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7"/>
  </p:notesMasterIdLst>
  <p:handoutMasterIdLst>
    <p:handoutMasterId r:id="rId18"/>
  </p:handoutMasterIdLst>
  <p:sldIdLst>
    <p:sldId id="290" r:id="rId2"/>
    <p:sldId id="292" r:id="rId3"/>
    <p:sldId id="271" r:id="rId4"/>
    <p:sldId id="272" r:id="rId5"/>
    <p:sldId id="273" r:id="rId6"/>
    <p:sldId id="285" r:id="rId7"/>
    <p:sldId id="288" r:id="rId8"/>
    <p:sldId id="275" r:id="rId9"/>
    <p:sldId id="276" r:id="rId10"/>
    <p:sldId id="277" r:id="rId11"/>
    <p:sldId id="278" r:id="rId12"/>
    <p:sldId id="279" r:id="rId13"/>
    <p:sldId id="281" r:id="rId14"/>
    <p:sldId id="287" r:id="rId15"/>
    <p:sldId id="293" r:id="rId16"/>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A7CDA5"/>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67" autoAdjust="0"/>
    <p:restoredTop sz="78292" autoAdjust="0"/>
  </p:normalViewPr>
  <p:slideViewPr>
    <p:cSldViewPr>
      <p:cViewPr varScale="1">
        <p:scale>
          <a:sx n="57" d="100"/>
          <a:sy n="57" d="100"/>
        </p:scale>
        <p:origin x="-1908"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layout/>
      <c:overlay val="0"/>
      <c:spPr>
        <a:noFill/>
        <a:ln>
          <a:noFill/>
        </a:ln>
        <a:effectLst/>
      </c:spPr>
      <c:txPr>
        <a:bodyPr rot="0" spcFirstLastPara="1" vertOverflow="ellipsis" vert="horz" wrap="square" anchor="ctr" anchorCtr="1"/>
        <a:lstStyle/>
        <a:p>
          <a:pPr>
            <a:defRPr sz="2160" b="1" i="0" u="none" strike="noStrike" kern="1200" baseline="0">
              <a:solidFill>
                <a:schemeClr val="tx1"/>
              </a:solidFill>
              <a:latin typeface="+mn-lt"/>
              <a:ea typeface="+mn-ea"/>
              <a:cs typeface="+mn-cs"/>
            </a:defRPr>
          </a:pPr>
          <a:endParaRPr lang="en-US"/>
        </a:p>
      </c:txPr>
    </c:title>
    <c:autoTitleDeleted val="0"/>
    <c:plotArea>
      <c:layout>
        <c:manualLayout>
          <c:layoutTarget val="inner"/>
          <c:xMode val="edge"/>
          <c:yMode val="edge"/>
          <c:x val="6.7517085128509874E-2"/>
          <c:y val="0.14868576292314431"/>
          <c:w val="0.73109666716188781"/>
          <c:h val="0.6987631117053752"/>
        </c:manualLayout>
      </c:layout>
      <c:barChart>
        <c:barDir val="col"/>
        <c:grouping val="clustered"/>
        <c:varyColors val="0"/>
        <c:ser>
          <c:idx val="0"/>
          <c:order val="0"/>
          <c:tx>
            <c:strRef>
              <c:f>Sheet1!$B$1</c:f>
              <c:strCache>
                <c:ptCount val="1"/>
                <c:pt idx="0">
                  <c:v>Binders Sold</c:v>
                </c:pt>
              </c:strCache>
            </c:strRef>
          </c:tx>
          <c:spPr>
            <a:solidFill>
              <a:schemeClr val="accent1"/>
            </a:solidFill>
            <a:ln>
              <a:noFill/>
            </a:ln>
            <a:effectLst/>
          </c:spPr>
          <c:invertIfNegative val="0"/>
          <c:cat>
            <c:strRef>
              <c:f>Sheet1!$A$2:$A$13</c:f>
              <c:strCache>
                <c:ptCount val="12"/>
                <c:pt idx="0">
                  <c:v>Jan</c:v>
                </c:pt>
                <c:pt idx="1">
                  <c:v>Feb</c:v>
                </c:pt>
                <c:pt idx="2">
                  <c:v>Mar</c:v>
                </c:pt>
                <c:pt idx="3">
                  <c:v>Apr</c:v>
                </c:pt>
                <c:pt idx="4">
                  <c:v>May</c:v>
                </c:pt>
                <c:pt idx="5">
                  <c:v>June</c:v>
                </c:pt>
                <c:pt idx="6">
                  <c:v>July</c:v>
                </c:pt>
                <c:pt idx="7">
                  <c:v>Aug</c:v>
                </c:pt>
                <c:pt idx="8">
                  <c:v>Sept</c:v>
                </c:pt>
                <c:pt idx="9">
                  <c:v>Oct</c:v>
                </c:pt>
                <c:pt idx="10">
                  <c:v>Nov</c:v>
                </c:pt>
                <c:pt idx="11">
                  <c:v>Dec</c:v>
                </c:pt>
              </c:strCache>
            </c:strRef>
          </c:cat>
          <c:val>
            <c:numRef>
              <c:f>Sheet1!$B$2:$B$13</c:f>
              <c:numCache>
                <c:formatCode>General</c:formatCode>
                <c:ptCount val="12"/>
                <c:pt idx="0">
                  <c:v>14</c:v>
                </c:pt>
                <c:pt idx="1">
                  <c:v>16</c:v>
                </c:pt>
                <c:pt idx="2">
                  <c:v>24</c:v>
                </c:pt>
                <c:pt idx="3">
                  <c:v>25</c:v>
                </c:pt>
                <c:pt idx="4">
                  <c:v>28</c:v>
                </c:pt>
                <c:pt idx="5">
                  <c:v>30</c:v>
                </c:pt>
                <c:pt idx="6">
                  <c:v>31</c:v>
                </c:pt>
                <c:pt idx="7">
                  <c:v>30</c:v>
                </c:pt>
                <c:pt idx="8">
                  <c:v>26</c:v>
                </c:pt>
                <c:pt idx="9">
                  <c:v>24</c:v>
                </c:pt>
                <c:pt idx="10">
                  <c:v>30</c:v>
                </c:pt>
                <c:pt idx="11">
                  <c:v>24</c:v>
                </c:pt>
              </c:numCache>
            </c:numRef>
          </c:val>
        </c:ser>
        <c:dLbls>
          <c:showLegendKey val="0"/>
          <c:showVal val="0"/>
          <c:showCatName val="0"/>
          <c:showSerName val="0"/>
          <c:showPercent val="0"/>
          <c:showBubbleSize val="0"/>
        </c:dLbls>
        <c:gapWidth val="150"/>
        <c:axId val="98009088"/>
        <c:axId val="121949568"/>
      </c:barChart>
      <c:catAx>
        <c:axId val="98009088"/>
        <c:scaling>
          <c:orientation val="minMax"/>
        </c:scaling>
        <c:delete val="0"/>
        <c:axPos val="b"/>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21949568"/>
        <c:crosses val="autoZero"/>
        <c:auto val="1"/>
        <c:lblAlgn val="ctr"/>
        <c:lblOffset val="100"/>
        <c:noMultiLvlLbl val="0"/>
      </c:catAx>
      <c:valAx>
        <c:axId val="121949568"/>
        <c:scaling>
          <c:orientation val="minMax"/>
        </c:scaling>
        <c:delete val="0"/>
        <c:axPos val="l"/>
        <c:majorGridlines>
          <c:spPr>
            <a:ln w="9525" cap="flat" cmpd="sng" algn="ctr">
              <a:solidFill>
                <a:schemeClr val="tx1">
                  <a:tint val="75000"/>
                  <a:shade val="95000"/>
                  <a:satMod val="105000"/>
                </a:schemeClr>
              </a:solidFill>
              <a:prstDash val="solid"/>
              <a:round/>
            </a:ln>
            <a:effectLst/>
          </c:spPr>
        </c:majorGridlines>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98009088"/>
        <c:crosses val="autoZero"/>
        <c:crossBetween val="between"/>
      </c:valAx>
      <c:spPr>
        <a:noFill/>
        <a:ln>
          <a:noFill/>
        </a:ln>
        <a:effectLst/>
      </c:spPr>
    </c:plotArea>
    <c:legend>
      <c:legendPos val="r"/>
      <c:layout>
        <c:manualLayout>
          <c:xMode val="edge"/>
          <c:yMode val="edge"/>
          <c:x val="0.79256016936562179"/>
          <c:y val="0.48610615403912377"/>
          <c:w val="0.20272284950230277"/>
          <c:h val="0.10564262619813083"/>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443DD1E9-373E-4546-AEF7-A8323C6F19C1}" type="datetimeFigureOut">
              <a:rPr lang="en-US" smtClean="0"/>
              <a:pPr/>
              <a:t>5/18/2016</a:t>
            </a:fld>
            <a:endParaRPr lang="en-US" dirty="0"/>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BE34B1CC-39E3-4A7E-A15F-DC4711D0D265}" type="slidenum">
              <a:rPr lang="en-US" smtClean="0"/>
              <a:pPr/>
              <a:t>‹#›</a:t>
            </a:fld>
            <a:endParaRPr lang="en-US" dirty="0"/>
          </a:p>
        </p:txBody>
      </p:sp>
    </p:spTree>
    <p:extLst>
      <p:ext uri="{BB962C8B-B14F-4D97-AF65-F5344CB8AC3E}">
        <p14:creationId xmlns:p14="http://schemas.microsoft.com/office/powerpoint/2010/main" val="18455892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CB2BB6C2-F5C4-49BC-BD78-FC7E7B1E650B}" type="datetimeFigureOut">
              <a:rPr lang="en-US" smtClean="0"/>
              <a:pPr/>
              <a:t>5/18/2016</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F3F5A8CD-32A9-4972-A31B-86080B7BBAE7}" type="slidenum">
              <a:rPr lang="en-US" smtClean="0"/>
              <a:pPr/>
              <a:t>‹#›</a:t>
            </a:fld>
            <a:endParaRPr lang="en-US" dirty="0"/>
          </a:p>
        </p:txBody>
      </p:sp>
    </p:spTree>
    <p:extLst>
      <p:ext uri="{BB962C8B-B14F-4D97-AF65-F5344CB8AC3E}">
        <p14:creationId xmlns:p14="http://schemas.microsoft.com/office/powerpoint/2010/main" val="180502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3976">
              <a:defRPr/>
            </a:pPr>
            <a:r>
              <a:rPr lang="en-US" sz="2400" baseline="0" dirty="0" smtClean="0"/>
              <a:t>The average rate of suicide in America is 4.6%. In the transgender community the suicide rate is 41% with the majority being </a:t>
            </a:r>
            <a:r>
              <a:rPr lang="en-US" sz="2400" baseline="0" dirty="0" smtClean="0"/>
              <a:t>the 46</a:t>
            </a:r>
            <a:r>
              <a:rPr lang="en-US" sz="2400" baseline="0" dirty="0" smtClean="0"/>
              <a:t>% of transmen at least attempting suicide in their lifetime. The main reason for these attempts are </a:t>
            </a:r>
            <a:r>
              <a:rPr lang="en-US" sz="2400" baseline="0" dirty="0" smtClean="0"/>
              <a:t>depression </a:t>
            </a:r>
            <a:r>
              <a:rPr lang="en-US" sz="2400" baseline="0" dirty="0" smtClean="0"/>
              <a:t>and lack of acceptance caused by </a:t>
            </a:r>
            <a:r>
              <a:rPr lang="en-US" sz="2400" baseline="0" dirty="0" smtClean="0"/>
              <a:t>the dislike of heir bodies. </a:t>
            </a:r>
            <a:endParaRPr lang="en-US" sz="2400" baseline="0" dirty="0" smtClean="0"/>
          </a:p>
        </p:txBody>
      </p:sp>
      <p:sp>
        <p:nvSpPr>
          <p:cNvPr id="4" name="Slide Number Placeholder 3"/>
          <p:cNvSpPr>
            <a:spLocks noGrp="1"/>
          </p:cNvSpPr>
          <p:nvPr>
            <p:ph type="sldNum" sz="quarter" idx="10"/>
          </p:nvPr>
        </p:nvSpPr>
        <p:spPr/>
        <p:txBody>
          <a:bodyPr/>
          <a:lstStyle/>
          <a:p>
            <a:fld id="{F3F5A8CD-32A9-4972-A31B-86080B7BBAE7}" type="slidenum">
              <a:rPr lang="en-US" smtClean="0"/>
              <a:pPr/>
              <a:t>1</a:t>
            </a:fld>
            <a:endParaRPr lang="en-US" dirty="0"/>
          </a:p>
        </p:txBody>
      </p:sp>
    </p:spTree>
    <p:extLst>
      <p:ext uri="{BB962C8B-B14F-4D97-AF65-F5344CB8AC3E}">
        <p14:creationId xmlns:p14="http://schemas.microsoft.com/office/powerpoint/2010/main" val="3885093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aseline="0" dirty="0" smtClean="0"/>
              <a:t>Metamorphoses has competition with gc2b and underworks. Metamorphoses is affordable and you can add a customization to your binder, with gc2b you can just change the color, and we also have a better selection than our competitors</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10</a:t>
            </a:fld>
            <a:endParaRPr lang="en-US" dirty="0"/>
          </a:p>
        </p:txBody>
      </p:sp>
    </p:spTree>
    <p:extLst>
      <p:ext uri="{BB962C8B-B14F-4D97-AF65-F5344CB8AC3E}">
        <p14:creationId xmlns:p14="http://schemas.microsoft.com/office/powerpoint/2010/main" val="4570532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am</a:t>
            </a:r>
            <a:r>
              <a:rPr lang="en-US" baseline="0" dirty="0" smtClean="0"/>
              <a:t> very qualified to run my business because I </a:t>
            </a:r>
            <a:r>
              <a:rPr lang="en-US" baseline="0" dirty="0" smtClean="0"/>
              <a:t>am nonbinary which means I do not identify as any one gender so I can understand my customers wants and needs, I have experience in retail and therefore excellent customer service skills. I have a background in marketing and I will have a business degree by 2023.</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11</a:t>
            </a:fld>
            <a:endParaRPr lang="en-US" dirty="0"/>
          </a:p>
        </p:txBody>
      </p:sp>
    </p:spTree>
    <p:extLst>
      <p:ext uri="{BB962C8B-B14F-4D97-AF65-F5344CB8AC3E}">
        <p14:creationId xmlns:p14="http://schemas.microsoft.com/office/powerpoint/2010/main" val="3916417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n Metamorphoses’ first year we projected will sell 302 binders making our gross revenue $9060 and our net profit $1750</a:t>
            </a:r>
            <a:endParaRPr lang="en-US" dirty="0" smtClean="0"/>
          </a:p>
          <a:p>
            <a:endParaRPr lang="en-US" baseline="0" dirty="0" smtClean="0"/>
          </a:p>
          <a:p>
            <a:r>
              <a:rPr lang="en-US" baseline="0" dirty="0" smtClean="0"/>
              <a:t>We will have most of our sales in the summer time because people would be wearing less clothes and possibly going shirtless, while wearing a binder. We will also have a spike in November because it is transgender awareness month and December because people would be buying gifts for the holidays. A lot of our sales would be double or more purchases because you would want two or more binders because its like any other undergarment-when it’s in the wash you need another to wear. You also may just want more than one binder because you can’t decide between two designs.</a:t>
            </a:r>
          </a:p>
        </p:txBody>
      </p:sp>
      <p:sp>
        <p:nvSpPr>
          <p:cNvPr id="4" name="Slide Number Placeholder 3"/>
          <p:cNvSpPr>
            <a:spLocks noGrp="1"/>
          </p:cNvSpPr>
          <p:nvPr>
            <p:ph type="sldNum" sz="quarter" idx="10"/>
          </p:nvPr>
        </p:nvSpPr>
        <p:spPr/>
        <p:txBody>
          <a:bodyPr/>
          <a:lstStyle/>
          <a:p>
            <a:fld id="{F3F5A8CD-32A9-4972-A31B-86080B7BBAE7}" type="slidenum">
              <a:rPr lang="en-US" smtClean="0"/>
              <a:pPr/>
              <a:t>12</a:t>
            </a:fld>
            <a:endParaRPr lang="en-US" dirty="0"/>
          </a:p>
        </p:txBody>
      </p:sp>
    </p:spTree>
    <p:extLst>
      <p:ext uri="{BB962C8B-B14F-4D97-AF65-F5344CB8AC3E}">
        <p14:creationId xmlns:p14="http://schemas.microsoft.com/office/powerpoint/2010/main" val="7407705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a:t>
            </a:r>
            <a:r>
              <a:rPr lang="en-US" baseline="0" dirty="0" smtClean="0"/>
              <a:t> to make Metamorphoses operational we would need a total startup investment of $3,260 taking into account our </a:t>
            </a:r>
            <a:r>
              <a:rPr lang="en-US" baseline="0" dirty="0" smtClean="0"/>
              <a:t>startup expenditures, </a:t>
            </a:r>
            <a:r>
              <a:rPr lang="en-US" baseline="0" dirty="0" smtClean="0"/>
              <a:t>emergency fund, and reserve for fixed expenses.</a:t>
            </a:r>
            <a:endParaRPr lang="en-US" dirty="0" smtClean="0"/>
          </a:p>
          <a:p>
            <a:endParaRPr lang="en-US" dirty="0" smtClean="0"/>
          </a:p>
          <a:p>
            <a:r>
              <a:rPr lang="en-US" baseline="0" dirty="0" smtClean="0"/>
              <a:t>In year one we </a:t>
            </a:r>
            <a:r>
              <a:rPr lang="en-US" baseline="0" dirty="0" smtClean="0"/>
              <a:t>will have a return on investment of 54% and a return on sales of 20%. </a:t>
            </a:r>
            <a:endParaRPr lang="en-US" dirty="0" smtClean="0"/>
          </a:p>
          <a:p>
            <a:endParaRPr lang="en-US" dirty="0" smtClean="0"/>
          </a:p>
          <a:p>
            <a:r>
              <a:rPr lang="en-US" dirty="0" smtClean="0"/>
              <a:t>http://www.dhgate.com/product/harry-potter-badges-embroidery-badges-harry/262195941.html#s1-7-1b;srp|2442955121 iron on patches</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13</a:t>
            </a:fld>
            <a:endParaRPr lang="en-US" dirty="0"/>
          </a:p>
        </p:txBody>
      </p:sp>
    </p:spTree>
    <p:extLst>
      <p:ext uri="{BB962C8B-B14F-4D97-AF65-F5344CB8AC3E}">
        <p14:creationId xmlns:p14="http://schemas.microsoft.com/office/powerpoint/2010/main" val="42568050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Metamorphoses will</a:t>
            </a:r>
            <a:r>
              <a:rPr lang="en-US" baseline="0" dirty="0" smtClean="0"/>
              <a:t> </a:t>
            </a:r>
            <a:r>
              <a:rPr lang="en-US" baseline="0" dirty="0" smtClean="0"/>
              <a:t>h</a:t>
            </a:r>
            <a:r>
              <a:rPr lang="en-US" dirty="0" smtClean="0"/>
              <a:t>ire</a:t>
            </a:r>
            <a:r>
              <a:rPr lang="en-US" baseline="0" dirty="0" smtClean="0"/>
              <a:t> our first employee at the end of year 1 and to expand our </a:t>
            </a:r>
            <a:r>
              <a:rPr lang="en-US" baseline="0" dirty="0" smtClean="0"/>
              <a:t>product line </a:t>
            </a:r>
            <a:r>
              <a:rPr lang="en-US" baseline="0" dirty="0" smtClean="0"/>
              <a:t>to other trans* related products like period underwear by year </a:t>
            </a:r>
            <a:r>
              <a:rPr lang="en-US" baseline="0" dirty="0" smtClean="0"/>
              <a:t>2</a:t>
            </a:r>
            <a:endParaRPr lang="en-US" baseline="0" dirty="0" smtClean="0"/>
          </a:p>
          <a:p>
            <a:endParaRPr lang="en-US" baseline="0" dirty="0" smtClean="0"/>
          </a:p>
          <a:p>
            <a:r>
              <a:rPr lang="en-US" baseline="0" dirty="0" smtClean="0"/>
              <a:t>For our philanthropy</a:t>
            </a:r>
          </a:p>
          <a:p>
            <a:r>
              <a:rPr lang="en-US" baseline="0" dirty="0" smtClean="0"/>
              <a:t>-we will also donate 10% of our net profit to the Trevor project which is an organization</a:t>
            </a:r>
            <a:r>
              <a:rPr lang="en-US" sz="1200" b="0" i="0" kern="1200" dirty="0" smtClean="0">
                <a:solidFill>
                  <a:schemeClr val="tx1"/>
                </a:solidFill>
                <a:effectLst/>
                <a:latin typeface="+mn-lt"/>
                <a:ea typeface="+mn-ea"/>
                <a:cs typeface="+mn-cs"/>
              </a:rPr>
              <a:t> focused on suicide prevention efforts </a:t>
            </a:r>
            <a:r>
              <a:rPr lang="en-US" sz="1200" b="0" i="0" kern="1200" dirty="0" smtClean="0">
                <a:solidFill>
                  <a:schemeClr val="tx1"/>
                </a:solidFill>
                <a:effectLst/>
                <a:latin typeface="+mn-lt"/>
                <a:ea typeface="+mn-ea"/>
                <a:cs typeface="+mn-cs"/>
              </a:rPr>
              <a:t>for</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LGBT </a:t>
            </a:r>
            <a:r>
              <a:rPr lang="en-US" sz="1200" b="0" i="0" kern="1200" dirty="0" smtClean="0">
                <a:solidFill>
                  <a:schemeClr val="tx1"/>
                </a:solidFill>
                <a:effectLst/>
                <a:latin typeface="+mn-lt"/>
                <a:ea typeface="+mn-ea"/>
                <a:cs typeface="+mn-cs"/>
              </a:rPr>
              <a:t>youth</a:t>
            </a:r>
            <a:endParaRPr lang="en-US" sz="1200" b="0" i="0" kern="1200" baseline="0" dirty="0" smtClean="0">
              <a:solidFill>
                <a:schemeClr val="tx1"/>
              </a:solidFill>
              <a:effectLst/>
              <a:latin typeface="+mn-lt"/>
              <a:ea typeface="+mn-ea"/>
              <a:cs typeface="+mn-cs"/>
            </a:endParaRPr>
          </a:p>
          <a:p>
            <a:r>
              <a:rPr lang="en-US" dirty="0" smtClean="0"/>
              <a:t>-We will have a bind one give one option</a:t>
            </a:r>
            <a:r>
              <a:rPr lang="en-US" baseline="0" dirty="0" smtClean="0"/>
              <a:t> where the customers that are buying their own binder could pay half price on another binder that we would deliver to someone who needs one-possibly someone who has asked about us through the clinics or doctors offices we advertise in.</a:t>
            </a:r>
            <a:endParaRPr lang="en-US" dirty="0" smtClean="0"/>
          </a:p>
        </p:txBody>
      </p:sp>
      <p:sp>
        <p:nvSpPr>
          <p:cNvPr id="4" name="Slide Number Placeholder 3"/>
          <p:cNvSpPr>
            <a:spLocks noGrp="1"/>
          </p:cNvSpPr>
          <p:nvPr>
            <p:ph type="sldNum" sz="quarter" idx="10"/>
          </p:nvPr>
        </p:nvSpPr>
        <p:spPr/>
        <p:txBody>
          <a:bodyPr/>
          <a:lstStyle/>
          <a:p>
            <a:fld id="{F3F5A8CD-32A9-4972-A31B-86080B7BBAE7}" type="slidenum">
              <a:rPr lang="en-US" smtClean="0"/>
              <a:pPr/>
              <a:t>14</a:t>
            </a:fld>
            <a:endParaRPr lang="en-US" dirty="0"/>
          </a:p>
        </p:txBody>
      </p:sp>
    </p:spTree>
    <p:extLst>
      <p:ext uri="{BB962C8B-B14F-4D97-AF65-F5344CB8AC3E}">
        <p14:creationId xmlns:p14="http://schemas.microsoft.com/office/powerpoint/2010/main" val="39265376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Thank you for your consideration of Metamorphoses</a:t>
            </a:r>
            <a:r>
              <a:rPr lang="en-US" altLang="en-US" dirty="0" smtClean="0"/>
              <a:t>, our website is actually</a:t>
            </a:r>
            <a:r>
              <a:rPr lang="en-US" altLang="en-US" baseline="0" dirty="0" smtClean="0"/>
              <a:t> under construction at the moment but</a:t>
            </a:r>
            <a:r>
              <a:rPr lang="en-US" altLang="en-US" dirty="0" smtClean="0"/>
              <a:t> you</a:t>
            </a:r>
            <a:r>
              <a:rPr lang="en-US" altLang="en-US" baseline="0" dirty="0" smtClean="0"/>
              <a:t> can contact us through our email or any of our social media outlets and remember to love your true you </a:t>
            </a:r>
            <a:endParaRPr lang="en-US" altLang="en-US" dirty="0" smtClean="0"/>
          </a:p>
        </p:txBody>
      </p:sp>
    </p:spTree>
    <p:extLst>
      <p:ext uri="{BB962C8B-B14F-4D97-AF65-F5344CB8AC3E}">
        <p14:creationId xmlns:p14="http://schemas.microsoft.com/office/powerpoint/2010/main" val="1412827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Good Morning ladies, gentlemen,</a:t>
            </a:r>
            <a:r>
              <a:rPr lang="en-US" baseline="0" dirty="0" smtClean="0"/>
              <a:t> and everyone in between. My name is Megan Maruzo and I would like to take some time today to tell you about Metamorphoses. </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4281892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problem people are experiencing is that they are uncomfortable with having breasts because they are transgender or have gynecomastia (explain) and cannot find appropriate chest binders-When people cannot find appropriate chest binders they bind </a:t>
            </a:r>
            <a:r>
              <a:rPr lang="en-US" baseline="0" dirty="0" smtClean="0"/>
              <a:t>unsafely using duct tape or ace bandages </a:t>
            </a:r>
            <a:r>
              <a:rPr lang="en-US" baseline="0" dirty="0" smtClean="0"/>
              <a:t>*tell about injuries*</a:t>
            </a:r>
          </a:p>
          <a:p>
            <a:r>
              <a:rPr lang="en-US" baseline="0" dirty="0" smtClean="0"/>
              <a:t>People may not want to get a Mastectomy because it is not only expensive, it is also emotionally costly and, they may not be able to miss work or school to recover from the surgery.</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3</a:t>
            </a:fld>
            <a:endParaRPr lang="en-US" dirty="0"/>
          </a:p>
        </p:txBody>
      </p:sp>
    </p:spTree>
    <p:extLst>
      <p:ext uri="{BB962C8B-B14F-4D97-AF65-F5344CB8AC3E}">
        <p14:creationId xmlns:p14="http://schemas.microsoft.com/office/powerpoint/2010/main" val="1636534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Metamorphoses provides a place to get safe chest binders as an alternative to surgery. We have the option of customization so when you add that personal touch it also adds a little more comfort to wearing your binder.</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4</a:t>
            </a:fld>
            <a:endParaRPr lang="en-US" dirty="0"/>
          </a:p>
        </p:txBody>
      </p:sp>
    </p:spTree>
    <p:extLst>
      <p:ext uri="{BB962C8B-B14F-4D97-AF65-F5344CB8AC3E}">
        <p14:creationId xmlns:p14="http://schemas.microsoft.com/office/powerpoint/2010/main" val="1350274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a:t>
            </a:r>
            <a:r>
              <a:rPr lang="en-US" dirty="0" smtClean="0"/>
              <a:t>binders</a:t>
            </a:r>
            <a:r>
              <a:rPr lang="en-US" baseline="0" dirty="0" smtClean="0"/>
              <a:t> are customizable so while you feel better about yourself wearing your binder, the pattern or design you choose also adds a sense of fun to wearing it.</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As you can see by my visual we have fun packaging and we would include a pamphlet on how bind safely so my customers do not get injured and are safe and comfortable while wearing their </a:t>
            </a:r>
            <a:r>
              <a:rPr lang="en-US" baseline="0" dirty="0" smtClean="0"/>
              <a:t>binder</a:t>
            </a:r>
            <a:endParaRPr lang="en-US" baseline="0" dirty="0" smtClean="0"/>
          </a:p>
        </p:txBody>
      </p:sp>
      <p:sp>
        <p:nvSpPr>
          <p:cNvPr id="4" name="Slide Number Placeholder 3"/>
          <p:cNvSpPr>
            <a:spLocks noGrp="1"/>
          </p:cNvSpPr>
          <p:nvPr>
            <p:ph type="sldNum" sz="quarter" idx="10"/>
          </p:nvPr>
        </p:nvSpPr>
        <p:spPr/>
        <p:txBody>
          <a:bodyPr/>
          <a:lstStyle/>
          <a:p>
            <a:fld id="{F3F5A8CD-32A9-4972-A31B-86080B7BBAE7}" type="slidenum">
              <a:rPr lang="en-US" smtClean="0"/>
              <a:pPr/>
              <a:t>5</a:t>
            </a:fld>
            <a:endParaRPr lang="en-US" dirty="0"/>
          </a:p>
        </p:txBody>
      </p:sp>
    </p:spTree>
    <p:extLst>
      <p:ext uri="{BB962C8B-B14F-4D97-AF65-F5344CB8AC3E}">
        <p14:creationId xmlns:p14="http://schemas.microsoft.com/office/powerpoint/2010/main" val="1870278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03976" rtl="0" eaLnBrk="1" fontAlgn="auto" latinLnBrk="0" hangingPunct="1">
              <a:lnSpc>
                <a:spcPct val="100000"/>
              </a:lnSpc>
              <a:spcBef>
                <a:spcPts val="0"/>
              </a:spcBef>
              <a:spcAft>
                <a:spcPts val="0"/>
              </a:spcAft>
              <a:buClrTx/>
              <a:buSzTx/>
              <a:buFontTx/>
              <a:buNone/>
              <a:tabLst/>
              <a:defRPr/>
            </a:pPr>
            <a:r>
              <a:rPr lang="en-US" dirty="0" smtClean="0"/>
              <a:t>Metamorphoses</a:t>
            </a:r>
            <a:r>
              <a:rPr lang="en-US" baseline="0" dirty="0" smtClean="0"/>
              <a:t> </a:t>
            </a:r>
            <a:r>
              <a:rPr lang="en-US" baseline="0" dirty="0" smtClean="0"/>
              <a:t>mission </a:t>
            </a:r>
            <a:r>
              <a:rPr lang="en-US" sz="1200" dirty="0" smtClean="0"/>
              <a:t>is to provide safe and fun binders for our customers that make them </a:t>
            </a:r>
            <a:r>
              <a:rPr lang="en-US" sz="1200" dirty="0" smtClean="0"/>
              <a:t>look and feel their </a:t>
            </a:r>
            <a:r>
              <a:rPr lang="en-US" sz="1200" dirty="0" smtClean="0"/>
              <a:t>best</a:t>
            </a:r>
          </a:p>
          <a:p>
            <a:pPr marL="0" lvl="1" defTabSz="903976"/>
            <a:endParaRPr lang="en-US" baseline="0" dirty="0" smtClean="0"/>
          </a:p>
          <a:p>
            <a:pPr marL="0" lvl="1" defTabSz="903976"/>
            <a:r>
              <a:rPr lang="en-US" baseline="0" dirty="0" smtClean="0"/>
              <a:t>Our </a:t>
            </a:r>
            <a:r>
              <a:rPr lang="en-US" baseline="0" dirty="0" smtClean="0"/>
              <a:t>customers will be both emotionally and physically healthier. Physically because our binders are safer than the </a:t>
            </a:r>
            <a:r>
              <a:rPr lang="en-US" baseline="0" dirty="0" smtClean="0"/>
              <a:t>ACE </a:t>
            </a:r>
            <a:r>
              <a:rPr lang="en-US" baseline="0" dirty="0" smtClean="0"/>
              <a:t>bandage or duct tape ones people use; Emotionally because wearing a binder reduces the anxiety stress and depression people get while being uncomfortable with their bodies</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6</a:t>
            </a:fld>
            <a:endParaRPr lang="en-US" dirty="0"/>
          </a:p>
        </p:txBody>
      </p:sp>
    </p:spTree>
    <p:extLst>
      <p:ext uri="{BB962C8B-B14F-4D97-AF65-F5344CB8AC3E}">
        <p14:creationId xmlns:p14="http://schemas.microsoft.com/office/powerpoint/2010/main" val="33585376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i="0" kern="1200" baseline="0" dirty="0" smtClean="0">
                <a:solidFill>
                  <a:schemeClr val="tx1"/>
                </a:solidFill>
                <a:effectLst/>
                <a:latin typeface="+mn-lt"/>
                <a:ea typeface="+mn-ea"/>
                <a:cs typeface="+mn-cs"/>
              </a:rPr>
              <a:t>My definition of one unit is one black Metamorphoses’ Half binder with straps . You can buy different types of binders or add a customization for an additional fee but I chose this unit because when I conducted my market research survey this was the most popular product chosen </a:t>
            </a:r>
            <a:r>
              <a:rPr lang="en-US" sz="2000" b="0" i="0" kern="1200" baseline="0" dirty="0" smtClean="0">
                <a:solidFill>
                  <a:schemeClr val="tx1"/>
                </a:solidFill>
                <a:effectLst/>
                <a:latin typeface="+mn-lt"/>
                <a:ea typeface="+mn-ea"/>
                <a:cs typeface="+mn-cs"/>
              </a:rPr>
              <a:t>amongst my target market</a:t>
            </a:r>
            <a:endParaRPr lang="en-US" sz="20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b="0" i="0" kern="1200" baseline="0" dirty="0" smtClean="0">
                <a:solidFill>
                  <a:schemeClr val="tx1"/>
                </a:solidFill>
                <a:effectLst/>
                <a:latin typeface="+mn-lt"/>
                <a:ea typeface="+mn-ea"/>
                <a:cs typeface="+mn-cs"/>
              </a:rPr>
              <a:t>Our selling price is $30.00 plus </a:t>
            </a:r>
            <a:r>
              <a:rPr lang="en-US" sz="2000" b="0" i="0" kern="1200" baseline="0" dirty="0" smtClean="0">
                <a:solidFill>
                  <a:schemeClr val="tx1"/>
                </a:solidFill>
                <a:effectLst/>
                <a:latin typeface="+mn-lt"/>
                <a:ea typeface="+mn-ea"/>
                <a:cs typeface="+mn-cs"/>
              </a:rPr>
              <a:t>shipping-I chose this selling price because I have to be competitively priced and 75% of my target market said that they would be willing to pay $30 dollars or more for a binder.</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0" i="0" kern="1200" baseline="0" dirty="0" smtClean="0">
                <a:solidFill>
                  <a:schemeClr val="tx1"/>
                </a:solidFill>
                <a:effectLst/>
                <a:latin typeface="+mn-lt"/>
                <a:ea typeface="+mn-ea"/>
                <a:cs typeface="+mn-cs"/>
              </a:rPr>
              <a:t>We </a:t>
            </a:r>
            <a:r>
              <a:rPr lang="en-US" sz="2000" b="0" i="0" kern="1200" baseline="0" dirty="0" smtClean="0">
                <a:solidFill>
                  <a:schemeClr val="tx1"/>
                </a:solidFill>
                <a:effectLst/>
                <a:latin typeface="+mn-lt"/>
                <a:ea typeface="+mn-ea"/>
                <a:cs typeface="+mn-cs"/>
              </a:rPr>
              <a:t>have a total cost of goods sold of $4.65 so that makes our contribution margin $25.35 per half binder with </a:t>
            </a:r>
            <a:r>
              <a:rPr lang="en-US" sz="2000" b="0" i="0" kern="1200" baseline="0" dirty="0" smtClean="0">
                <a:solidFill>
                  <a:schemeClr val="tx1"/>
                </a:solidFill>
                <a:effectLst/>
                <a:latin typeface="+mn-lt"/>
                <a:ea typeface="+mn-ea"/>
                <a:cs typeface="+mn-cs"/>
              </a:rPr>
              <a:t>straps. Because </a:t>
            </a:r>
            <a:r>
              <a:rPr lang="en-US" sz="2000" b="0" i="0" kern="1200" baseline="0" dirty="0" smtClean="0">
                <a:solidFill>
                  <a:schemeClr val="tx1"/>
                </a:solidFill>
                <a:effectLst/>
                <a:latin typeface="+mn-lt"/>
                <a:ea typeface="+mn-ea"/>
                <a:cs typeface="+mn-cs"/>
              </a:rPr>
              <a:t>of our fixed expenses, Metamorphoses will break even at 19 binders every month</a:t>
            </a:r>
            <a:r>
              <a:rPr lang="en-US" sz="2000" b="0" i="0" kern="1200" baseline="0" dirty="0" smtClean="0">
                <a:solidFill>
                  <a:schemeClr val="tx1"/>
                </a:solidFill>
                <a:effectLst/>
                <a:latin typeface="+mn-lt"/>
                <a:ea typeface="+mn-ea"/>
                <a:cs typeface="+mn-cs"/>
              </a:rPr>
              <a:t>.</a:t>
            </a:r>
            <a:endParaRPr lang="en-US" sz="2000" b="0" i="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F5A8CD-32A9-4972-A31B-86080B7BBAE7}" type="slidenum">
              <a:rPr lang="en-US" smtClean="0"/>
              <a:pPr/>
              <a:t>7</a:t>
            </a:fld>
            <a:endParaRPr lang="en-US" dirty="0"/>
          </a:p>
        </p:txBody>
      </p:sp>
    </p:spTree>
    <p:extLst>
      <p:ext uri="{BB962C8B-B14F-4D97-AF65-F5344CB8AC3E}">
        <p14:creationId xmlns:p14="http://schemas.microsoft.com/office/powerpoint/2010/main" val="855691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Metamorphoses is a part of the apparel manufacturing industry of which the American people spend $12 Billion dollars on every year. To find our market size we took the total population of the united states of everyone who is 14 and older because 14 is usually when puberty starts to happen and breasts would start to form. I then brought it down to everyone who is ftm transgender or has gynecomastia and then I am concentrating on 10% of that number to focus my marketing and sales on</a:t>
            </a:r>
            <a:endParaRPr lang="en-US" baseline="0" dirty="0" smtClean="0"/>
          </a:p>
        </p:txBody>
      </p:sp>
      <p:sp>
        <p:nvSpPr>
          <p:cNvPr id="4" name="Slide Number Placeholder 3"/>
          <p:cNvSpPr>
            <a:spLocks noGrp="1"/>
          </p:cNvSpPr>
          <p:nvPr>
            <p:ph type="sldNum" sz="quarter" idx="10"/>
          </p:nvPr>
        </p:nvSpPr>
        <p:spPr/>
        <p:txBody>
          <a:bodyPr/>
          <a:lstStyle/>
          <a:p>
            <a:fld id="{F3F5A8CD-32A9-4972-A31B-86080B7BBAE7}" type="slidenum">
              <a:rPr lang="en-US" smtClean="0"/>
              <a:pPr/>
              <a:t>8</a:t>
            </a:fld>
            <a:endParaRPr lang="en-US" dirty="0"/>
          </a:p>
        </p:txBody>
      </p:sp>
    </p:spTree>
    <p:extLst>
      <p:ext uri="{BB962C8B-B14F-4D97-AF65-F5344CB8AC3E}">
        <p14:creationId xmlns:p14="http://schemas.microsoft.com/office/powerpoint/2010/main" val="2647180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For our marketing and sales </a:t>
            </a:r>
            <a:r>
              <a:rPr lang="en-US" baseline="0" dirty="0" smtClean="0"/>
              <a:t>Metamorphoses </a:t>
            </a:r>
            <a:r>
              <a:rPr lang="en-US" baseline="0" dirty="0" smtClean="0"/>
              <a:t>will </a:t>
            </a:r>
            <a:r>
              <a:rPr lang="en-US" baseline="0" dirty="0" smtClean="0"/>
              <a:t>have </a:t>
            </a:r>
            <a:r>
              <a:rPr lang="en-US" baseline="0" dirty="0" smtClean="0"/>
              <a:t>Instagram, Twitter, and Tumblr accounts because these social media outlets have a large transgender community so we plan to contact our prospective customers there</a:t>
            </a:r>
          </a:p>
          <a:p>
            <a:r>
              <a:rPr lang="en-US" baseline="0" dirty="0" smtClean="0"/>
              <a:t>Along with sending out business cards and pamphlets with our products we also hope to have them in </a:t>
            </a:r>
            <a:r>
              <a:rPr lang="en-US" baseline="0" dirty="0" smtClean="0"/>
              <a:t>plastic surgeon offices, pediatrician </a:t>
            </a:r>
            <a:r>
              <a:rPr lang="en-US" baseline="0" dirty="0" smtClean="0"/>
              <a:t>offices, and LGBT youth therapists so we can inform children and their parents about binding.</a:t>
            </a:r>
          </a:p>
          <a:p>
            <a:r>
              <a:rPr lang="en-US" baseline="0" dirty="0" smtClean="0"/>
              <a:t>All of our social media accounts will have a link to get to our website so customers can easily find and buy our binders</a:t>
            </a:r>
            <a:endParaRPr lang="en-US" baseline="0" dirty="0" smtClean="0"/>
          </a:p>
          <a:p>
            <a:r>
              <a:rPr lang="en-US" dirty="0" smtClean="0"/>
              <a:t>We also have an email if</a:t>
            </a:r>
            <a:r>
              <a:rPr lang="en-US" baseline="0" dirty="0" smtClean="0"/>
              <a:t> any customers have questions or concerns </a:t>
            </a:r>
          </a:p>
        </p:txBody>
      </p:sp>
      <p:sp>
        <p:nvSpPr>
          <p:cNvPr id="4" name="Slide Number Placeholder 3"/>
          <p:cNvSpPr>
            <a:spLocks noGrp="1"/>
          </p:cNvSpPr>
          <p:nvPr>
            <p:ph type="sldNum" sz="quarter" idx="10"/>
          </p:nvPr>
        </p:nvSpPr>
        <p:spPr/>
        <p:txBody>
          <a:bodyPr/>
          <a:lstStyle/>
          <a:p>
            <a:fld id="{F3F5A8CD-32A9-4972-A31B-86080B7BBAE7}" type="slidenum">
              <a:rPr lang="en-US" smtClean="0"/>
              <a:pPr/>
              <a:t>9</a:t>
            </a:fld>
            <a:endParaRPr lang="en-US" dirty="0"/>
          </a:p>
        </p:txBody>
      </p:sp>
    </p:spTree>
    <p:extLst>
      <p:ext uri="{BB962C8B-B14F-4D97-AF65-F5344CB8AC3E}">
        <p14:creationId xmlns:p14="http://schemas.microsoft.com/office/powerpoint/2010/main" val="2913345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6742970B-D3F7-455B-B431-EE4D6888DE51}" type="datetimeFigureOut">
              <a:rPr lang="en-US" smtClean="0"/>
              <a:pPr/>
              <a:t>5/18/2016</a:t>
            </a:fld>
            <a:endParaRPr lang="en-US" dirty="0"/>
          </a:p>
        </p:txBody>
      </p:sp>
      <p:sp>
        <p:nvSpPr>
          <p:cNvPr id="8" name="Slide Number Placeholder 7"/>
          <p:cNvSpPr>
            <a:spLocks noGrp="1"/>
          </p:cNvSpPr>
          <p:nvPr>
            <p:ph type="sldNum" sz="quarter" idx="11"/>
          </p:nvPr>
        </p:nvSpPr>
        <p:spPr/>
        <p:txBody>
          <a:bodyPr/>
          <a:lstStyle/>
          <a:p>
            <a:fld id="{8EF05719-60C6-4F50-8ADE-5A9206F1B5F5}"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42970B-D3F7-455B-B431-EE4D6888DE51}" type="datetimeFigureOut">
              <a:rPr lang="en-US" smtClean="0"/>
              <a:pPr/>
              <a:t>5/18/2016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42970B-D3F7-455B-B431-EE4D6888DE51}" type="datetimeFigureOut">
              <a:rPr lang="en-US" smtClean="0"/>
              <a:pPr/>
              <a:t>5/18/2016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6742970B-D3F7-455B-B431-EE4D6888DE51}" type="datetimeFigureOut">
              <a:rPr lang="en-US" smtClean="0"/>
              <a:pPr/>
              <a:t>5/18/2016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42970B-D3F7-455B-B431-EE4D6888DE51}" type="datetimeFigureOut">
              <a:rPr lang="en-US" smtClean="0"/>
              <a:pPr/>
              <a:t>5/18/2016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6742970B-D3F7-455B-B431-EE4D6888DE51}" type="datetimeFigureOut">
              <a:rPr lang="en-US" smtClean="0"/>
              <a:pPr/>
              <a:t>5/18/2016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F05719-60C6-4F50-8ADE-5A9206F1B5F5}" type="slidenum">
              <a:rPr lang="en-US" smtClean="0"/>
              <a:pPr/>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742970B-D3F7-455B-B431-EE4D6888DE51}" type="datetimeFigureOut">
              <a:rPr lang="en-US" smtClean="0"/>
              <a:pPr/>
              <a:t>5/18/2016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EF05719-60C6-4F50-8ADE-5A9206F1B5F5}" type="slidenum">
              <a:rPr lang="en-US" smtClean="0"/>
              <a:pPr/>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42970B-D3F7-455B-B431-EE4D6888DE51}" type="datetimeFigureOut">
              <a:rPr lang="en-US" smtClean="0"/>
              <a:pPr/>
              <a:t>5/18/2016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F05719-60C6-4F50-8ADE-5A9206F1B5F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42970B-D3F7-455B-B431-EE4D6888DE51}" type="datetimeFigureOut">
              <a:rPr lang="en-US" smtClean="0"/>
              <a:pPr/>
              <a:t>5/18/2016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EF05719-60C6-4F50-8ADE-5A9206F1B5F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42970B-D3F7-455B-B431-EE4D6888DE51}" type="datetimeFigureOut">
              <a:rPr lang="en-US" smtClean="0"/>
              <a:pPr/>
              <a:t>5/18/2016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F05719-60C6-4F50-8ADE-5A9206F1B5F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42970B-D3F7-455B-B431-EE4D6888DE51}" type="datetimeFigureOut">
              <a:rPr lang="en-US" smtClean="0"/>
              <a:pPr/>
              <a:t>5/18/2016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F05719-60C6-4F50-8ADE-5A9206F1B5F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6742970B-D3F7-455B-B431-EE4D6888DE51}" type="datetimeFigureOut">
              <a:rPr lang="en-US" smtClean="0">
                <a:solidFill>
                  <a:prstClr val="black">
                    <a:tint val="75000"/>
                  </a:prstClr>
                </a:solidFill>
              </a:rPr>
              <a:pPr/>
              <a:t>5/18/2016</a:t>
            </a:fld>
            <a:endParaRPr lang="en-US" dirty="0">
              <a:solidFill>
                <a:prstClr val="black">
                  <a:tint val="7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EF05719-60C6-4F50-8ADE-5A9206F1B5F5}" type="slidenum">
              <a:rPr lang="en-US" smtClean="0">
                <a:solidFill>
                  <a:prstClr val="black">
                    <a:tint val="75000"/>
                  </a:prstClr>
                </a:solidFill>
              </a:rPr>
              <a:pPr/>
              <a:t>‹#›</a:t>
            </a:fld>
            <a:endParaRPr lang="en-US" dirty="0">
              <a:solidFill>
                <a:prstClr val="black">
                  <a:tint val="75000"/>
                </a:prstClr>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4.jpeg"/><Relationship Id="rId7"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2488" b="93781" l="6716" r="96269"/>
                    </a14:imgEffect>
                  </a14:imgLayer>
                </a14:imgProps>
              </a:ext>
              <a:ext uri="{28A0092B-C50C-407E-A947-70E740481C1C}">
                <a14:useLocalDpi xmlns:a14="http://schemas.microsoft.com/office/drawing/2010/main" val="0"/>
              </a:ext>
            </a:extLst>
          </a:blip>
          <a:srcRect/>
          <a:stretch>
            <a:fillRect/>
          </a:stretch>
        </p:blipFill>
        <p:spPr bwMode="auto">
          <a:xfrm>
            <a:off x="774782" y="-304800"/>
            <a:ext cx="7629525" cy="7629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058418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71171942"/>
              </p:ext>
            </p:extLst>
          </p:nvPr>
        </p:nvGraphicFramePr>
        <p:xfrm>
          <a:off x="457200" y="1752601"/>
          <a:ext cx="8229600" cy="2686592"/>
        </p:xfrm>
        <a:graphic>
          <a:graphicData uri="http://schemas.openxmlformats.org/drawingml/2006/table">
            <a:tbl>
              <a:tblPr firstRow="1" bandRow="1">
                <a:tableStyleId>{5C22544A-7EE6-4342-B048-85BDC9FD1C3A}</a:tableStyleId>
              </a:tblPr>
              <a:tblGrid>
                <a:gridCol w="2057400"/>
                <a:gridCol w="2057400"/>
                <a:gridCol w="2057400"/>
                <a:gridCol w="2057400"/>
              </a:tblGrid>
              <a:tr h="795744">
                <a:tc>
                  <a:txBody>
                    <a:bodyPr/>
                    <a:lstStyle/>
                    <a:p>
                      <a:endParaRPr lang="en-US" dirty="0"/>
                    </a:p>
                  </a:txBody>
                  <a:tcPr/>
                </a:tc>
                <a:tc>
                  <a:txBody>
                    <a:bodyPr/>
                    <a:lstStyle/>
                    <a:p>
                      <a:r>
                        <a:rPr lang="en-US" sz="2000" dirty="0" smtClean="0">
                          <a:solidFill>
                            <a:schemeClr val="tx2">
                              <a:lumMod val="50000"/>
                            </a:schemeClr>
                          </a:solidFill>
                        </a:rPr>
                        <a:t>Metamorphoses</a:t>
                      </a:r>
                      <a:endParaRPr lang="en-US" sz="2000" dirty="0">
                        <a:solidFill>
                          <a:schemeClr val="tx2">
                            <a:lumMod val="50000"/>
                          </a:schemeClr>
                        </a:solidFill>
                      </a:endParaRPr>
                    </a:p>
                  </a:txBody>
                  <a:tcPr>
                    <a:solidFill>
                      <a:schemeClr val="tx2">
                        <a:lumMod val="40000"/>
                        <a:lumOff val="60000"/>
                      </a:schemeClr>
                    </a:solidFill>
                  </a:tcPr>
                </a:tc>
                <a:tc>
                  <a:txBody>
                    <a:bodyPr/>
                    <a:lstStyle/>
                    <a:p>
                      <a:r>
                        <a:rPr lang="en-US" dirty="0" smtClean="0"/>
                        <a:t>Underworks</a:t>
                      </a:r>
                      <a:endParaRPr lang="en-US" dirty="0"/>
                    </a:p>
                  </a:txBody>
                  <a:tcPr/>
                </a:tc>
                <a:tc>
                  <a:txBody>
                    <a:bodyPr/>
                    <a:lstStyle/>
                    <a:p>
                      <a:r>
                        <a:rPr lang="en-US" dirty="0" smtClean="0"/>
                        <a:t>gc2b</a:t>
                      </a:r>
                      <a:endParaRPr lang="en-US" dirty="0"/>
                    </a:p>
                  </a:txBody>
                  <a:tcPr/>
                </a:tc>
              </a:tr>
              <a:tr h="610688">
                <a:tc>
                  <a:txBody>
                    <a:bodyPr/>
                    <a:lstStyle/>
                    <a:p>
                      <a:r>
                        <a:rPr lang="en-US" dirty="0" smtClean="0"/>
                        <a:t>Price</a:t>
                      </a:r>
                      <a:endParaRPr lang="en-US" dirty="0"/>
                    </a:p>
                  </a:txBody>
                  <a:tcPr/>
                </a:tc>
                <a:tc>
                  <a:txBody>
                    <a:bodyPr/>
                    <a:lstStyle/>
                    <a:p>
                      <a:r>
                        <a:rPr lang="en-US" dirty="0" smtClean="0"/>
                        <a:t>$30</a:t>
                      </a:r>
                      <a:endParaRPr lang="en-US" dirty="0"/>
                    </a:p>
                  </a:txBody>
                  <a:tcPr>
                    <a:solidFill>
                      <a:schemeClr val="tx2">
                        <a:lumMod val="40000"/>
                        <a:lumOff val="60000"/>
                      </a:schemeClr>
                    </a:solidFill>
                  </a:tcPr>
                </a:tc>
                <a:tc>
                  <a:txBody>
                    <a:bodyPr/>
                    <a:lstStyle/>
                    <a:p>
                      <a:r>
                        <a:rPr lang="en-US" dirty="0" smtClean="0"/>
                        <a:t>$30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$33</a:t>
                      </a:r>
                    </a:p>
                  </a:txBody>
                  <a:tcPr/>
                </a:tc>
              </a:tr>
              <a:tr h="592184">
                <a:tc>
                  <a:txBody>
                    <a:bodyPr/>
                    <a:lstStyle/>
                    <a:p>
                      <a:r>
                        <a:rPr lang="en-US" dirty="0" smtClean="0"/>
                        <a:t>Customizable</a:t>
                      </a:r>
                      <a:endParaRPr lang="en-US" dirty="0"/>
                    </a:p>
                  </a:txBody>
                  <a:tcPr/>
                </a:tc>
                <a:tc>
                  <a:txBody>
                    <a:bodyPr/>
                    <a:lstStyle/>
                    <a:p>
                      <a:r>
                        <a:rPr lang="en-US" dirty="0" smtClean="0"/>
                        <a:t>Yes</a:t>
                      </a:r>
                      <a:endParaRPr lang="en-US" dirty="0"/>
                    </a:p>
                  </a:txBody>
                  <a:tcPr>
                    <a:solidFill>
                      <a:schemeClr val="tx2">
                        <a:lumMod val="40000"/>
                        <a:lumOff val="60000"/>
                      </a:schemeClr>
                    </a:solidFill>
                  </a:tcPr>
                </a:tc>
                <a:tc>
                  <a:txBody>
                    <a:bodyPr/>
                    <a:lstStyle/>
                    <a:p>
                      <a:r>
                        <a:rPr lang="en-US" dirty="0" smtClean="0"/>
                        <a:t>No</a:t>
                      </a:r>
                      <a:endParaRPr lang="en-US" dirty="0"/>
                    </a:p>
                  </a:txBody>
                  <a:tcPr/>
                </a:tc>
                <a:tc>
                  <a:txBody>
                    <a:bodyPr/>
                    <a:lstStyle/>
                    <a:p>
                      <a:r>
                        <a:rPr lang="en-US" dirty="0" smtClean="0"/>
                        <a:t>Yes-but</a:t>
                      </a:r>
                      <a:r>
                        <a:rPr lang="en-US" baseline="0" dirty="0" smtClean="0"/>
                        <a:t> not to our extent</a:t>
                      </a:r>
                      <a:endParaRPr lang="en-US" dirty="0"/>
                    </a:p>
                  </a:txBody>
                  <a:tcPr/>
                </a:tc>
              </a:tr>
              <a:tr h="592184">
                <a:tc>
                  <a:txBody>
                    <a:bodyPr/>
                    <a:lstStyle/>
                    <a:p>
                      <a:r>
                        <a:rPr lang="en-US" dirty="0" smtClean="0"/>
                        <a:t>Selection</a:t>
                      </a:r>
                      <a:endParaRPr lang="en-US" dirty="0"/>
                    </a:p>
                  </a:txBody>
                  <a:tcPr/>
                </a:tc>
                <a:tc>
                  <a:txBody>
                    <a:bodyPr/>
                    <a:lstStyle/>
                    <a:p>
                      <a:r>
                        <a:rPr lang="en-US" dirty="0" smtClean="0"/>
                        <a:t>Binders With and Without Straps</a:t>
                      </a:r>
                      <a:endParaRPr lang="en-US" dirty="0"/>
                    </a:p>
                  </a:txBody>
                  <a:tcPr>
                    <a:solidFill>
                      <a:schemeClr val="tx2">
                        <a:lumMod val="40000"/>
                        <a:lumOff val="60000"/>
                      </a:schemeClr>
                    </a:solidFill>
                  </a:tcPr>
                </a:tc>
                <a:tc>
                  <a:txBody>
                    <a:bodyPr/>
                    <a:lstStyle/>
                    <a:p>
                      <a:r>
                        <a:rPr lang="en-US" dirty="0" smtClean="0"/>
                        <a:t>Only</a:t>
                      </a:r>
                      <a:r>
                        <a:rPr lang="en-US" baseline="0" dirty="0" smtClean="0"/>
                        <a:t> Binders With Straps</a:t>
                      </a:r>
                      <a:endParaRPr lang="en-US" dirty="0"/>
                    </a:p>
                  </a:txBody>
                  <a:tcPr/>
                </a:tc>
                <a:tc>
                  <a:txBody>
                    <a:bodyPr/>
                    <a:lstStyle/>
                    <a:p>
                      <a:r>
                        <a:rPr lang="en-US" dirty="0" smtClean="0"/>
                        <a:t>Only</a:t>
                      </a:r>
                      <a:r>
                        <a:rPr lang="en-US" baseline="0" dirty="0" smtClean="0"/>
                        <a:t> Binder With Straps</a:t>
                      </a:r>
                      <a:endParaRPr lang="en-US" dirty="0"/>
                    </a:p>
                  </a:txBody>
                  <a:tcPr/>
                </a:tc>
              </a:tr>
            </a:tbl>
          </a:graphicData>
        </a:graphic>
      </p:graphicFrame>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2267735516"/>
              </p:ext>
            </p:extLst>
          </p:nvPr>
        </p:nvGraphicFramePr>
        <p:xfrm>
          <a:off x="457200" y="4572000"/>
          <a:ext cx="8229600" cy="1219200"/>
        </p:xfrm>
        <a:graphic>
          <a:graphicData uri="http://schemas.openxmlformats.org/drawingml/2006/table">
            <a:tbl>
              <a:tblPr firstRow="1" bandRow="1">
                <a:tableStyleId>{5C22544A-7EE6-4342-B048-85BDC9FD1C3A}</a:tableStyleId>
              </a:tblPr>
              <a:tblGrid>
                <a:gridCol w="8229600"/>
              </a:tblGrid>
              <a:tr h="352926">
                <a:tc>
                  <a:txBody>
                    <a:bodyPr/>
                    <a:lstStyle/>
                    <a:p>
                      <a:pPr algn="ctr"/>
                      <a:r>
                        <a:rPr lang="en-US" sz="1600" dirty="0" smtClean="0">
                          <a:solidFill>
                            <a:schemeClr val="bg1"/>
                          </a:solidFill>
                        </a:rPr>
                        <a:t>Your Competitive</a:t>
                      </a:r>
                      <a:r>
                        <a:rPr lang="en-US" sz="1600" baseline="0" dirty="0" smtClean="0">
                          <a:solidFill>
                            <a:schemeClr val="bg1"/>
                          </a:solidFill>
                        </a:rPr>
                        <a:t> Advantages</a:t>
                      </a:r>
                      <a:endParaRPr 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8662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t>1. Our binders are affordable</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t>2. Our binders are customizable</a:t>
                      </a:r>
                    </a:p>
                    <a:p>
                      <a:r>
                        <a:rPr lang="en-US" sz="1600" baseline="0" dirty="0" smtClean="0"/>
                        <a:t>3. We have a better selection than our competitors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bl>
          </a:graphicData>
        </a:graphic>
      </p:graphicFrame>
      <p:pic>
        <p:nvPicPr>
          <p:cNvPr id="7" name="Picture 6"/>
          <p:cNvPicPr>
            <a:picLocks noChangeAspect="1"/>
          </p:cNvPicPr>
          <p:nvPr/>
        </p:nvPicPr>
        <p:blipFill>
          <a:blip r:embed="rId4"/>
          <a:stretch>
            <a:fillRect/>
          </a:stretch>
        </p:blipFill>
        <p:spPr>
          <a:xfrm>
            <a:off x="465083" y="323850"/>
            <a:ext cx="933450" cy="9525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Qualifications</a:t>
            </a:r>
            <a:endParaRPr lang="en-US" dirty="0"/>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
        <p:nvSpPr>
          <p:cNvPr id="10" name="Content Placeholder 9"/>
          <p:cNvSpPr>
            <a:spLocks noGrp="1"/>
          </p:cNvSpPr>
          <p:nvPr>
            <p:ph idx="1"/>
          </p:nvPr>
        </p:nvSpPr>
        <p:spPr/>
        <p:txBody>
          <a:bodyPr>
            <a:normAutofit/>
          </a:bodyPr>
          <a:lstStyle/>
          <a:p>
            <a:pPr>
              <a:lnSpc>
                <a:spcPct val="200000"/>
              </a:lnSpc>
            </a:pPr>
            <a:r>
              <a:rPr lang="en-US" dirty="0"/>
              <a:t>Member of my own target market </a:t>
            </a:r>
            <a:endParaRPr lang="en-US" dirty="0">
              <a:solidFill>
                <a:srgbClr val="FF0000"/>
              </a:solidFill>
            </a:endParaRPr>
          </a:p>
          <a:p>
            <a:pPr>
              <a:lnSpc>
                <a:spcPct val="200000"/>
              </a:lnSpc>
            </a:pPr>
            <a:r>
              <a:rPr lang="en-US" dirty="0"/>
              <a:t>Experience in retail</a:t>
            </a:r>
          </a:p>
          <a:p>
            <a:pPr>
              <a:lnSpc>
                <a:spcPct val="200000"/>
              </a:lnSpc>
            </a:pPr>
            <a:r>
              <a:rPr lang="en-US" dirty="0" smtClean="0"/>
              <a:t>Excellent </a:t>
            </a:r>
            <a:r>
              <a:rPr lang="en-US" dirty="0" smtClean="0"/>
              <a:t>customer service skills</a:t>
            </a:r>
          </a:p>
          <a:p>
            <a:pPr>
              <a:lnSpc>
                <a:spcPct val="200000"/>
              </a:lnSpc>
            </a:pPr>
            <a:r>
              <a:rPr lang="en-US" dirty="0" smtClean="0"/>
              <a:t>Marketing background</a:t>
            </a:r>
            <a:endParaRPr lang="en-US" dirty="0" smtClean="0"/>
          </a:p>
          <a:p>
            <a:pPr>
              <a:lnSpc>
                <a:spcPct val="200000"/>
              </a:lnSpc>
            </a:pPr>
            <a:r>
              <a:rPr lang="en-US" dirty="0" smtClean="0"/>
              <a:t>Will have </a:t>
            </a:r>
            <a:r>
              <a:rPr lang="en-US" dirty="0"/>
              <a:t>a </a:t>
            </a:r>
            <a:r>
              <a:rPr lang="en-US" dirty="0" smtClean="0"/>
              <a:t>Business </a:t>
            </a:r>
            <a:r>
              <a:rPr lang="en-US" dirty="0"/>
              <a:t>degree </a:t>
            </a:r>
            <a:r>
              <a:rPr lang="en-US" dirty="0" smtClean="0"/>
              <a:t>by 2023</a:t>
            </a:r>
            <a:endParaRPr lang="en-US" dirty="0"/>
          </a:p>
          <a:p>
            <a:endParaRPr lang="en-US" dirty="0"/>
          </a:p>
        </p:txBody>
      </p:sp>
      <p:pic>
        <p:nvPicPr>
          <p:cNvPr id="6" name="Picture 5"/>
          <p:cNvPicPr>
            <a:picLocks noChangeAspect="1"/>
          </p:cNvPicPr>
          <p:nvPr/>
        </p:nvPicPr>
        <p:blipFill>
          <a:blip r:embed="rId4"/>
          <a:stretch>
            <a:fillRect/>
          </a:stretch>
        </p:blipFill>
        <p:spPr>
          <a:xfrm>
            <a:off x="457200" y="323850"/>
            <a:ext cx="933450" cy="9525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Projections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19641857"/>
              </p:ext>
            </p:extLst>
          </p:nvPr>
        </p:nvGraphicFramePr>
        <p:xfrm>
          <a:off x="533400" y="2743200"/>
          <a:ext cx="8077200" cy="361156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524000" y="1676400"/>
            <a:ext cx="1828800" cy="1014984"/>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2000" u="sng" dirty="0" smtClean="0">
                <a:ea typeface="ＭＳ Ｐゴシック" pitchFamily="-112" charset="-128"/>
                <a:cs typeface="Arial" pitchFamily="34" charset="0"/>
              </a:rPr>
              <a:t>Total Units</a:t>
            </a:r>
          </a:p>
          <a:p>
            <a:pPr lvl="0" algn="ctr">
              <a:defRPr/>
            </a:pPr>
            <a:r>
              <a:rPr lang="en-US" sz="2000" b="1" dirty="0" smtClean="0">
                <a:cs typeface="Arial" pitchFamily="34" charset="0"/>
              </a:rPr>
              <a:t>302</a:t>
            </a:r>
            <a:endParaRPr lang="en-US" sz="2000" b="1" dirty="0" smtClean="0">
              <a:solidFill>
                <a:prstClr val="black"/>
              </a:solidFill>
            </a:endParaRPr>
          </a:p>
        </p:txBody>
      </p:sp>
      <p:sp>
        <p:nvSpPr>
          <p:cNvPr id="8" name="TextBox 7"/>
          <p:cNvSpPr txBox="1"/>
          <p:nvPr/>
        </p:nvSpPr>
        <p:spPr>
          <a:xfrm>
            <a:off x="3733800" y="1676400"/>
            <a:ext cx="1828800" cy="1015663"/>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2000" u="sng" dirty="0" smtClean="0">
                <a:ea typeface="ＭＳ Ｐゴシック" pitchFamily="-112" charset="-128"/>
                <a:cs typeface="Arial" pitchFamily="34" charset="0"/>
              </a:rPr>
              <a:t>Gross Revenue</a:t>
            </a:r>
          </a:p>
          <a:p>
            <a:pPr lvl="0" algn="ctr">
              <a:defRPr/>
            </a:pPr>
            <a:r>
              <a:rPr lang="en-US" sz="2000" b="1" dirty="0" smtClean="0">
                <a:cs typeface="Arial" pitchFamily="34" charset="0"/>
              </a:rPr>
              <a:t>$9,060</a:t>
            </a:r>
            <a:endParaRPr lang="en-US" sz="2000" b="1" dirty="0" smtClean="0">
              <a:solidFill>
                <a:prstClr val="black"/>
              </a:solidFill>
            </a:endParaRPr>
          </a:p>
        </p:txBody>
      </p:sp>
      <p:sp>
        <p:nvSpPr>
          <p:cNvPr id="9" name="TextBox 8"/>
          <p:cNvSpPr txBox="1">
            <a:spLocks/>
          </p:cNvSpPr>
          <p:nvPr/>
        </p:nvSpPr>
        <p:spPr>
          <a:xfrm>
            <a:off x="5943600" y="1685544"/>
            <a:ext cx="1828800" cy="1014984"/>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2000" u="sng" dirty="0" smtClean="0">
                <a:ea typeface="ＭＳ Ｐゴシック" pitchFamily="-112" charset="-128"/>
                <a:cs typeface="Arial" pitchFamily="34" charset="0"/>
              </a:rPr>
              <a:t>Net Profit</a:t>
            </a:r>
          </a:p>
          <a:p>
            <a:pPr lvl="0" algn="ctr">
              <a:defRPr/>
            </a:pPr>
            <a:r>
              <a:rPr lang="en-US" sz="2000" b="1" dirty="0" smtClean="0">
                <a:cs typeface="Arial" pitchFamily="34" charset="0"/>
              </a:rPr>
              <a:t>$1,750</a:t>
            </a:r>
            <a:endParaRPr lang="en-US" sz="2000" b="1" dirty="0" smtClean="0">
              <a:solidFill>
                <a:prstClr val="black"/>
              </a:solidFill>
            </a:endParaRPr>
          </a:p>
        </p:txBody>
      </p:sp>
      <p:pic>
        <p:nvPicPr>
          <p:cNvPr id="7" name="Content Placeholder 9" descr="logo secondary.jpg"/>
          <p:cNvPicPr>
            <a:picLocks noChangeAspect="1"/>
          </p:cNvPicPr>
          <p:nvPr/>
        </p:nvPicPr>
        <p:blipFill>
          <a:blip r:embed="rId4" cstate="print"/>
          <a:stretch>
            <a:fillRect/>
          </a:stretch>
        </p:blipFill>
        <p:spPr>
          <a:xfrm>
            <a:off x="7315200" y="5895726"/>
            <a:ext cx="1828800" cy="962274"/>
          </a:xfrm>
          <a:prstGeom prst="rect">
            <a:avLst/>
          </a:prstGeom>
        </p:spPr>
      </p:pic>
      <p:pic>
        <p:nvPicPr>
          <p:cNvPr id="10" name="Picture 9"/>
          <p:cNvPicPr>
            <a:picLocks noChangeAspect="1"/>
          </p:cNvPicPr>
          <p:nvPr/>
        </p:nvPicPr>
        <p:blipFill>
          <a:blip r:embed="rId5"/>
          <a:stretch>
            <a:fillRect/>
          </a:stretch>
        </p:blipFill>
        <p:spPr>
          <a:xfrm>
            <a:off x="457200" y="323850"/>
            <a:ext cx="933450" cy="9525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a:gsLst>
            <a:gs pos="50000">
              <a:schemeClr val="bg1">
                <a:tint val="80000"/>
                <a:satMod val="25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00200"/>
          </a:xfrm>
        </p:spPr>
        <p:txBody>
          <a:bodyPr/>
          <a:lstStyle/>
          <a:p>
            <a:r>
              <a:rPr lang="en-US" dirty="0" smtClean="0"/>
              <a:t>Start-up Funds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83936631"/>
              </p:ext>
            </p:extLst>
          </p:nvPr>
        </p:nvGraphicFramePr>
        <p:xfrm>
          <a:off x="1066800" y="1203433"/>
          <a:ext cx="7162801" cy="3520958"/>
        </p:xfrm>
        <a:graphic>
          <a:graphicData uri="http://schemas.openxmlformats.org/drawingml/2006/table">
            <a:tbl>
              <a:tblPr/>
              <a:tblGrid>
                <a:gridCol w="2302329"/>
                <a:gridCol w="3532033"/>
                <a:gridCol w="1328439"/>
              </a:tblGrid>
              <a:tr h="251497">
                <a:tc>
                  <a:txBody>
                    <a:bodyPr/>
                    <a:lstStyle/>
                    <a:p>
                      <a:pPr marL="0" marR="0" algn="ctr">
                        <a:spcBef>
                          <a:spcPts val="0"/>
                        </a:spcBef>
                        <a:spcAft>
                          <a:spcPts val="0"/>
                        </a:spcAft>
                      </a:pPr>
                      <a:r>
                        <a:rPr lang="en-US" sz="1600" b="1" dirty="0">
                          <a:solidFill>
                            <a:schemeClr val="bg1"/>
                          </a:solidFill>
                          <a:latin typeface="+mn-lt"/>
                          <a:ea typeface="Times New Roman"/>
                          <a:cs typeface="Times New Roman"/>
                        </a:rPr>
                        <a:t>Item</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1600" b="1" dirty="0" smtClean="0">
                          <a:solidFill>
                            <a:schemeClr val="bg1"/>
                          </a:solidFill>
                          <a:latin typeface="+mn-lt"/>
                          <a:ea typeface="Times New Roman"/>
                          <a:cs typeface="Times New Roman"/>
                        </a:rPr>
                        <a:t>Why Needed</a:t>
                      </a:r>
                      <a:endParaRPr lang="en-US" sz="1600" b="1" dirty="0">
                        <a:solidFill>
                          <a:schemeClr val="bg1"/>
                        </a:solidFill>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1600" b="1" dirty="0">
                          <a:solidFill>
                            <a:schemeClr val="bg1"/>
                          </a:solidFill>
                          <a:latin typeface="+mn-lt"/>
                          <a:ea typeface="Times New Roman"/>
                          <a:cs typeface="Times New Roman"/>
                        </a:rPr>
                        <a:t>Cost</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51497">
                <a:tc>
                  <a:txBody>
                    <a:bodyPr/>
                    <a:lstStyle/>
                    <a:p>
                      <a:pPr marL="0" marR="0">
                        <a:spcBef>
                          <a:spcPts val="0"/>
                        </a:spcBef>
                        <a:spcAft>
                          <a:spcPts val="0"/>
                        </a:spcAft>
                      </a:pPr>
                      <a:r>
                        <a:rPr lang="en-US" sz="1600" dirty="0" smtClean="0">
                          <a:latin typeface="+mn-lt"/>
                          <a:ea typeface="Times New Roman"/>
                          <a:cs typeface="Times New Roman"/>
                        </a:rPr>
                        <a:t>Binders</a:t>
                      </a: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600" dirty="0" smtClean="0">
                          <a:latin typeface="+mn-lt"/>
                          <a:ea typeface="Times New Roman"/>
                          <a:cs typeface="Times New Roman"/>
                        </a:rPr>
                        <a:t>Inventory</a:t>
                      </a:r>
                      <a:endParaRPr lang="en-US" sz="1600" dirty="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$185.00</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51497">
                <a:tc>
                  <a:txBody>
                    <a:bodyPr/>
                    <a:lstStyle/>
                    <a:p>
                      <a:pPr marL="0" marR="0">
                        <a:spcBef>
                          <a:spcPts val="0"/>
                        </a:spcBef>
                        <a:spcAft>
                          <a:spcPts val="0"/>
                        </a:spcAft>
                      </a:pPr>
                      <a:r>
                        <a:rPr lang="en-US" sz="1600" dirty="0" smtClean="0">
                          <a:latin typeface="+mn-lt"/>
                          <a:ea typeface="Times New Roman"/>
                          <a:cs typeface="Times New Roman"/>
                        </a:rPr>
                        <a:t>Iron On</a:t>
                      </a:r>
                      <a:r>
                        <a:rPr lang="en-US" sz="1600" baseline="0" dirty="0" smtClean="0">
                          <a:latin typeface="+mn-lt"/>
                          <a:ea typeface="Times New Roman"/>
                          <a:cs typeface="Times New Roman"/>
                        </a:rPr>
                        <a:t> Patches</a:t>
                      </a: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600" dirty="0" smtClean="0">
                          <a:latin typeface="+mn-lt"/>
                          <a:ea typeface="Times New Roman"/>
                          <a:cs typeface="Times New Roman"/>
                        </a:rPr>
                        <a:t>Inventory</a:t>
                      </a:r>
                      <a:endParaRPr lang="en-US" sz="1600" dirty="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$300.00</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514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Business</a:t>
                      </a:r>
                      <a:r>
                        <a:rPr lang="en-US" sz="1600" baseline="0" dirty="0" smtClean="0">
                          <a:latin typeface="+mn-lt"/>
                          <a:ea typeface="Times New Roman"/>
                          <a:cs typeface="Times New Roman"/>
                        </a:rPr>
                        <a:t> Cards</a:t>
                      </a:r>
                      <a:endParaRPr lang="en-US" sz="1600" dirty="0" smtClean="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Advertising</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$10.00</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514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Computer/Phone</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Business Communications</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$330.00</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514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DBA/LLC</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Start Business</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a:t>
                      </a:r>
                      <a:r>
                        <a:rPr lang="en-US" sz="1600" dirty="0" smtClean="0">
                          <a:latin typeface="+mn-lt"/>
                          <a:ea typeface="Times New Roman"/>
                          <a:cs typeface="Times New Roman"/>
                        </a:rPr>
                        <a:t>200.00</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514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Packaging</a:t>
                      </a: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Inventory</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a:t>
                      </a:r>
                      <a:r>
                        <a:rPr lang="en-US" sz="1600" dirty="0" smtClean="0">
                          <a:latin typeface="+mn-lt"/>
                          <a:ea typeface="Times New Roman"/>
                          <a:cs typeface="Times New Roman"/>
                        </a:rPr>
                        <a:t>205.00</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514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Website</a:t>
                      </a: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Business Is</a:t>
                      </a:r>
                      <a:r>
                        <a:rPr lang="en-US" sz="1600" baseline="0" dirty="0" smtClean="0">
                          <a:latin typeface="+mn-lt"/>
                          <a:ea typeface="Times New Roman"/>
                          <a:cs typeface="Times New Roman"/>
                        </a:rPr>
                        <a:t> Online</a:t>
                      </a:r>
                      <a:endParaRPr lang="en-US" sz="1600"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$10.00</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51497">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mn-lt"/>
                          <a:ea typeface="Times New Roman"/>
                          <a:cs typeface="Times New Roman"/>
                        </a:rPr>
                        <a:t>Total Startup Expenditures</a:t>
                      </a:r>
                      <a:endParaRPr lang="en-US" sz="1600" dirty="0">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r">
                        <a:spcBef>
                          <a:spcPts val="0"/>
                        </a:spcBef>
                        <a:spcAft>
                          <a:spcPts val="0"/>
                        </a:spcAft>
                      </a:pPr>
                      <a:r>
                        <a:rPr lang="en-US" sz="1600" b="1" dirty="0" smtClean="0">
                          <a:latin typeface="+mn-lt"/>
                          <a:ea typeface="Times New Roman"/>
                          <a:cs typeface="Times New Roman"/>
                        </a:rPr>
                        <a:t>$1,240.00</a:t>
                      </a:r>
                      <a:endParaRPr lang="en-US" sz="1600" b="1"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251497">
                <a:tc gridSpan="2">
                  <a:txBody>
                    <a:bodyPr/>
                    <a:lstStyle/>
                    <a:p>
                      <a:endParaRPr lang="en-US" sz="1600" dirty="0">
                        <a:latin typeface="+mn-lt"/>
                      </a:endParaRPr>
                    </a:p>
                  </a:txBody>
                  <a:tcPr marL="68580" marR="68580"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a:txBody>
                    <a:bodyPr/>
                    <a:lstStyle/>
                    <a:p>
                      <a:endParaRPr lang="en-US" sz="1600" dirty="0">
                        <a:latin typeface="+mn-lt"/>
                      </a:endParaRPr>
                    </a:p>
                  </a:txBody>
                  <a:tcPr marL="68580" marR="68580" marT="0" marB="0">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497">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Emergency Fund</a:t>
                      </a:r>
                      <a:endParaRPr lang="en-US" sz="1600" dirty="0">
                        <a:latin typeface="+mn-lt"/>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$620.00</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251497">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Reserve for Fixed Expenses</a:t>
                      </a:r>
                      <a:endParaRPr lang="en-US" sz="1600" dirty="0">
                        <a:latin typeface="+mn-lt"/>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$1,400.00</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251497">
                <a:tc gridSpan="2">
                  <a:txBody>
                    <a:bodyPr/>
                    <a:lstStyle/>
                    <a:p>
                      <a:endParaRPr lang="en-US" sz="1600" dirty="0">
                        <a:latin typeface="+mn-lt"/>
                      </a:endParaRPr>
                    </a:p>
                  </a:txBody>
                  <a:tcPr marL="68580" marR="68580"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a:txBody>
                    <a:bodyPr/>
                    <a:lstStyle/>
                    <a:p>
                      <a:endParaRPr lang="en-US" sz="1600" dirty="0">
                        <a:latin typeface="+mn-lt"/>
                      </a:endParaRPr>
                    </a:p>
                  </a:txBody>
                  <a:tcPr marL="68580" marR="68580" marT="0" marB="0">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497">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mn-lt"/>
                          <a:ea typeface="Times New Roman"/>
                          <a:cs typeface="Times New Roman"/>
                        </a:rPr>
                        <a:t>Total Startup Investment</a:t>
                      </a:r>
                      <a:endParaRPr lang="en-US" sz="1600" dirty="0">
                        <a:latin typeface="+mn-lt"/>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r">
                        <a:spcBef>
                          <a:spcPts val="0"/>
                        </a:spcBef>
                        <a:spcAft>
                          <a:spcPts val="0"/>
                        </a:spcAft>
                      </a:pPr>
                      <a:r>
                        <a:rPr lang="en-US" sz="1600" b="1" dirty="0" smtClean="0">
                          <a:latin typeface="+mn-lt"/>
                          <a:ea typeface="Times New Roman"/>
                          <a:cs typeface="Times New Roman"/>
                        </a:rPr>
                        <a:t>$3,260.00</a:t>
                      </a:r>
                      <a:endParaRPr lang="en-US" sz="1600" b="1"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bl>
          </a:graphicData>
        </a:graphic>
      </p:graphicFrame>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894433855"/>
              </p:ext>
            </p:extLst>
          </p:nvPr>
        </p:nvGraphicFramePr>
        <p:xfrm>
          <a:off x="1981200" y="4876800"/>
          <a:ext cx="6858000" cy="838200"/>
        </p:xfrm>
        <a:graphic>
          <a:graphicData uri="http://schemas.openxmlformats.org/drawingml/2006/table">
            <a:tbl>
              <a:tblPr/>
              <a:tblGrid>
                <a:gridCol w="2619910"/>
                <a:gridCol w="196769"/>
                <a:gridCol w="1347107"/>
                <a:gridCol w="612320"/>
                <a:gridCol w="2081894"/>
              </a:tblGrid>
              <a:tr h="301752">
                <a:tc gridSpan="5">
                  <a:txBody>
                    <a:bodyPr/>
                    <a:lstStyle/>
                    <a:p>
                      <a:pPr marL="0" marR="0" algn="ctr">
                        <a:spcBef>
                          <a:spcPts val="0"/>
                        </a:spcBef>
                        <a:spcAft>
                          <a:spcPts val="0"/>
                        </a:spcAft>
                      </a:pPr>
                      <a:r>
                        <a:rPr lang="en-US" sz="1600" b="1" dirty="0" smtClean="0">
                          <a:solidFill>
                            <a:schemeClr val="bg1"/>
                          </a:solidFill>
                          <a:latin typeface="+mn-lt"/>
                          <a:ea typeface="Times New Roman"/>
                        </a:rPr>
                        <a:t>ROI: Return on Investment</a:t>
                      </a:r>
                      <a:endParaRPr lang="en-US" sz="1800" b="1" dirty="0">
                        <a:solidFill>
                          <a:schemeClr val="bg1"/>
                        </a:solidFill>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1"/>
                    </a:solidFill>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r>
              <a:tr h="268224">
                <a:tc>
                  <a:txBody>
                    <a:bodyPr/>
                    <a:lstStyle/>
                    <a:p>
                      <a:pPr marL="0" marR="0" algn="ctr">
                        <a:spcBef>
                          <a:spcPts val="0"/>
                        </a:spcBef>
                        <a:spcAft>
                          <a:spcPts val="0"/>
                        </a:spcAft>
                      </a:pPr>
                      <a:r>
                        <a:rPr lang="en-US" sz="1600" dirty="0" smtClean="0">
                          <a:latin typeface="+mn-lt"/>
                          <a:ea typeface="Times New Roman"/>
                        </a:rPr>
                        <a:t>$1,750</a:t>
                      </a:r>
                      <a:endParaRPr lang="en-US" sz="1800" dirty="0">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algn="r">
                        <a:spcBef>
                          <a:spcPts val="0"/>
                        </a:spcBef>
                        <a:spcAft>
                          <a:spcPts val="0"/>
                        </a:spcAft>
                      </a:pPr>
                      <a:r>
                        <a:rPr lang="en-US" sz="1600" dirty="0" smtClean="0">
                          <a:latin typeface="+mn-lt"/>
                          <a:ea typeface="Times New Roman"/>
                        </a:rPr>
                        <a:t>=</a:t>
                      </a:r>
                      <a:endParaRPr lang="en-US" sz="1800" dirty="0">
                        <a:latin typeface="+mn-lt"/>
                        <a:ea typeface="Times New Roman"/>
                      </a:endParaRPr>
                    </a:p>
                  </a:txBody>
                  <a:tcPr marL="68580" marR="68580" marT="0" marB="0" anchor="ct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baseline="0" dirty="0" smtClean="0">
                          <a:latin typeface="+mn-lt"/>
                          <a:ea typeface="Times New Roman"/>
                          <a:cs typeface="Times New Roman"/>
                        </a:rPr>
                        <a:t>54%</a:t>
                      </a:r>
                      <a:endParaRPr lang="en-US" sz="1600" dirty="0">
                        <a:latin typeface="+mn-lt"/>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dirty="0">
                          <a:latin typeface="+mn-lt"/>
                          <a:ea typeface="Times New Roman"/>
                        </a:rPr>
                        <a:t>≈</a:t>
                      </a:r>
                      <a:endParaRPr lang="en-US" sz="1800" dirty="0">
                        <a:latin typeface="+mn-lt"/>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dirty="0" smtClean="0">
                          <a:latin typeface="+mn-lt"/>
                          <a:ea typeface="Times New Roman"/>
                        </a:rPr>
                        <a:t>$0.54</a:t>
                      </a:r>
                      <a:endParaRPr lang="en-US" sz="1800" dirty="0">
                        <a:latin typeface="+mn-lt"/>
                        <a:ea typeface="Times New Roman"/>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1"/>
                    </a:solidFill>
                  </a:tcPr>
                </a:tc>
              </a:tr>
              <a:tr h="268224">
                <a:tc>
                  <a:txBody>
                    <a:bodyPr/>
                    <a:lstStyle/>
                    <a:p>
                      <a:pPr marL="0" marR="0" algn="ctr">
                        <a:spcBef>
                          <a:spcPts val="0"/>
                        </a:spcBef>
                        <a:spcAft>
                          <a:spcPts val="0"/>
                        </a:spcAft>
                      </a:pPr>
                      <a:r>
                        <a:rPr lang="en-US" sz="1600" dirty="0" smtClean="0">
                          <a:latin typeface="+mn-lt"/>
                          <a:ea typeface="Times New Roman"/>
                        </a:rPr>
                        <a:t>$3,260</a:t>
                      </a:r>
                      <a:endParaRPr lang="en-US" sz="1800" dirty="0">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725608244"/>
              </p:ext>
            </p:extLst>
          </p:nvPr>
        </p:nvGraphicFramePr>
        <p:xfrm>
          <a:off x="1981200" y="5895726"/>
          <a:ext cx="6858001" cy="838200"/>
        </p:xfrm>
        <a:graphic>
          <a:graphicData uri="http://schemas.openxmlformats.org/drawingml/2006/table">
            <a:tbl>
              <a:tblPr/>
              <a:tblGrid>
                <a:gridCol w="2553511"/>
                <a:gridCol w="263167"/>
                <a:gridCol w="1347107"/>
                <a:gridCol w="612322"/>
                <a:gridCol w="2081894"/>
              </a:tblGrid>
              <a:tr h="301752">
                <a:tc gridSpan="5">
                  <a:txBody>
                    <a:bodyPr/>
                    <a:lstStyle/>
                    <a:p>
                      <a:pPr marL="0" marR="0" algn="ctr">
                        <a:spcBef>
                          <a:spcPts val="0"/>
                        </a:spcBef>
                        <a:spcAft>
                          <a:spcPts val="0"/>
                        </a:spcAft>
                      </a:pPr>
                      <a:r>
                        <a:rPr lang="en-US" sz="1600" b="1" dirty="0" smtClean="0">
                          <a:solidFill>
                            <a:schemeClr val="bg1"/>
                          </a:solidFill>
                          <a:latin typeface="+mn-lt"/>
                          <a:ea typeface="Times New Roman"/>
                        </a:rPr>
                        <a:t>ROS:</a:t>
                      </a:r>
                      <a:r>
                        <a:rPr lang="en-US" sz="1600" b="1" baseline="0" dirty="0" smtClean="0">
                          <a:solidFill>
                            <a:schemeClr val="bg1"/>
                          </a:solidFill>
                          <a:latin typeface="+mn-lt"/>
                          <a:ea typeface="Times New Roman"/>
                        </a:rPr>
                        <a:t> Return on Sales</a:t>
                      </a:r>
                      <a:endParaRPr lang="en-US" sz="1800" b="1" dirty="0">
                        <a:solidFill>
                          <a:schemeClr val="bg1"/>
                        </a:solidFill>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1"/>
                    </a:solidFill>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r>
              <a:tr h="268224">
                <a:tc>
                  <a:txBody>
                    <a:bodyPr/>
                    <a:lstStyle/>
                    <a:p>
                      <a:pPr marL="0" marR="0" algn="ctr">
                        <a:spcBef>
                          <a:spcPts val="0"/>
                        </a:spcBef>
                        <a:spcAft>
                          <a:spcPts val="0"/>
                        </a:spcAft>
                      </a:pPr>
                      <a:r>
                        <a:rPr lang="en-US" sz="1600" dirty="0" smtClean="0">
                          <a:latin typeface="+mn-lt"/>
                          <a:ea typeface="Times New Roman"/>
                        </a:rPr>
                        <a:t>$1,750</a:t>
                      </a:r>
                      <a:endParaRPr lang="en-US" sz="1800" dirty="0">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algn="r">
                        <a:spcBef>
                          <a:spcPts val="0"/>
                        </a:spcBef>
                        <a:spcAft>
                          <a:spcPts val="0"/>
                        </a:spcAft>
                      </a:pPr>
                      <a:r>
                        <a:rPr lang="en-US" sz="1600" dirty="0" smtClean="0">
                          <a:latin typeface="+mn-lt"/>
                          <a:ea typeface="Times New Roman"/>
                        </a:rPr>
                        <a:t>=</a:t>
                      </a:r>
                      <a:endParaRPr lang="en-US" sz="1800" dirty="0">
                        <a:latin typeface="+mn-lt"/>
                        <a:ea typeface="Times New Roman"/>
                      </a:endParaRPr>
                    </a:p>
                  </a:txBody>
                  <a:tcPr marL="68580" marR="68580" marT="0" marB="0" anchor="ct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baseline="0" dirty="0" smtClean="0">
                          <a:latin typeface="+mn-lt"/>
                          <a:ea typeface="Times New Roman"/>
                          <a:cs typeface="Times New Roman"/>
                        </a:rPr>
                        <a:t>20%</a:t>
                      </a:r>
                      <a:endParaRPr lang="en-US" sz="1600" dirty="0">
                        <a:latin typeface="+mn-lt"/>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dirty="0">
                          <a:latin typeface="+mn-lt"/>
                          <a:ea typeface="Times New Roman"/>
                        </a:rPr>
                        <a:t>≈</a:t>
                      </a:r>
                      <a:endParaRPr lang="en-US" sz="1800" dirty="0">
                        <a:latin typeface="+mn-lt"/>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dirty="0" smtClean="0">
                          <a:latin typeface="+mn-lt"/>
                          <a:ea typeface="Times New Roman"/>
                        </a:rPr>
                        <a:t>$0.20</a:t>
                      </a:r>
                      <a:endParaRPr lang="en-US" sz="1800" dirty="0">
                        <a:latin typeface="+mn-lt"/>
                        <a:ea typeface="Times New Roman"/>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1"/>
                    </a:solidFill>
                  </a:tcPr>
                </a:tc>
              </a:tr>
              <a:tr h="268224">
                <a:tc>
                  <a:txBody>
                    <a:bodyPr/>
                    <a:lstStyle/>
                    <a:p>
                      <a:pPr marL="0" marR="0" algn="ctr">
                        <a:spcBef>
                          <a:spcPts val="0"/>
                        </a:spcBef>
                        <a:spcAft>
                          <a:spcPts val="0"/>
                        </a:spcAft>
                      </a:pPr>
                      <a:r>
                        <a:rPr lang="en-US" sz="1600" dirty="0" smtClean="0">
                          <a:latin typeface="+mn-lt"/>
                          <a:ea typeface="Times New Roman"/>
                        </a:rPr>
                        <a:t>$9,060</a:t>
                      </a:r>
                      <a:endParaRPr lang="en-US" sz="1800" dirty="0">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pic>
        <p:nvPicPr>
          <p:cNvPr id="8" name="Picture 7"/>
          <p:cNvPicPr>
            <a:picLocks noChangeAspect="1"/>
          </p:cNvPicPr>
          <p:nvPr/>
        </p:nvPicPr>
        <p:blipFill>
          <a:blip r:embed="rId4"/>
          <a:stretch>
            <a:fillRect/>
          </a:stretch>
        </p:blipFill>
        <p:spPr>
          <a:xfrm>
            <a:off x="447675" y="114300"/>
            <a:ext cx="933450" cy="9525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57200" y="1066800"/>
            <a:ext cx="4040188" cy="914400"/>
          </a:xfrm>
        </p:spPr>
        <p:txBody>
          <a:bodyPr/>
          <a:lstStyle/>
          <a:p>
            <a:r>
              <a:rPr lang="en-US" sz="4400" dirty="0" smtClean="0">
                <a:effectLst>
                  <a:outerShdw blurRad="38100" dist="38100" dir="2700000" algn="tl">
                    <a:srgbClr val="000000">
                      <a:alpha val="43137"/>
                    </a:srgbClr>
                  </a:outerShdw>
                </a:effectLst>
              </a:rPr>
              <a:t>Future Plans</a:t>
            </a:r>
            <a:endParaRPr lang="en-US" sz="4400" dirty="0">
              <a:effectLst>
                <a:outerShdw blurRad="38100" dist="38100" dir="2700000" algn="tl">
                  <a:srgbClr val="000000">
                    <a:alpha val="43137"/>
                  </a:srgbClr>
                </a:outerShdw>
              </a:effectLst>
            </a:endParaRPr>
          </a:p>
        </p:txBody>
      </p:sp>
      <p:sp>
        <p:nvSpPr>
          <p:cNvPr id="7" name="Text Placeholder 6"/>
          <p:cNvSpPr>
            <a:spLocks noGrp="1"/>
          </p:cNvSpPr>
          <p:nvPr>
            <p:ph type="body" sz="quarter" idx="3"/>
          </p:nvPr>
        </p:nvSpPr>
        <p:spPr>
          <a:xfrm>
            <a:off x="4648200" y="1143000"/>
            <a:ext cx="4041775" cy="838200"/>
          </a:xfrm>
        </p:spPr>
        <p:txBody>
          <a:bodyPr/>
          <a:lstStyle/>
          <a:p>
            <a:r>
              <a:rPr lang="en-US" sz="4400" dirty="0" smtClean="0">
                <a:effectLst>
                  <a:outerShdw blurRad="38100" dist="38100" dir="2700000" algn="tl">
                    <a:srgbClr val="000000">
                      <a:alpha val="43137"/>
                    </a:srgbClr>
                  </a:outerShdw>
                </a:effectLst>
              </a:rPr>
              <a:t>Philanthropy</a:t>
            </a:r>
            <a:endParaRPr lang="en-US" sz="4400" dirty="0">
              <a:effectLst>
                <a:outerShdw blurRad="38100" dist="38100" dir="2700000" algn="tl">
                  <a:srgbClr val="000000">
                    <a:alpha val="43137"/>
                  </a:srgbClr>
                </a:outerShdw>
              </a:effectLst>
            </a:endParaRPr>
          </a:p>
        </p:txBody>
      </p:sp>
      <p:sp>
        <p:nvSpPr>
          <p:cNvPr id="8" name="Content Placeholder 7"/>
          <p:cNvSpPr>
            <a:spLocks noGrp="1"/>
          </p:cNvSpPr>
          <p:nvPr>
            <p:ph sz="quarter" idx="13"/>
          </p:nvPr>
        </p:nvSpPr>
        <p:spPr/>
        <p:txBody>
          <a:bodyPr/>
          <a:lstStyle/>
          <a:p>
            <a:r>
              <a:rPr lang="en-US" dirty="0" smtClean="0"/>
              <a:t>Hire our first employee by the end of year one</a:t>
            </a:r>
          </a:p>
          <a:p>
            <a:r>
              <a:rPr lang="en-US" dirty="0" smtClean="0"/>
              <a:t>Product expansion by year two</a:t>
            </a:r>
          </a:p>
        </p:txBody>
      </p:sp>
      <p:sp>
        <p:nvSpPr>
          <p:cNvPr id="9" name="Content Placeholder 8"/>
          <p:cNvSpPr>
            <a:spLocks noGrp="1"/>
          </p:cNvSpPr>
          <p:nvPr>
            <p:ph sz="quarter" idx="14"/>
          </p:nvPr>
        </p:nvSpPr>
        <p:spPr/>
        <p:txBody>
          <a:bodyPr/>
          <a:lstStyle/>
          <a:p>
            <a:r>
              <a:rPr lang="en-US" dirty="0" smtClean="0"/>
              <a:t>Bind </a:t>
            </a:r>
            <a:r>
              <a:rPr lang="en-US" dirty="0"/>
              <a:t>O</a:t>
            </a:r>
            <a:r>
              <a:rPr lang="en-US" dirty="0" smtClean="0"/>
              <a:t>ne Give One</a:t>
            </a:r>
          </a:p>
          <a:p>
            <a:r>
              <a:rPr lang="en-US" dirty="0" smtClean="0"/>
              <a:t>We will donate 10% of our net profit to The Trevor Project</a:t>
            </a:r>
          </a:p>
          <a:p>
            <a:pPr marL="0" indent="0">
              <a:buNone/>
            </a:pPr>
            <a:r>
              <a:rPr lang="en-US" dirty="0"/>
              <a:t>	</a:t>
            </a:r>
            <a:endParaRPr lang="en-US" dirty="0" smtClean="0"/>
          </a:p>
          <a:p>
            <a:endParaRPr lang="en-US" dirty="0" smtClean="0"/>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09950" y="4648200"/>
            <a:ext cx="4514850" cy="1009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9"/>
          <p:cNvPicPr>
            <a:picLocks noChangeAspect="1"/>
          </p:cNvPicPr>
          <p:nvPr/>
        </p:nvPicPr>
        <p:blipFill>
          <a:blip r:embed="rId5"/>
          <a:stretch>
            <a:fillRect/>
          </a:stretch>
        </p:blipFill>
        <p:spPr>
          <a:xfrm>
            <a:off x="306388" y="316479"/>
            <a:ext cx="933450" cy="952500"/>
          </a:xfrm>
          <a:prstGeom prst="rect">
            <a:avLst/>
          </a:prstGeom>
        </p:spPr>
      </p:pic>
    </p:spTree>
    <p:extLst>
      <p:ext uri="{BB962C8B-B14F-4D97-AF65-F5344CB8AC3E}">
        <p14:creationId xmlns:p14="http://schemas.microsoft.com/office/powerpoint/2010/main" val="8366114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p3d prstMaterial="softEdge"/>
          </a:bodyPr>
          <a:lstStyle/>
          <a:p>
            <a:pPr eaLnBrk="1" hangingPunct="1"/>
            <a:r>
              <a:rPr lang="en-US" altLang="en-US" dirty="0" smtClean="0">
                <a:ln>
                  <a:noFill/>
                </a:ln>
              </a:rPr>
              <a:t>Love Your </a:t>
            </a:r>
            <a:r>
              <a:rPr lang="en-US" altLang="en-US" dirty="0"/>
              <a:t>T</a:t>
            </a:r>
            <a:r>
              <a:rPr lang="en-US" altLang="en-US" dirty="0" smtClean="0">
                <a:ln>
                  <a:noFill/>
                </a:ln>
              </a:rPr>
              <a:t>rue </a:t>
            </a:r>
            <a:r>
              <a:rPr lang="en-US" altLang="en-US" dirty="0"/>
              <a:t>Y</a:t>
            </a:r>
            <a:r>
              <a:rPr lang="en-US" altLang="en-US" dirty="0" smtClean="0">
                <a:ln>
                  <a:noFill/>
                </a:ln>
              </a:rPr>
              <a:t>ou</a:t>
            </a:r>
            <a:endParaRPr altLang="en-US" dirty="0" smtClean="0">
              <a:ln>
                <a:noFill/>
              </a:ln>
            </a:endParaRPr>
          </a:p>
        </p:txBody>
      </p:sp>
      <p:sp>
        <p:nvSpPr>
          <p:cNvPr id="4" name="Content Placeholder 3"/>
          <p:cNvSpPr>
            <a:spLocks noGrp="1"/>
          </p:cNvSpPr>
          <p:nvPr>
            <p:ph idx="1"/>
          </p:nvPr>
        </p:nvSpPr>
        <p:spPr>
          <a:xfrm>
            <a:off x="457200" y="1600200"/>
            <a:ext cx="8229600" cy="5257800"/>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pPr marL="0" indent="0" algn="ctr">
              <a:buNone/>
            </a:pPr>
            <a:r>
              <a:rPr lang="en-US" sz="2000" dirty="0" smtClean="0"/>
              <a:t>Contact </a:t>
            </a:r>
            <a:r>
              <a:rPr lang="en-US" sz="2000" dirty="0" smtClean="0"/>
              <a:t>us at </a:t>
            </a:r>
            <a:r>
              <a:rPr lang="en-US" sz="2000" dirty="0" smtClean="0">
                <a:solidFill>
                  <a:schemeClr val="tx2">
                    <a:lumMod val="40000"/>
                    <a:lumOff val="60000"/>
                  </a:schemeClr>
                </a:solidFill>
              </a:rPr>
              <a:t>metamorphoses860@gmail.com </a:t>
            </a:r>
          </a:p>
          <a:p>
            <a:pPr marL="0" indent="0" algn="ctr">
              <a:buNone/>
            </a:pPr>
            <a:r>
              <a:rPr lang="en-US" sz="2000" dirty="0" smtClean="0"/>
              <a:t>   Website- </a:t>
            </a:r>
            <a:r>
              <a:rPr lang="en-US" sz="2000" dirty="0" smtClean="0">
                <a:solidFill>
                  <a:schemeClr val="tx2">
                    <a:lumMod val="40000"/>
                    <a:lumOff val="60000"/>
                  </a:schemeClr>
                </a:solidFill>
              </a:rPr>
              <a:t>http://metamorphoses860.wix.com/metamorphoses</a:t>
            </a:r>
          </a:p>
          <a:p>
            <a:pPr marL="0" indent="0" algn="ctr">
              <a:buNone/>
            </a:pPr>
            <a:r>
              <a:rPr lang="en-US" sz="2000" dirty="0" smtClean="0"/>
              <a:t>Instagram- </a:t>
            </a:r>
            <a:r>
              <a:rPr lang="en-US" sz="2000" dirty="0" smtClean="0">
                <a:solidFill>
                  <a:schemeClr val="tx2">
                    <a:lumMod val="40000"/>
                    <a:lumOff val="60000"/>
                  </a:schemeClr>
                </a:solidFill>
              </a:rPr>
              <a:t>@Metamorphoses860 </a:t>
            </a:r>
            <a:r>
              <a:rPr lang="en-US" sz="2000" dirty="0" smtClean="0"/>
              <a:t>Twitter- </a:t>
            </a:r>
            <a:r>
              <a:rPr lang="en-US" sz="2000" dirty="0" smtClean="0">
                <a:solidFill>
                  <a:schemeClr val="tx2">
                    <a:lumMod val="40000"/>
                    <a:lumOff val="60000"/>
                  </a:schemeClr>
                </a:solidFill>
              </a:rPr>
              <a:t>@MetamorphosesB</a:t>
            </a:r>
            <a:r>
              <a:rPr lang="en-US" sz="2000" dirty="0" smtClean="0">
                <a:solidFill>
                  <a:schemeClr val="tx2">
                    <a:lumMod val="40000"/>
                    <a:lumOff val="60000"/>
                  </a:schemeClr>
                </a:solidFill>
              </a:rPr>
              <a:t> </a:t>
            </a:r>
          </a:p>
          <a:p>
            <a:pPr marL="0" indent="0" algn="ctr">
              <a:buNone/>
            </a:pPr>
            <a:r>
              <a:rPr lang="en-US" sz="2000" dirty="0" smtClean="0"/>
              <a:t> Tumblr-</a:t>
            </a:r>
            <a:r>
              <a:rPr lang="en-US" sz="2000" dirty="0" smtClean="0">
                <a:solidFill>
                  <a:schemeClr val="tx2">
                    <a:lumMod val="40000"/>
                    <a:lumOff val="60000"/>
                  </a:schemeClr>
                </a:solidFill>
              </a:rPr>
              <a:t>Metamorphoses-blog</a:t>
            </a:r>
            <a:endParaRPr lang="en-US" sz="2000" dirty="0">
              <a:solidFill>
                <a:schemeClr val="tx2">
                  <a:lumMod val="40000"/>
                  <a:lumOff val="60000"/>
                </a:schemeClr>
              </a:solidFill>
            </a:endParaRPr>
          </a:p>
        </p:txBody>
      </p:sp>
      <p:sp>
        <p:nvSpPr>
          <p:cNvPr id="5" name="Rectangle 4"/>
          <p:cNvSpPr/>
          <p:nvPr/>
        </p:nvSpPr>
        <p:spPr>
          <a:xfrm>
            <a:off x="1371600" y="1676400"/>
            <a:ext cx="6192715" cy="32766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a:lnSpc>
                <a:spcPct val="150000"/>
              </a:lnSpc>
              <a:defRPr/>
            </a:pPr>
            <a:r>
              <a:rPr lang="en-US" sz="2800" b="1" dirty="0" smtClean="0">
                <a:solidFill>
                  <a:schemeClr val="bg1"/>
                </a:solidFill>
                <a:latin typeface="Myriad Web Pro" pitchFamily="34" charset="0"/>
                <a:ea typeface="+mj-ea"/>
                <a:cs typeface="+mj-cs"/>
              </a:rPr>
              <a:t>Thank you for your consideration of</a:t>
            </a:r>
          </a:p>
          <a:p>
            <a:pPr algn="ctr">
              <a:lnSpc>
                <a:spcPct val="150000"/>
              </a:lnSpc>
              <a:defRPr/>
            </a:pPr>
            <a:r>
              <a:rPr lang="en-US" sz="4000" b="1" i="1" dirty="0" smtClean="0">
                <a:solidFill>
                  <a:schemeClr val="bg1"/>
                </a:solidFill>
                <a:latin typeface="Myriad Web Pro" pitchFamily="34" charset="0"/>
                <a:ea typeface="+mj-ea"/>
                <a:cs typeface="+mj-cs"/>
              </a:rPr>
              <a:t>Metamorphoses</a:t>
            </a:r>
          </a:p>
        </p:txBody>
      </p:sp>
      <p:pic>
        <p:nvPicPr>
          <p:cNvPr id="7" name="Picture 6"/>
          <p:cNvPicPr>
            <a:picLocks noChangeAspect="1"/>
          </p:cNvPicPr>
          <p:nvPr/>
        </p:nvPicPr>
        <p:blipFill>
          <a:blip r:embed="rId3"/>
          <a:stretch>
            <a:fillRect/>
          </a:stretch>
        </p:blipFill>
        <p:spPr>
          <a:xfrm>
            <a:off x="427640" y="323850"/>
            <a:ext cx="933450" cy="952500"/>
          </a:xfrm>
          <a:prstGeom prst="rect">
            <a:avLst/>
          </a:prstGeom>
        </p:spPr>
      </p:pic>
    </p:spTree>
    <p:extLst>
      <p:ext uri="{BB962C8B-B14F-4D97-AF65-F5344CB8AC3E}">
        <p14:creationId xmlns:p14="http://schemas.microsoft.com/office/powerpoint/2010/main" val="3092071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4160"/>
            <a:ext cx="9336715" cy="6892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685800" y="2667000"/>
            <a:ext cx="7772400" cy="1371601"/>
          </a:xfrm>
        </p:spPr>
        <p:txBody>
          <a:bodyPr>
            <a:normAutofit/>
          </a:bodyPr>
          <a:lstStyle/>
          <a:p>
            <a:r>
              <a:rPr lang="en-US" dirty="0" smtClean="0"/>
              <a:t> Metamorphoses</a:t>
            </a:r>
            <a:endParaRPr lang="en-US" dirty="0"/>
          </a:p>
        </p:txBody>
      </p:sp>
      <p:pic>
        <p:nvPicPr>
          <p:cNvPr id="4" name="Content Placeholder 9" descr="logo secondary.jpg"/>
          <p:cNvPicPr>
            <a:picLocks noChangeAspect="1"/>
          </p:cNvPicPr>
          <p:nvPr/>
        </p:nvPicPr>
        <p:blipFill>
          <a:blip r:embed="rId4" cstate="print"/>
          <a:stretch>
            <a:fillRect/>
          </a:stretch>
        </p:blipFill>
        <p:spPr>
          <a:xfrm>
            <a:off x="0" y="5895726"/>
            <a:ext cx="1828800" cy="962274"/>
          </a:xfrm>
          <a:prstGeom prst="rect">
            <a:avLst/>
          </a:prstGeom>
        </p:spPr>
      </p:pic>
      <p:pic>
        <p:nvPicPr>
          <p:cNvPr id="6" name="Picture 5"/>
          <p:cNvPicPr>
            <a:picLocks noChangeAspect="1"/>
          </p:cNvPicPr>
          <p:nvPr/>
        </p:nvPicPr>
        <p:blipFill>
          <a:blip r:embed="rId5"/>
          <a:stretch>
            <a:fillRect/>
          </a:stretch>
        </p:blipFill>
        <p:spPr>
          <a:xfrm>
            <a:off x="176132" y="2857501"/>
            <a:ext cx="933450" cy="952500"/>
          </a:xfrm>
          <a:prstGeom prst="rect">
            <a:avLst/>
          </a:prstGeom>
        </p:spPr>
      </p:pic>
      <p:sp>
        <p:nvSpPr>
          <p:cNvPr id="7" name="Rectangle 6"/>
          <p:cNvSpPr/>
          <p:nvPr/>
        </p:nvSpPr>
        <p:spPr>
          <a:xfrm>
            <a:off x="5105400" y="5715000"/>
            <a:ext cx="4572000" cy="923330"/>
          </a:xfrm>
          <a:prstGeom prst="rect">
            <a:avLst/>
          </a:prstGeom>
        </p:spPr>
        <p:txBody>
          <a:bodyPr>
            <a:spAutoFit/>
          </a:bodyPr>
          <a:lstStyle/>
          <a:p>
            <a:r>
              <a:rPr lang="en-US" dirty="0" smtClean="0">
                <a:solidFill>
                  <a:schemeClr val="tx1">
                    <a:lumMod val="50000"/>
                    <a:lumOff val="50000"/>
                  </a:schemeClr>
                </a:solidFill>
                <a:latin typeface="Century Gothic (Headings)"/>
              </a:rPr>
              <a:t>Megan Maruzo</a:t>
            </a:r>
          </a:p>
          <a:p>
            <a:r>
              <a:rPr lang="en-US" dirty="0" smtClean="0">
                <a:solidFill>
                  <a:schemeClr val="tx1">
                    <a:lumMod val="50000"/>
                    <a:lumOff val="50000"/>
                  </a:schemeClr>
                </a:solidFill>
                <a:latin typeface="Century Gothic (Headings)"/>
              </a:rPr>
              <a:t>Sport and Medical </a:t>
            </a:r>
            <a:r>
              <a:rPr lang="en-US" dirty="0">
                <a:solidFill>
                  <a:schemeClr val="tx1">
                    <a:lumMod val="50000"/>
                    <a:lumOff val="50000"/>
                  </a:schemeClr>
                </a:solidFill>
                <a:latin typeface="Century Gothic (Headings)"/>
              </a:rPr>
              <a:t>Sciences Academy Hartford, CT</a:t>
            </a:r>
          </a:p>
        </p:txBody>
      </p:sp>
    </p:spTree>
    <p:extLst>
      <p:ext uri="{BB962C8B-B14F-4D97-AF65-F5344CB8AC3E}">
        <p14:creationId xmlns:p14="http://schemas.microsoft.com/office/powerpoint/2010/main" val="2520011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normAutofit/>
          </a:bodyPr>
          <a:lstStyle/>
          <a:p>
            <a:pPr>
              <a:lnSpc>
                <a:spcPct val="150000"/>
              </a:lnSpc>
            </a:pPr>
            <a:r>
              <a:rPr lang="en-US" dirty="0" smtClean="0"/>
              <a:t>Personal discomfort with body image</a:t>
            </a:r>
          </a:p>
          <a:p>
            <a:pPr>
              <a:lnSpc>
                <a:spcPct val="150000"/>
              </a:lnSpc>
            </a:pPr>
            <a:r>
              <a:rPr lang="en-US" dirty="0" smtClean="0"/>
              <a:t>Limited access to get chest binders </a:t>
            </a:r>
          </a:p>
          <a:p>
            <a:pPr>
              <a:lnSpc>
                <a:spcPct val="150000"/>
              </a:lnSpc>
            </a:pPr>
            <a:r>
              <a:rPr lang="en-US" dirty="0" smtClean="0"/>
              <a:t>Cannot afford to go through a Mastectomy</a:t>
            </a:r>
          </a:p>
          <a:p>
            <a:pPr>
              <a:lnSpc>
                <a:spcPct val="150000"/>
              </a:lnSpc>
            </a:pPr>
            <a:r>
              <a:rPr lang="en-US" dirty="0" smtClean="0"/>
              <a:t>Lack of support from family and friends</a:t>
            </a:r>
          </a:p>
          <a:p>
            <a:pPr>
              <a:lnSpc>
                <a:spcPct val="150000"/>
              </a:lnSpc>
            </a:pPr>
            <a:endParaRPr lang="en-US" dirty="0"/>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pic>
        <p:nvPicPr>
          <p:cNvPr id="6" name="Picture 5"/>
          <p:cNvPicPr>
            <a:picLocks noChangeAspect="1"/>
          </p:cNvPicPr>
          <p:nvPr/>
        </p:nvPicPr>
        <p:blipFill>
          <a:blip r:embed="rId4"/>
          <a:stretch>
            <a:fillRect/>
          </a:stretch>
        </p:blipFill>
        <p:spPr>
          <a:xfrm>
            <a:off x="475593" y="392113"/>
            <a:ext cx="933450" cy="9525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Solution</a:t>
            </a:r>
            <a:endParaRPr lang="en-US" b="1" dirty="0"/>
          </a:p>
        </p:txBody>
      </p:sp>
      <p:sp>
        <p:nvSpPr>
          <p:cNvPr id="3" name="Content Placeholder 2"/>
          <p:cNvSpPr>
            <a:spLocks noGrp="1"/>
          </p:cNvSpPr>
          <p:nvPr>
            <p:ph idx="1"/>
          </p:nvPr>
        </p:nvSpPr>
        <p:spPr/>
        <p:txBody>
          <a:bodyPr>
            <a:normAutofit/>
          </a:bodyPr>
          <a:lstStyle/>
          <a:p>
            <a:pPr>
              <a:lnSpc>
                <a:spcPct val="150000"/>
              </a:lnSpc>
            </a:pPr>
            <a:r>
              <a:rPr lang="en-US" dirty="0" smtClean="0"/>
              <a:t>Safe</a:t>
            </a:r>
          </a:p>
          <a:p>
            <a:pPr>
              <a:lnSpc>
                <a:spcPct val="150000"/>
              </a:lnSpc>
            </a:pPr>
            <a:r>
              <a:rPr lang="en-US" dirty="0" smtClean="0"/>
              <a:t>Will provide a place to get binders</a:t>
            </a:r>
          </a:p>
          <a:p>
            <a:pPr>
              <a:lnSpc>
                <a:spcPct val="150000"/>
              </a:lnSpc>
            </a:pPr>
            <a:r>
              <a:rPr lang="en-US" dirty="0" smtClean="0"/>
              <a:t>Healthier self-image</a:t>
            </a:r>
            <a:endParaRPr lang="en-US" dirty="0" smtClean="0"/>
          </a:p>
          <a:p>
            <a:pPr>
              <a:lnSpc>
                <a:spcPct val="150000"/>
              </a:lnSpc>
            </a:pPr>
            <a:r>
              <a:rPr lang="en-US" dirty="0" smtClean="0"/>
              <a:t>Provide an alternative to surgery</a:t>
            </a:r>
            <a:endParaRPr lang="en-US" dirty="0"/>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pic>
        <p:nvPicPr>
          <p:cNvPr id="6" name="Picture 5"/>
          <p:cNvPicPr>
            <a:picLocks noChangeAspect="1"/>
          </p:cNvPicPr>
          <p:nvPr/>
        </p:nvPicPr>
        <p:blipFill>
          <a:blip r:embed="rId4"/>
          <a:stretch>
            <a:fillRect/>
          </a:stretch>
        </p:blipFill>
        <p:spPr>
          <a:xfrm>
            <a:off x="475593" y="392113"/>
            <a:ext cx="933450" cy="9525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Our Product</a:t>
            </a:r>
            <a:endParaRPr lang="en-US" dirty="0"/>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
        <p:nvSpPr>
          <p:cNvPr id="9" name="Content Placeholder 8"/>
          <p:cNvSpPr>
            <a:spLocks noGrp="1"/>
          </p:cNvSpPr>
          <p:nvPr>
            <p:ph idx="1"/>
          </p:nvPr>
        </p:nvSpPr>
        <p:spPr/>
        <p:txBody>
          <a:bodyPr/>
          <a:lstStyle/>
          <a:p>
            <a:pPr>
              <a:lnSpc>
                <a:spcPct val="200000"/>
              </a:lnSpc>
            </a:pPr>
            <a:r>
              <a:rPr lang="en-US" dirty="0" smtClean="0"/>
              <a:t>Customizable binders</a:t>
            </a:r>
          </a:p>
          <a:p>
            <a:pPr>
              <a:lnSpc>
                <a:spcPct val="200000"/>
              </a:lnSpc>
            </a:pPr>
            <a:r>
              <a:rPr lang="en-US" dirty="0" smtClean="0"/>
              <a:t>Unique packaging </a:t>
            </a:r>
          </a:p>
          <a:p>
            <a:pPr>
              <a:lnSpc>
                <a:spcPct val="200000"/>
              </a:lnSpc>
            </a:pPr>
            <a:r>
              <a:rPr lang="en-US" dirty="0" smtClean="0"/>
              <a:t>Pamphlet on binder safety</a:t>
            </a:r>
          </a:p>
          <a:p>
            <a:endParaRPr lang="en-US" dirty="0"/>
          </a:p>
        </p:txBody>
      </p:sp>
      <p:pic>
        <p:nvPicPr>
          <p:cNvPr id="3" name="Picture 2"/>
          <p:cNvPicPr>
            <a:picLocks noChangeAspect="1"/>
          </p:cNvPicPr>
          <p:nvPr/>
        </p:nvPicPr>
        <p:blipFill>
          <a:blip r:embed="rId4"/>
          <a:stretch>
            <a:fillRect/>
          </a:stretch>
        </p:blipFill>
        <p:spPr>
          <a:xfrm>
            <a:off x="4914867" y="3024063"/>
            <a:ext cx="3200400" cy="3352800"/>
          </a:xfrm>
          <a:prstGeom prst="rect">
            <a:avLst/>
          </a:prstGeom>
        </p:spPr>
      </p:pic>
      <p:pic>
        <p:nvPicPr>
          <p:cNvPr id="6" name="Picture 5"/>
          <p:cNvPicPr>
            <a:picLocks noChangeAspect="1"/>
          </p:cNvPicPr>
          <p:nvPr/>
        </p:nvPicPr>
        <p:blipFill>
          <a:blip r:embed="rId5"/>
          <a:stretch>
            <a:fillRect/>
          </a:stretch>
        </p:blipFill>
        <p:spPr>
          <a:xfrm rot="21414595">
            <a:off x="5694013" y="4491708"/>
            <a:ext cx="361950" cy="361950"/>
          </a:xfrm>
          <a:prstGeom prst="rect">
            <a:avLst/>
          </a:prstGeom>
        </p:spPr>
      </p:pic>
      <p:pic>
        <p:nvPicPr>
          <p:cNvPr id="7" name="Picture 6"/>
          <p:cNvPicPr>
            <a:picLocks noChangeAspect="1"/>
          </p:cNvPicPr>
          <p:nvPr/>
        </p:nvPicPr>
        <p:blipFill>
          <a:blip r:embed="rId6"/>
          <a:stretch>
            <a:fillRect/>
          </a:stretch>
        </p:blipFill>
        <p:spPr>
          <a:xfrm>
            <a:off x="7239000" y="3654291"/>
            <a:ext cx="481012" cy="363555"/>
          </a:xfrm>
          <a:prstGeom prst="rect">
            <a:avLst/>
          </a:prstGeom>
        </p:spPr>
      </p:pic>
      <p:pic>
        <p:nvPicPr>
          <p:cNvPr id="10" name="Picture 9"/>
          <p:cNvPicPr>
            <a:picLocks noChangeAspect="1"/>
          </p:cNvPicPr>
          <p:nvPr/>
        </p:nvPicPr>
        <p:blipFill>
          <a:blip r:embed="rId7"/>
          <a:stretch>
            <a:fillRect/>
          </a:stretch>
        </p:blipFill>
        <p:spPr>
          <a:xfrm>
            <a:off x="514350" y="381000"/>
            <a:ext cx="933450" cy="9525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sz="4400" dirty="0" smtClean="0">
                <a:effectLst>
                  <a:outerShdw blurRad="38100" dist="38100" dir="2700000" algn="tl">
                    <a:srgbClr val="000000">
                      <a:alpha val="43137"/>
                    </a:srgbClr>
                  </a:outerShdw>
                </a:effectLst>
              </a:rPr>
              <a:t>Mission</a:t>
            </a:r>
          </a:p>
          <a:p>
            <a:endParaRPr lang="en-US" dirty="0"/>
          </a:p>
        </p:txBody>
      </p:sp>
      <p:sp>
        <p:nvSpPr>
          <p:cNvPr id="6" name="Text Placeholder 5"/>
          <p:cNvSpPr>
            <a:spLocks noGrp="1"/>
          </p:cNvSpPr>
          <p:nvPr>
            <p:ph type="body" sz="quarter" idx="3"/>
          </p:nvPr>
        </p:nvSpPr>
        <p:spPr/>
        <p:txBody>
          <a:bodyPr/>
          <a:lstStyle/>
          <a:p>
            <a:r>
              <a:rPr lang="en-US" sz="4400" dirty="0">
                <a:effectLst>
                  <a:outerShdw blurRad="38100" dist="38100" dir="2700000" algn="tl">
                    <a:srgbClr val="000000">
                      <a:alpha val="43137"/>
                    </a:srgbClr>
                  </a:outerShdw>
                </a:effectLst>
              </a:rPr>
              <a:t>Social impact</a:t>
            </a:r>
          </a:p>
          <a:p>
            <a:endParaRPr lang="en-US" dirty="0"/>
          </a:p>
        </p:txBody>
      </p:sp>
      <p:sp>
        <p:nvSpPr>
          <p:cNvPr id="15" name="Content Placeholder 14"/>
          <p:cNvSpPr>
            <a:spLocks noGrp="1"/>
          </p:cNvSpPr>
          <p:nvPr>
            <p:ph sz="quarter" idx="13"/>
          </p:nvPr>
        </p:nvSpPr>
        <p:spPr/>
        <p:txBody>
          <a:bodyPr>
            <a:normAutofit/>
          </a:bodyPr>
          <a:lstStyle/>
          <a:p>
            <a:pPr lvl="1">
              <a:buFont typeface="Arial" panose="020B0604020202020204" pitchFamily="34" charset="0"/>
              <a:buChar char="•"/>
            </a:pPr>
            <a:r>
              <a:rPr lang="en-US" sz="2400" dirty="0" smtClean="0"/>
              <a:t>Our mission is to provide safe and fun binders for our customers that make them </a:t>
            </a:r>
            <a:r>
              <a:rPr lang="en-US" sz="2400" dirty="0" smtClean="0"/>
              <a:t>look and feel their </a:t>
            </a:r>
            <a:r>
              <a:rPr lang="en-US" sz="2400" dirty="0" smtClean="0"/>
              <a:t>best</a:t>
            </a:r>
          </a:p>
          <a:p>
            <a:pPr marL="0" indent="0">
              <a:buNone/>
            </a:pPr>
            <a:endParaRPr lang="en-US" dirty="0" smtClean="0"/>
          </a:p>
        </p:txBody>
      </p:sp>
      <p:sp>
        <p:nvSpPr>
          <p:cNvPr id="7" name="Content Placeholder 6"/>
          <p:cNvSpPr>
            <a:spLocks noGrp="1"/>
          </p:cNvSpPr>
          <p:nvPr>
            <p:ph sz="quarter" idx="14"/>
          </p:nvPr>
        </p:nvSpPr>
        <p:spPr/>
        <p:txBody>
          <a:bodyPr/>
          <a:lstStyle/>
          <a:p>
            <a:pPr lvl="1">
              <a:buFont typeface="Arial" panose="020B0604020202020204" pitchFamily="34" charset="0"/>
              <a:buChar char="•"/>
            </a:pPr>
            <a:r>
              <a:rPr lang="en-US" sz="2400" dirty="0" smtClean="0"/>
              <a:t>Physically </a:t>
            </a:r>
            <a:r>
              <a:rPr lang="en-US" sz="2400" dirty="0"/>
              <a:t>and emotionally healthier</a:t>
            </a:r>
          </a:p>
          <a:p>
            <a:pPr lvl="1">
              <a:buFont typeface="Arial" panose="020B0604020202020204" pitchFamily="34" charset="0"/>
              <a:buChar char="•"/>
            </a:pPr>
            <a:r>
              <a:rPr lang="en-US" sz="2400" dirty="0" smtClean="0"/>
              <a:t>Reduces </a:t>
            </a:r>
            <a:r>
              <a:rPr lang="en-US" sz="2400" dirty="0"/>
              <a:t>stress, anxiety, depression, </a:t>
            </a:r>
            <a:r>
              <a:rPr lang="en-US" sz="2400" dirty="0" smtClean="0"/>
              <a:t>dysphoria</a:t>
            </a:r>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pic>
        <p:nvPicPr>
          <p:cNvPr id="8" name="Picture 7"/>
          <p:cNvPicPr>
            <a:picLocks noChangeAspect="1"/>
          </p:cNvPicPr>
          <p:nvPr/>
        </p:nvPicPr>
        <p:blipFill>
          <a:blip r:embed="rId4"/>
          <a:stretch>
            <a:fillRect/>
          </a:stretch>
        </p:blipFill>
        <p:spPr>
          <a:xfrm>
            <a:off x="447675" y="457200"/>
            <a:ext cx="933450" cy="952500"/>
          </a:xfrm>
          <a:prstGeom prst="rect">
            <a:avLst/>
          </a:prstGeom>
        </p:spPr>
      </p:pic>
    </p:spTree>
    <p:extLst>
      <p:ext uri="{BB962C8B-B14F-4D97-AF65-F5344CB8AC3E}">
        <p14:creationId xmlns:p14="http://schemas.microsoft.com/office/powerpoint/2010/main" val="20360054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446"/>
            <a:ext cx="8229600" cy="1143000"/>
          </a:xfrm>
        </p:spPr>
        <p:txBody>
          <a:bodyPr/>
          <a:lstStyle/>
          <a:p>
            <a:r>
              <a:rPr lang="en-US" dirty="0" smtClean="0"/>
              <a:t>Business Model</a:t>
            </a:r>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126680501"/>
              </p:ext>
            </p:extLst>
          </p:nvPr>
        </p:nvGraphicFramePr>
        <p:xfrm>
          <a:off x="5181600" y="1219200"/>
          <a:ext cx="3733802" cy="5516880"/>
        </p:xfrm>
        <a:graphic>
          <a:graphicData uri="http://schemas.openxmlformats.org/drawingml/2006/table">
            <a:tbl>
              <a:tblPr firstRow="1" bandRow="1">
                <a:tableStyleId>{073A0DAA-6AF3-43AB-8588-CEC1D06C72B9}</a:tableStyleId>
              </a:tblPr>
              <a:tblGrid>
                <a:gridCol w="1866901"/>
                <a:gridCol w="1866901"/>
              </a:tblGrid>
              <a:tr h="35755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t>Description</a:t>
                      </a:r>
                      <a:r>
                        <a:rPr lang="en-US" sz="1600" b="1" baseline="0" dirty="0" smtClean="0"/>
                        <a:t> of Expenses</a:t>
                      </a:r>
                      <a:endParaRPr lang="en-US" sz="1600" b="1" dirty="0" smtClean="0"/>
                    </a:p>
                    <a:p>
                      <a:pPr algn="ctr"/>
                      <a:endParaRPr lang="en-US" sz="1600" b="1" dirty="0"/>
                    </a:p>
                  </a:txBody>
                  <a:tcPr/>
                </a:tc>
                <a:tc hMerge="1">
                  <a:txBody>
                    <a:bodyPr/>
                    <a:lstStyle/>
                    <a:p>
                      <a:pPr algn="ctr"/>
                      <a:endParaRPr lang="en-US" sz="1600" b="1" dirty="0"/>
                    </a:p>
                  </a:txBody>
                  <a:tcPr/>
                </a:tc>
              </a:tr>
              <a:tr h="550950">
                <a:tc>
                  <a:txBody>
                    <a:bodyPr/>
                    <a:lstStyle/>
                    <a:p>
                      <a:pPr algn="ctr"/>
                      <a:r>
                        <a:rPr lang="en-US" sz="1600" b="1" dirty="0" smtClean="0"/>
                        <a:t>Variable Material Expenses</a:t>
                      </a:r>
                      <a:endParaRPr lang="en-US" sz="1600" b="1" dirty="0"/>
                    </a:p>
                  </a:txBody>
                  <a:tcPr/>
                </a:tc>
                <a:tc>
                  <a:txBody>
                    <a:bodyPr/>
                    <a:lstStyle/>
                    <a:p>
                      <a:pPr algn="ctr"/>
                      <a:r>
                        <a:rPr lang="en-US" sz="1600" b="1" dirty="0" smtClean="0"/>
                        <a:t>Total:  $3.85</a:t>
                      </a:r>
                      <a:endParaRPr lang="en-US" sz="1600" b="1" dirty="0"/>
                    </a:p>
                  </a:txBody>
                  <a:tcPr/>
                </a:tc>
              </a:tr>
              <a:tr h="318971">
                <a:tc>
                  <a:txBody>
                    <a:bodyPr/>
                    <a:lstStyle/>
                    <a:p>
                      <a:pPr algn="ctr"/>
                      <a:r>
                        <a:rPr lang="en-US" sz="1600" b="1" dirty="0" smtClean="0"/>
                        <a:t>Item</a:t>
                      </a:r>
                      <a:endParaRPr lang="en-US" sz="1600" b="1" dirty="0"/>
                    </a:p>
                  </a:txBody>
                  <a:tcPr/>
                </a:tc>
                <a:tc>
                  <a:txBody>
                    <a:bodyPr/>
                    <a:lstStyle/>
                    <a:p>
                      <a:pPr algn="ctr"/>
                      <a:r>
                        <a:rPr lang="en-US" sz="1600" b="1" dirty="0" smtClean="0"/>
                        <a:t>$</a:t>
                      </a:r>
                      <a:endParaRPr lang="en-US" sz="1600" b="1" dirty="0"/>
                    </a:p>
                  </a:txBody>
                  <a:tcPr/>
                </a:tc>
              </a:tr>
              <a:tr h="318971">
                <a:tc>
                  <a:txBody>
                    <a:bodyPr/>
                    <a:lstStyle/>
                    <a:p>
                      <a:pPr algn="ctr"/>
                      <a:r>
                        <a:rPr lang="en-US" sz="1600" b="0" dirty="0" smtClean="0"/>
                        <a:t>One Binder</a:t>
                      </a:r>
                      <a:endParaRPr lang="en-US" sz="1600" b="0" dirty="0"/>
                    </a:p>
                  </a:txBody>
                  <a:tcPr/>
                </a:tc>
                <a:tc>
                  <a:txBody>
                    <a:bodyPr/>
                    <a:lstStyle/>
                    <a:p>
                      <a:pPr algn="ctr"/>
                      <a:r>
                        <a:rPr lang="en-US" sz="1600" b="0" dirty="0" smtClean="0"/>
                        <a:t>3.22</a:t>
                      </a:r>
                      <a:endParaRPr lang="en-US" sz="1600" b="0" dirty="0"/>
                    </a:p>
                  </a:txBody>
                  <a:tcPr/>
                </a:tc>
              </a:tr>
              <a:tr h="318971">
                <a:tc>
                  <a:txBody>
                    <a:bodyPr/>
                    <a:lstStyle/>
                    <a:p>
                      <a:pPr algn="ctr"/>
                      <a:r>
                        <a:rPr lang="en-US" sz="1600" b="0" dirty="0" smtClean="0"/>
                        <a:t>Packaging</a:t>
                      </a:r>
                      <a:endParaRPr lang="en-US" sz="1600" b="0" dirty="0"/>
                    </a:p>
                  </a:txBody>
                  <a:tcPr/>
                </a:tc>
                <a:tc>
                  <a:txBody>
                    <a:bodyPr/>
                    <a:lstStyle/>
                    <a:p>
                      <a:pPr algn="ctr"/>
                      <a:r>
                        <a:rPr lang="en-US" sz="1600" b="0" dirty="0" smtClean="0"/>
                        <a:t>0.57</a:t>
                      </a:r>
                      <a:endParaRPr lang="en-US" sz="1600" b="0" dirty="0"/>
                    </a:p>
                  </a:txBody>
                  <a:tcPr/>
                </a:tc>
              </a:tr>
              <a:tr h="318971">
                <a:tc>
                  <a:txBody>
                    <a:bodyPr/>
                    <a:lstStyle/>
                    <a:p>
                      <a:pPr algn="ctr"/>
                      <a:r>
                        <a:rPr lang="en-US" sz="1600" b="0" dirty="0" smtClean="0"/>
                        <a:t>Safe</a:t>
                      </a:r>
                      <a:r>
                        <a:rPr lang="en-US" sz="1600" b="0" baseline="0" dirty="0" smtClean="0"/>
                        <a:t> Binding Tips</a:t>
                      </a:r>
                      <a:endParaRPr lang="en-US" sz="1600" b="0" dirty="0"/>
                    </a:p>
                  </a:txBody>
                  <a:tcPr/>
                </a:tc>
                <a:tc>
                  <a:txBody>
                    <a:bodyPr/>
                    <a:lstStyle/>
                    <a:p>
                      <a:pPr algn="ctr"/>
                      <a:r>
                        <a:rPr lang="en-US" sz="1600" b="0" dirty="0" smtClean="0"/>
                        <a:t>0.02</a:t>
                      </a:r>
                      <a:endParaRPr lang="en-US" sz="1600" b="0" dirty="0"/>
                    </a:p>
                  </a:txBody>
                  <a:tcPr/>
                </a:tc>
              </a:tr>
              <a:tr h="318971">
                <a:tc>
                  <a:txBody>
                    <a:bodyPr/>
                    <a:lstStyle/>
                    <a:p>
                      <a:pPr algn="ctr"/>
                      <a:r>
                        <a:rPr lang="en-US" sz="1600" b="0" dirty="0" smtClean="0"/>
                        <a:t>Shipping Label</a:t>
                      </a:r>
                      <a:endParaRPr lang="en-US" sz="1600" b="0" dirty="0"/>
                    </a:p>
                  </a:txBody>
                  <a:tcPr/>
                </a:tc>
                <a:tc>
                  <a:txBody>
                    <a:bodyPr/>
                    <a:lstStyle/>
                    <a:p>
                      <a:pPr algn="ctr"/>
                      <a:r>
                        <a:rPr lang="en-US" sz="1600" b="0" dirty="0" smtClean="0"/>
                        <a:t>0.04</a:t>
                      </a:r>
                      <a:endParaRPr lang="en-US" sz="1600" b="0" dirty="0"/>
                    </a:p>
                  </a:txBody>
                  <a:tcPr/>
                </a:tc>
              </a:tr>
              <a:tr h="318971">
                <a:tc>
                  <a:txBody>
                    <a:bodyPr/>
                    <a:lstStyle/>
                    <a:p>
                      <a:pPr algn="ctr"/>
                      <a:endParaRPr lang="en-US" sz="1600" b="0" dirty="0"/>
                    </a:p>
                  </a:txBody>
                  <a:tcPr/>
                </a:tc>
                <a:tc>
                  <a:txBody>
                    <a:bodyPr/>
                    <a:lstStyle/>
                    <a:p>
                      <a:pPr algn="ctr"/>
                      <a:endParaRPr lang="en-US" sz="1600" b="0" dirty="0"/>
                    </a:p>
                  </a:txBody>
                  <a:tcPr/>
                </a:tc>
              </a:tr>
              <a:tr h="318971">
                <a:tc>
                  <a:txBody>
                    <a:bodyPr/>
                    <a:lstStyle/>
                    <a:p>
                      <a:pPr algn="ctr"/>
                      <a:r>
                        <a:rPr lang="en-US" sz="1600" b="1" dirty="0" smtClean="0"/>
                        <a:t>Fixed Expenses</a:t>
                      </a:r>
                      <a:endParaRPr lang="en-US" sz="1600" b="1" dirty="0"/>
                    </a:p>
                  </a:txBody>
                  <a:tcPr/>
                </a:tc>
                <a:tc>
                  <a:txBody>
                    <a:bodyPr/>
                    <a:lstStyle/>
                    <a:p>
                      <a:pPr algn="ctr"/>
                      <a:r>
                        <a:rPr lang="en-US" sz="1600" b="1" dirty="0" smtClean="0"/>
                        <a:t>Total:  $466.41</a:t>
                      </a:r>
                      <a:endParaRPr lang="en-US" sz="1600" b="1" dirty="0"/>
                    </a:p>
                  </a:txBody>
                  <a:tcPr/>
                </a:tc>
              </a:tr>
              <a:tr h="318971">
                <a:tc>
                  <a:txBody>
                    <a:bodyPr/>
                    <a:lstStyle/>
                    <a:p>
                      <a:pPr algn="ctr"/>
                      <a:r>
                        <a:rPr lang="en-US" sz="1600" b="1" dirty="0" smtClean="0"/>
                        <a:t>Item</a:t>
                      </a:r>
                      <a:endParaRPr lang="en-US" sz="1600" b="1" dirty="0"/>
                    </a:p>
                  </a:txBody>
                  <a:tcPr/>
                </a:tc>
                <a:tc>
                  <a:txBody>
                    <a:bodyPr/>
                    <a:lstStyle/>
                    <a:p>
                      <a:pPr algn="ctr"/>
                      <a:r>
                        <a:rPr lang="en-US" sz="1600" b="1" dirty="0" smtClean="0"/>
                        <a:t>$</a:t>
                      </a:r>
                      <a:endParaRPr lang="en-US" sz="1600" b="1" dirty="0"/>
                    </a:p>
                  </a:txBody>
                  <a:tcPr/>
                </a:tc>
              </a:tr>
              <a:tr h="318971">
                <a:tc>
                  <a:txBody>
                    <a:bodyPr/>
                    <a:lstStyle/>
                    <a:p>
                      <a:pPr algn="ctr"/>
                      <a:r>
                        <a:rPr lang="en-US" sz="1600" b="0" dirty="0" smtClean="0"/>
                        <a:t>Rent/Utilities</a:t>
                      </a:r>
                      <a:endParaRPr lang="en-US" sz="1600" b="0" dirty="0"/>
                    </a:p>
                  </a:txBody>
                  <a:tcPr/>
                </a:tc>
                <a:tc>
                  <a:txBody>
                    <a:bodyPr/>
                    <a:lstStyle/>
                    <a:p>
                      <a:pPr algn="ctr"/>
                      <a:r>
                        <a:rPr lang="en-US" sz="1600" b="0" dirty="0" smtClean="0"/>
                        <a:t>40.00</a:t>
                      </a:r>
                      <a:endParaRPr lang="en-US" sz="1600" b="0" dirty="0"/>
                    </a:p>
                  </a:txBody>
                  <a:tcPr/>
                </a:tc>
              </a:tr>
              <a:tr h="318971">
                <a:tc>
                  <a:txBody>
                    <a:bodyPr/>
                    <a:lstStyle/>
                    <a:p>
                      <a:pPr algn="ctr"/>
                      <a:r>
                        <a:rPr lang="en-US" sz="1600" b="0" dirty="0" smtClean="0"/>
                        <a:t>Depreciation</a:t>
                      </a:r>
                    </a:p>
                  </a:txBody>
                  <a:tcPr/>
                </a:tc>
                <a:tc>
                  <a:txBody>
                    <a:bodyPr/>
                    <a:lstStyle/>
                    <a:p>
                      <a:pPr algn="ctr"/>
                      <a:r>
                        <a:rPr lang="en-US" sz="1600" b="0" dirty="0" smtClean="0"/>
                        <a:t>26.24</a:t>
                      </a:r>
                      <a:endParaRPr lang="en-US" sz="1600" b="0" dirty="0"/>
                    </a:p>
                  </a:txBody>
                  <a:tcPr/>
                </a:tc>
              </a:tr>
              <a:tr h="318971">
                <a:tc>
                  <a:txBody>
                    <a:bodyPr/>
                    <a:lstStyle/>
                    <a:p>
                      <a:pPr algn="ctr"/>
                      <a:r>
                        <a:rPr lang="en-US" sz="1600" b="0" dirty="0" smtClean="0"/>
                        <a:t>Insurance</a:t>
                      </a:r>
                    </a:p>
                  </a:txBody>
                  <a:tcPr/>
                </a:tc>
                <a:tc>
                  <a:txBody>
                    <a:bodyPr/>
                    <a:lstStyle/>
                    <a:p>
                      <a:pPr algn="ctr"/>
                      <a:r>
                        <a:rPr lang="en-US" sz="1600" b="0" dirty="0" smtClean="0"/>
                        <a:t>41.67</a:t>
                      </a:r>
                    </a:p>
                  </a:txBody>
                  <a:tcPr/>
                </a:tc>
              </a:tr>
              <a:tr h="318971">
                <a:tc>
                  <a:txBody>
                    <a:bodyPr/>
                    <a:lstStyle/>
                    <a:p>
                      <a:pPr algn="ctr"/>
                      <a:r>
                        <a:rPr lang="en-US" sz="1600" b="0" dirty="0" smtClean="0"/>
                        <a:t>Advertising</a:t>
                      </a:r>
                    </a:p>
                  </a:txBody>
                  <a:tcPr/>
                </a:tc>
                <a:tc>
                  <a:txBody>
                    <a:bodyPr/>
                    <a:lstStyle/>
                    <a:p>
                      <a:pPr algn="ctr"/>
                      <a:r>
                        <a:rPr lang="en-US" sz="1600" b="0" dirty="0" smtClean="0"/>
                        <a:t> 8.50</a:t>
                      </a:r>
                    </a:p>
                  </a:txBody>
                  <a:tcPr/>
                </a:tc>
              </a:tr>
              <a:tr h="318971">
                <a:tc>
                  <a:txBody>
                    <a:bodyPr/>
                    <a:lstStyle/>
                    <a:p>
                      <a:pPr algn="ctr"/>
                      <a:r>
                        <a:rPr lang="en-US" sz="1600" b="0" dirty="0" smtClean="0"/>
                        <a:t>Salary</a:t>
                      </a:r>
                    </a:p>
                  </a:txBody>
                  <a:tcPr/>
                </a:tc>
                <a:tc>
                  <a:txBody>
                    <a:bodyPr/>
                    <a:lstStyle/>
                    <a:p>
                      <a:pPr algn="ctr"/>
                      <a:r>
                        <a:rPr lang="en-US" sz="1600" b="0" dirty="0" smtClean="0"/>
                        <a:t>350.00</a:t>
                      </a:r>
                    </a:p>
                  </a:txBody>
                  <a:tcPr/>
                </a:tc>
              </a:tr>
            </a:tbl>
          </a:graphicData>
        </a:graphic>
      </p:graphicFrame>
      <p:graphicFrame>
        <p:nvGraphicFramePr>
          <p:cNvPr id="11" name="Content Placeholder 5"/>
          <p:cNvGraphicFramePr>
            <a:graphicFrameLocks/>
          </p:cNvGraphicFramePr>
          <p:nvPr>
            <p:extLst>
              <p:ext uri="{D42A27DB-BD31-4B8C-83A1-F6EECF244321}">
                <p14:modId xmlns:p14="http://schemas.microsoft.com/office/powerpoint/2010/main" val="952196212"/>
              </p:ext>
            </p:extLst>
          </p:nvPr>
        </p:nvGraphicFramePr>
        <p:xfrm>
          <a:off x="304800" y="2514599"/>
          <a:ext cx="4572000" cy="2133601"/>
        </p:xfrm>
        <a:graphic>
          <a:graphicData uri="http://schemas.openxmlformats.org/drawingml/2006/table">
            <a:tbl>
              <a:tblPr/>
              <a:tblGrid>
                <a:gridCol w="2590800"/>
                <a:gridCol w="1066800"/>
                <a:gridCol w="914400"/>
              </a:tblGrid>
              <a:tr h="272723">
                <a:tc gridSpan="3">
                  <a:txBody>
                    <a:bodyPr/>
                    <a:lstStyle/>
                    <a:p>
                      <a:pPr marL="0" marR="0" algn="ctr">
                        <a:spcBef>
                          <a:spcPts val="0"/>
                        </a:spcBef>
                        <a:spcAft>
                          <a:spcPts val="0"/>
                        </a:spcAft>
                      </a:pPr>
                      <a:r>
                        <a:rPr lang="en-US" sz="1600" b="1" dirty="0" smtClean="0">
                          <a:solidFill>
                            <a:schemeClr val="bg1"/>
                          </a:solidFill>
                          <a:latin typeface="+mn-lt"/>
                          <a:ea typeface="Times New Roman"/>
                          <a:cs typeface="Times New Roman"/>
                        </a:rPr>
                        <a:t>Economics</a:t>
                      </a:r>
                      <a:r>
                        <a:rPr lang="en-US" sz="1600" b="1" baseline="0" dirty="0" smtClean="0">
                          <a:solidFill>
                            <a:schemeClr val="bg1"/>
                          </a:solidFill>
                          <a:latin typeface="+mn-lt"/>
                          <a:ea typeface="Times New Roman"/>
                          <a:cs typeface="Times New Roman"/>
                        </a:rPr>
                        <a:t> of One Unit</a:t>
                      </a:r>
                      <a:endParaRPr lang="en-US" sz="1600" b="1" dirty="0">
                        <a:solidFill>
                          <a:schemeClr val="bg1"/>
                        </a:solidFill>
                        <a:latin typeface="+mn-lt"/>
                        <a:ea typeface="Times New Roman"/>
                        <a:cs typeface="Times New Roman"/>
                      </a:endParaRPr>
                    </a:p>
                  </a:txBody>
                  <a:tcPr marL="45085" marR="45085" marT="1143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tx1"/>
                    </a:solidFill>
                  </a:tcPr>
                </a:tc>
                <a:tc hMerge="1">
                  <a:txBody>
                    <a:bodyPr/>
                    <a:lstStyle/>
                    <a:p>
                      <a:endParaRPr lang="en-US" sz="1600" dirty="0">
                        <a:latin typeface="Calibri"/>
                        <a:ea typeface="Times New Roman"/>
                        <a:cs typeface="Times New Roman"/>
                      </a:endParaRPr>
                    </a:p>
                  </a:txBody>
                  <a:tcPr marL="45085" marR="45085" marT="11430"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FFFFFF"/>
                    </a:solidFill>
                  </a:tcPr>
                </a:tc>
                <a:tc hMerge="1">
                  <a:txBody>
                    <a:bodyPr/>
                    <a:lstStyle/>
                    <a:p>
                      <a:pPr algn="r"/>
                      <a:endParaRPr lang="en-US" sz="1600" b="1" dirty="0">
                        <a:latin typeface="Calibri"/>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00552">
                <a:tc>
                  <a:txBody>
                    <a:bodyPr/>
                    <a:lstStyle/>
                    <a:p>
                      <a:pPr marL="0" marR="0">
                        <a:spcBef>
                          <a:spcPts val="0"/>
                        </a:spcBef>
                        <a:spcAft>
                          <a:spcPts val="0"/>
                        </a:spcAft>
                      </a:pPr>
                      <a:r>
                        <a:rPr lang="en-US" sz="1600" b="1" dirty="0">
                          <a:latin typeface="Calibri"/>
                          <a:ea typeface="Times New Roman"/>
                          <a:cs typeface="Times New Roman"/>
                        </a:rPr>
                        <a:t>Selling </a:t>
                      </a:r>
                      <a:r>
                        <a:rPr lang="en-US" sz="1600" b="1" dirty="0" smtClean="0">
                          <a:latin typeface="Calibri"/>
                          <a:ea typeface="Times New Roman"/>
                          <a:cs typeface="Times New Roman"/>
                        </a:rPr>
                        <a:t>Price</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a:noFill/>
                    </a:lnB>
                    <a:solidFill>
                      <a:schemeClr val="bg1"/>
                    </a:solidFill>
                  </a:tcPr>
                </a:tc>
                <a:tc>
                  <a:txBody>
                    <a:bodyPr/>
                    <a:lstStyle/>
                    <a:p>
                      <a:endParaRPr lang="en-US" sz="1600" dirty="0">
                        <a:latin typeface="Calibri"/>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600" b="1" dirty="0" smtClean="0">
                          <a:latin typeface="Calibri"/>
                          <a:ea typeface="Times New Roman"/>
                          <a:cs typeface="Times New Roman"/>
                        </a:rPr>
                        <a:t>$30.00</a:t>
                      </a:r>
                      <a:r>
                        <a:rPr lang="en-US" sz="1600" b="1" baseline="-25000" dirty="0" smtClean="0">
                          <a:latin typeface="Calibri"/>
                          <a:ea typeface="Times New Roman"/>
                          <a:cs typeface="Times New Roman"/>
                        </a:rPr>
                        <a:t>+SH</a:t>
                      </a:r>
                      <a:endParaRPr lang="en-US" sz="1600" b="1" dirty="0">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2232">
                <a:tc>
                  <a:txBody>
                    <a:bodyPr/>
                    <a:lstStyle/>
                    <a:p>
                      <a:pPr marL="0" marR="0">
                        <a:spcBef>
                          <a:spcPts val="0"/>
                        </a:spcBef>
                        <a:spcAft>
                          <a:spcPts val="0"/>
                        </a:spcAft>
                      </a:pPr>
                      <a:r>
                        <a:rPr lang="en-US" sz="1600" dirty="0" smtClean="0">
                          <a:latin typeface="Calibri"/>
                          <a:ea typeface="Times New Roman"/>
                          <a:cs typeface="Times New Roman"/>
                        </a:rPr>
                        <a:t>      Cost of var.</a:t>
                      </a:r>
                      <a:r>
                        <a:rPr lang="en-US" sz="1600" baseline="0" dirty="0" smtClean="0">
                          <a:latin typeface="Calibri"/>
                          <a:ea typeface="Times New Roman"/>
                          <a:cs typeface="Times New Roman"/>
                        </a:rPr>
                        <a:t> </a:t>
                      </a:r>
                      <a:r>
                        <a:rPr lang="en-US" sz="1600" dirty="0" smtClean="0">
                          <a:latin typeface="Calibri"/>
                          <a:ea typeface="Times New Roman"/>
                          <a:cs typeface="Times New Roman"/>
                        </a:rPr>
                        <a:t>materials</a:t>
                      </a:r>
                      <a:r>
                        <a:rPr lang="en-US" sz="1600" baseline="0" dirty="0" smtClean="0">
                          <a:latin typeface="Calibri"/>
                          <a:ea typeface="Times New Roman"/>
                          <a:cs typeface="Times New Roman"/>
                        </a:rPr>
                        <a:t> exp.</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$ 3.85</a:t>
                      </a: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endParaRPr lang="en-US" sz="1600" dirty="0">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r>
              <a:tr h="300552">
                <a:tc>
                  <a:txBody>
                    <a:bodyPr/>
                    <a:lstStyle/>
                    <a:p>
                      <a:pPr marL="0" marR="0">
                        <a:spcBef>
                          <a:spcPts val="0"/>
                        </a:spcBef>
                        <a:spcAft>
                          <a:spcPts val="0"/>
                        </a:spcAft>
                      </a:pPr>
                      <a:r>
                        <a:rPr lang="en-US" sz="1600" dirty="0" smtClean="0">
                          <a:latin typeface="Calibri"/>
                          <a:ea typeface="Times New Roman"/>
                          <a:cs typeface="Times New Roman"/>
                        </a:rPr>
                        <a:t>      Cost</a:t>
                      </a:r>
                      <a:r>
                        <a:rPr lang="en-US" sz="1600" baseline="0" dirty="0" smtClean="0">
                          <a:latin typeface="Calibri"/>
                          <a:ea typeface="Times New Roman"/>
                          <a:cs typeface="Times New Roman"/>
                        </a:rPr>
                        <a:t> of l</a:t>
                      </a:r>
                      <a:r>
                        <a:rPr lang="en-US" sz="1600" dirty="0" smtClean="0">
                          <a:latin typeface="Calibri"/>
                          <a:ea typeface="Times New Roman"/>
                          <a:cs typeface="Times New Roman"/>
                        </a:rPr>
                        <a:t>abor </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0.80</a:t>
                      </a:r>
                      <a:endParaRPr lang="en-US" sz="1600"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600" dirty="0">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36438">
                <a:tc>
                  <a:txBody>
                    <a:bodyPr/>
                    <a:lstStyle/>
                    <a:p>
                      <a:pPr marL="0" marR="0">
                        <a:spcBef>
                          <a:spcPts val="0"/>
                        </a:spcBef>
                        <a:spcAft>
                          <a:spcPts val="0"/>
                        </a:spcAft>
                      </a:pPr>
                      <a:r>
                        <a:rPr lang="en-US" sz="1600" dirty="0" smtClean="0">
                          <a:latin typeface="Calibri"/>
                          <a:ea typeface="Times New Roman"/>
                          <a:cs typeface="Times New Roman"/>
                        </a:rPr>
                        <a:t>      Other</a:t>
                      </a:r>
                      <a:r>
                        <a:rPr lang="en-US" sz="1600" baseline="0" dirty="0" smtClean="0">
                          <a:latin typeface="Calibri"/>
                          <a:ea typeface="Times New Roman"/>
                          <a:cs typeface="Times New Roman"/>
                        </a:rPr>
                        <a:t> variable costs</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r"/>
                      <a:r>
                        <a:rPr lang="en-US" sz="1600" dirty="0" smtClean="0">
                          <a:latin typeface="+mn-lt"/>
                          <a:ea typeface="Times New Roman"/>
                          <a:cs typeface="Times New Roman"/>
                        </a:rPr>
                        <a:t>0.00</a:t>
                      </a:r>
                      <a:endParaRPr lang="en-US" sz="1600"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r">
                        <a:spcBef>
                          <a:spcPts val="0"/>
                        </a:spcBef>
                        <a:spcAft>
                          <a:spcPts val="0"/>
                        </a:spcAft>
                      </a:pPr>
                      <a:endParaRPr lang="en-US" sz="1600" b="1"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00552">
                <a:tc>
                  <a:txBody>
                    <a:bodyPr/>
                    <a:lstStyle/>
                    <a:p>
                      <a:pPr marL="0" marR="0">
                        <a:spcBef>
                          <a:spcPts val="0"/>
                        </a:spcBef>
                        <a:spcAft>
                          <a:spcPts val="0"/>
                        </a:spcAft>
                      </a:pPr>
                      <a:r>
                        <a:rPr lang="en-US" sz="1600" b="1" dirty="0" smtClean="0">
                          <a:latin typeface="Calibri"/>
                          <a:ea typeface="Times New Roman"/>
                          <a:cs typeface="Times New Roman"/>
                        </a:rPr>
                        <a:t>Total</a:t>
                      </a:r>
                      <a:r>
                        <a:rPr lang="en-US" sz="1600" b="1" baseline="0" dirty="0" smtClean="0">
                          <a:latin typeface="Calibri"/>
                          <a:ea typeface="Times New Roman"/>
                          <a:cs typeface="Times New Roman"/>
                        </a:rPr>
                        <a:t> COGS/ COSS</a:t>
                      </a:r>
                      <a:endParaRPr lang="en-US" sz="1600" b="1"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a:noFill/>
                    </a:lnB>
                    <a:solidFill>
                      <a:schemeClr val="bg1"/>
                    </a:solidFill>
                  </a:tcPr>
                </a:tc>
                <a:tc>
                  <a:txBody>
                    <a:bodyPr/>
                    <a:lstStyle/>
                    <a:p>
                      <a:endParaRPr lang="en-US" sz="1600" dirty="0">
                        <a:latin typeface="+mn-lt"/>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Calibri"/>
                          <a:ea typeface="Times New Roman"/>
                          <a:cs typeface="Times New Roman"/>
                        </a:rPr>
                        <a:t>$4.65</a:t>
                      </a:r>
                      <a:endParaRPr lang="en-US" sz="1600" b="1" dirty="0">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00552">
                <a:tc>
                  <a:txBody>
                    <a:bodyPr/>
                    <a:lstStyle/>
                    <a:p>
                      <a:pPr marL="0" marR="0">
                        <a:spcBef>
                          <a:spcPts val="0"/>
                        </a:spcBef>
                        <a:spcAft>
                          <a:spcPts val="0"/>
                        </a:spcAft>
                      </a:pPr>
                      <a:r>
                        <a:rPr lang="en-US" sz="1600" b="1" dirty="0">
                          <a:latin typeface="Calibri"/>
                          <a:ea typeface="Times New Roman"/>
                          <a:cs typeface="Times New Roman"/>
                        </a:rPr>
                        <a:t>Contribution </a:t>
                      </a:r>
                      <a:r>
                        <a:rPr lang="en-US" sz="1600" b="1" dirty="0" smtClean="0">
                          <a:latin typeface="Calibri"/>
                          <a:ea typeface="Times New Roman"/>
                          <a:cs typeface="Times New Roman"/>
                        </a:rPr>
                        <a:t>Margin</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600" dirty="0">
                        <a:latin typeface="Calibri"/>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700" b="1" i="0" u="none" dirty="0" smtClean="0">
                          <a:effectLst/>
                          <a:latin typeface="+mn-lt"/>
                          <a:ea typeface="Times New Roman"/>
                          <a:cs typeface="Times New Roman"/>
                        </a:rPr>
                        <a:t>$25.35</a:t>
                      </a:r>
                      <a:endParaRPr lang="en-US" sz="1700" b="1" i="0" u="none" dirty="0">
                        <a:effectLst/>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51474794"/>
              </p:ext>
            </p:extLst>
          </p:nvPr>
        </p:nvGraphicFramePr>
        <p:xfrm>
          <a:off x="304800" y="1371600"/>
          <a:ext cx="4572000" cy="914400"/>
        </p:xfrm>
        <a:graphic>
          <a:graphicData uri="http://schemas.openxmlformats.org/drawingml/2006/table">
            <a:tbl>
              <a:tblPr firstRow="1" bandRow="1">
                <a:tableStyleId>{5C22544A-7EE6-4342-B048-85BDC9FD1C3A}</a:tableStyleId>
              </a:tblPr>
              <a:tblGrid>
                <a:gridCol w="4572000"/>
              </a:tblGrid>
              <a:tr h="3073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rPr>
                        <a:t>Definition</a:t>
                      </a:r>
                      <a:r>
                        <a:rPr lang="en-US" sz="1600" b="1" baseline="0" dirty="0" smtClean="0">
                          <a:solidFill>
                            <a:schemeClr val="bg1"/>
                          </a:solidFill>
                        </a:rPr>
                        <a:t> of One Unit</a:t>
                      </a:r>
                      <a:endParaRPr lang="en-US" sz="16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5308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One Black Metamorphoses Half</a:t>
                      </a:r>
                      <a:r>
                        <a:rPr lang="en-US" sz="1600" b="0" baseline="0" dirty="0" smtClean="0">
                          <a:solidFill>
                            <a:schemeClr val="tx1"/>
                          </a:solidFill>
                        </a:rPr>
                        <a:t> </a:t>
                      </a:r>
                      <a:r>
                        <a:rPr lang="en-US" sz="1600" b="0" dirty="0" smtClean="0">
                          <a:solidFill>
                            <a:schemeClr val="tx1"/>
                          </a:solidFill>
                        </a:rPr>
                        <a:t>Binder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With Straps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290823351"/>
              </p:ext>
            </p:extLst>
          </p:nvPr>
        </p:nvGraphicFramePr>
        <p:xfrm>
          <a:off x="304800" y="4876800"/>
          <a:ext cx="4571999" cy="838200"/>
        </p:xfrm>
        <a:graphic>
          <a:graphicData uri="http://schemas.openxmlformats.org/drawingml/2006/table">
            <a:tbl>
              <a:tblPr/>
              <a:tblGrid>
                <a:gridCol w="1518936"/>
                <a:gridCol w="358849"/>
                <a:gridCol w="898071"/>
                <a:gridCol w="408214"/>
                <a:gridCol w="1387929"/>
              </a:tblGrid>
              <a:tr h="301752">
                <a:tc gridSpan="5">
                  <a:txBody>
                    <a:bodyPr/>
                    <a:lstStyle/>
                    <a:p>
                      <a:pPr marL="0" marR="0" algn="ctr">
                        <a:spcBef>
                          <a:spcPts val="0"/>
                        </a:spcBef>
                        <a:spcAft>
                          <a:spcPts val="0"/>
                        </a:spcAft>
                      </a:pPr>
                      <a:r>
                        <a:rPr lang="en-US" sz="1600" b="1" dirty="0" smtClean="0">
                          <a:solidFill>
                            <a:schemeClr val="bg1"/>
                          </a:solidFill>
                          <a:latin typeface="+mn-lt"/>
                          <a:ea typeface="Times New Roman"/>
                        </a:rPr>
                        <a:t>Monthly</a:t>
                      </a:r>
                      <a:r>
                        <a:rPr lang="en-US" sz="1600" b="1" baseline="0" dirty="0" smtClean="0">
                          <a:solidFill>
                            <a:schemeClr val="bg1"/>
                          </a:solidFill>
                          <a:latin typeface="+mn-lt"/>
                          <a:ea typeface="Times New Roman"/>
                        </a:rPr>
                        <a:t> Break Even Units</a:t>
                      </a:r>
                      <a:endParaRPr lang="en-US" sz="1800" b="1" dirty="0">
                        <a:solidFill>
                          <a:schemeClr val="bg1"/>
                        </a:solidFill>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1"/>
                    </a:solidFill>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r>
              <a:tr h="268224">
                <a:tc>
                  <a:txBody>
                    <a:bodyPr/>
                    <a:lstStyle/>
                    <a:p>
                      <a:pPr marL="0" marR="0" algn="ctr">
                        <a:spcBef>
                          <a:spcPts val="0"/>
                        </a:spcBef>
                        <a:spcAft>
                          <a:spcPts val="0"/>
                        </a:spcAft>
                      </a:pPr>
                      <a:r>
                        <a:rPr lang="en-US" sz="1600" dirty="0" smtClean="0">
                          <a:latin typeface="Calibri"/>
                          <a:ea typeface="Times New Roman"/>
                        </a:rPr>
                        <a:t>$466.41</a:t>
                      </a:r>
                      <a:endParaRPr lang="en-US" sz="18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algn="r">
                        <a:spcBef>
                          <a:spcPts val="0"/>
                        </a:spcBef>
                        <a:spcAft>
                          <a:spcPts val="0"/>
                        </a:spcAft>
                      </a:pPr>
                      <a:r>
                        <a:rPr lang="en-US" sz="1600" dirty="0" smtClean="0">
                          <a:latin typeface="Calibri"/>
                          <a:ea typeface="Times New Roman"/>
                        </a:rPr>
                        <a:t>=</a:t>
                      </a:r>
                      <a:endParaRPr lang="en-US" sz="1800" dirty="0">
                        <a:latin typeface="Times New Roman"/>
                        <a:ea typeface="Times New Roman"/>
                      </a:endParaRPr>
                    </a:p>
                  </a:txBody>
                  <a:tcPr marL="68580" marR="68580" marT="0" marB="0" anchor="ct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baseline="0" dirty="0" smtClean="0">
                          <a:latin typeface="+mn-lt"/>
                          <a:ea typeface="Times New Roman"/>
                          <a:cs typeface="Times New Roman"/>
                        </a:rPr>
                        <a:t>18.39</a:t>
                      </a:r>
                      <a:endParaRPr lang="en-US" sz="1600" dirty="0">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dirty="0">
                          <a:latin typeface="Calibri"/>
                          <a:ea typeface="Times New Roman"/>
                        </a:rPr>
                        <a:t>≈</a:t>
                      </a:r>
                      <a:endParaRPr lang="en-US" sz="1800" dirty="0">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dirty="0" smtClean="0">
                          <a:latin typeface="Calibri"/>
                          <a:ea typeface="Times New Roman"/>
                        </a:rPr>
                        <a:t>19 Binders</a:t>
                      </a:r>
                      <a:endParaRPr lang="en-US" sz="1800" dirty="0">
                        <a:latin typeface="Times New Roman"/>
                        <a:ea typeface="Times New Roman"/>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1"/>
                    </a:solidFill>
                  </a:tcPr>
                </a:tc>
              </a:tr>
              <a:tr h="268224">
                <a:tc>
                  <a:txBody>
                    <a:bodyPr/>
                    <a:lstStyle/>
                    <a:p>
                      <a:pPr marL="0" marR="0" algn="ctr">
                        <a:spcBef>
                          <a:spcPts val="0"/>
                        </a:spcBef>
                        <a:spcAft>
                          <a:spcPts val="0"/>
                        </a:spcAft>
                      </a:pPr>
                      <a:r>
                        <a:rPr lang="en-US" sz="1600" dirty="0" smtClean="0">
                          <a:latin typeface="Calibri"/>
                          <a:ea typeface="Times New Roman"/>
                        </a:rPr>
                        <a:t>$25.35</a:t>
                      </a:r>
                      <a:endParaRPr lang="en-US" sz="18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pic>
        <p:nvPicPr>
          <p:cNvPr id="7"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pic>
        <p:nvPicPr>
          <p:cNvPr id="9" name="Picture 8"/>
          <p:cNvPicPr>
            <a:picLocks noChangeAspect="1"/>
          </p:cNvPicPr>
          <p:nvPr/>
        </p:nvPicPr>
        <p:blipFill>
          <a:blip r:embed="rId4"/>
          <a:stretch>
            <a:fillRect/>
          </a:stretch>
        </p:blipFill>
        <p:spPr>
          <a:xfrm>
            <a:off x="361950" y="213946"/>
            <a:ext cx="933450" cy="952500"/>
          </a:xfrm>
          <a:prstGeom prst="rect">
            <a:avLst/>
          </a:prstGeom>
        </p:spPr>
      </p:pic>
    </p:spTree>
    <p:extLst>
      <p:ext uri="{BB962C8B-B14F-4D97-AF65-F5344CB8AC3E}">
        <p14:creationId xmlns:p14="http://schemas.microsoft.com/office/powerpoint/2010/main" val="2962467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
        <p:nvSpPr>
          <p:cNvPr id="2" name="Title 1"/>
          <p:cNvSpPr>
            <a:spLocks noGrp="1"/>
          </p:cNvSpPr>
          <p:nvPr>
            <p:ph type="title"/>
          </p:nvPr>
        </p:nvSpPr>
        <p:spPr>
          <a:xfrm>
            <a:off x="457200" y="0"/>
            <a:ext cx="8229600" cy="1171956"/>
          </a:xfrm>
        </p:spPr>
        <p:txBody>
          <a:bodyPr/>
          <a:lstStyle/>
          <a:p>
            <a:r>
              <a:rPr lang="en-US" dirty="0" smtClean="0"/>
              <a:t>Market Analysis</a:t>
            </a:r>
            <a:endParaRPr lang="en-US" dirty="0"/>
          </a:p>
        </p:txBody>
      </p:sp>
      <p:graphicFrame>
        <p:nvGraphicFramePr>
          <p:cNvPr id="26" name="Content Placeholder 25"/>
          <p:cNvGraphicFramePr>
            <a:graphicFrameLocks noGrp="1"/>
          </p:cNvGraphicFramePr>
          <p:nvPr>
            <p:ph idx="1"/>
            <p:extLst>
              <p:ext uri="{D42A27DB-BD31-4B8C-83A1-F6EECF244321}">
                <p14:modId xmlns:p14="http://schemas.microsoft.com/office/powerpoint/2010/main" val="3571129798"/>
              </p:ext>
            </p:extLst>
          </p:nvPr>
        </p:nvGraphicFramePr>
        <p:xfrm>
          <a:off x="3505200" y="2669628"/>
          <a:ext cx="5105400" cy="3959772"/>
        </p:xfrm>
        <a:graphic>
          <a:graphicData uri="http://schemas.openxmlformats.org/drawingml/2006/table">
            <a:tbl>
              <a:tblPr firstRow="1" bandRow="1">
                <a:tableStyleId>{5C22544A-7EE6-4342-B048-85BDC9FD1C3A}</a:tableStyleId>
              </a:tblPr>
              <a:tblGrid>
                <a:gridCol w="2552700"/>
                <a:gridCol w="2552700"/>
              </a:tblGrid>
              <a:tr h="152400">
                <a:tc gridSpan="2">
                  <a:txBody>
                    <a:bodyPr/>
                    <a:lstStyle/>
                    <a:p>
                      <a:pPr algn="ctr"/>
                      <a:r>
                        <a:rPr lang="en-US" sz="1600" dirty="0" smtClean="0">
                          <a:solidFill>
                            <a:schemeClr val="bg1"/>
                          </a:solidFill>
                        </a:rPr>
                        <a:t>Description of Target Consumer</a:t>
                      </a:r>
                      <a:endParaRPr 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US"/>
                    </a:p>
                  </a:txBody>
                  <a:tcPr/>
                </a:tc>
              </a:tr>
              <a:tr h="121920">
                <a:tc>
                  <a:txBody>
                    <a:bodyPr/>
                    <a:lstStyle/>
                    <a:p>
                      <a:pPr algn="ctr"/>
                      <a:r>
                        <a:rPr lang="en-US" sz="1600" b="1" dirty="0" smtClean="0">
                          <a:solidFill>
                            <a:schemeClr val="tx1"/>
                          </a:solidFill>
                        </a:rPr>
                        <a:t>Demographics</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Geographics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r>
              <a:tr h="1409923">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smtClean="0">
                          <a:solidFill>
                            <a:schemeClr val="tx1"/>
                          </a:solidFill>
                        </a:rPr>
                        <a:t>FTM Transgender</a:t>
                      </a:r>
                      <a:endParaRPr lang="en-US" sz="1600" b="0" baseline="0" dirty="0" smtClean="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baseline="0" dirty="0" smtClean="0">
                          <a:solidFill>
                            <a:schemeClr val="tx1"/>
                          </a:solidFill>
                        </a:rPr>
                        <a:t>Gynecomastia</a:t>
                      </a:r>
                      <a:endParaRPr lang="en-US" sz="1600" b="0" baseline="0" dirty="0" smtClean="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baseline="0" dirty="0" smtClean="0">
                          <a:solidFill>
                            <a:schemeClr val="tx1"/>
                          </a:solidFill>
                        </a:rPr>
                        <a:t>14+</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0"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smtClean="0">
                          <a:solidFill>
                            <a:schemeClr val="tx1"/>
                          </a:solidFill>
                        </a:rPr>
                        <a:t>United States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93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Psychographics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Buying</a:t>
                      </a:r>
                      <a:r>
                        <a:rPr lang="en-US" sz="1600" b="1" baseline="0" dirty="0" smtClean="0">
                          <a:solidFill>
                            <a:schemeClr val="tx1"/>
                          </a:solidFill>
                        </a:rPr>
                        <a:t> Patterns</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r>
              <a:tr h="1544009">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smtClean="0">
                          <a:solidFill>
                            <a:schemeClr val="tx1"/>
                          </a:solidFill>
                        </a:rPr>
                        <a:t>People</a:t>
                      </a:r>
                      <a:r>
                        <a:rPr lang="en-US" sz="1600" b="0" baseline="0" dirty="0" smtClean="0">
                          <a:solidFill>
                            <a:schemeClr val="tx1"/>
                          </a:solidFill>
                        </a:rPr>
                        <a:t> who prefer to wear a binder instead of getting surgery</a:t>
                      </a:r>
                      <a:endParaRPr lang="en-US" sz="16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smtClean="0">
                          <a:solidFill>
                            <a:schemeClr val="tx1"/>
                          </a:solidFill>
                        </a:rPr>
                        <a:t>Willing to buy a new binder</a:t>
                      </a:r>
                      <a:r>
                        <a:rPr lang="en-US" sz="1600" b="0" baseline="0" dirty="0" smtClean="0">
                          <a:solidFill>
                            <a:schemeClr val="tx1"/>
                          </a:solidFill>
                        </a:rPr>
                        <a:t> every year or so after typical wear and tear </a:t>
                      </a:r>
                      <a:endParaRPr lang="en-US" sz="16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pSp>
        <p:nvGrpSpPr>
          <p:cNvPr id="29" name="Group 28"/>
          <p:cNvGrpSpPr/>
          <p:nvPr/>
        </p:nvGrpSpPr>
        <p:grpSpPr>
          <a:xfrm>
            <a:off x="480848" y="2667000"/>
            <a:ext cx="2819400" cy="3733800"/>
            <a:chOff x="5943600" y="2514600"/>
            <a:chExt cx="2819400" cy="3810000"/>
          </a:xfrm>
        </p:grpSpPr>
        <p:grpSp>
          <p:nvGrpSpPr>
            <p:cNvPr id="25" name="Group 24"/>
            <p:cNvGrpSpPr/>
            <p:nvPr/>
          </p:nvGrpSpPr>
          <p:grpSpPr>
            <a:xfrm>
              <a:off x="5943600" y="2743200"/>
              <a:ext cx="2819400" cy="3581400"/>
              <a:chOff x="5638800" y="1905000"/>
              <a:chExt cx="2971800" cy="3733801"/>
            </a:xfrm>
          </p:grpSpPr>
          <p:grpSp>
            <p:nvGrpSpPr>
              <p:cNvPr id="9" name="Group 2"/>
              <p:cNvGrpSpPr>
                <a:grpSpLocks/>
              </p:cNvGrpSpPr>
              <p:nvPr/>
            </p:nvGrpSpPr>
            <p:grpSpPr bwMode="auto">
              <a:xfrm>
                <a:off x="5638800" y="1905000"/>
                <a:ext cx="2971800" cy="3733801"/>
                <a:chOff x="3408" y="1584"/>
                <a:chExt cx="1872" cy="2352"/>
              </a:xfrm>
              <a:solidFill>
                <a:schemeClr val="tx2">
                  <a:lumMod val="40000"/>
                  <a:lumOff val="60000"/>
                </a:schemeClr>
              </a:solidFill>
            </p:grpSpPr>
            <p:sp>
              <p:nvSpPr>
                <p:cNvPr id="10" name="AutoShape 3"/>
                <p:cNvSpPr>
                  <a:spLocks noChangeArrowheads="1"/>
                </p:cNvSpPr>
                <p:nvPr/>
              </p:nvSpPr>
              <p:spPr bwMode="auto">
                <a:xfrm>
                  <a:off x="3408" y="1632"/>
                  <a:ext cx="1872" cy="2304"/>
                </a:xfrm>
                <a:custGeom>
                  <a:avLst/>
                  <a:gdLst>
                    <a:gd name="T0" fmla="*/ 1422 w 21600"/>
                    <a:gd name="T1" fmla="*/ 1152 h 21600"/>
                    <a:gd name="T2" fmla="*/ 936 w 21600"/>
                    <a:gd name="T3" fmla="*/ 2304 h 21600"/>
                    <a:gd name="T4" fmla="*/ 450 w 21600"/>
                    <a:gd name="T5" fmla="*/ 1152 h 21600"/>
                    <a:gd name="T6" fmla="*/ 936 w 21600"/>
                    <a:gd name="T7" fmla="*/ 0 h 21600"/>
                    <a:gd name="T8" fmla="*/ 0 60000 65536"/>
                    <a:gd name="T9" fmla="*/ 0 60000 65536"/>
                    <a:gd name="T10" fmla="*/ 0 60000 65536"/>
                    <a:gd name="T11" fmla="*/ 0 60000 65536"/>
                    <a:gd name="T12" fmla="*/ 6992 w 21600"/>
                    <a:gd name="T13" fmla="*/ 6994 h 21600"/>
                    <a:gd name="T14" fmla="*/ 14608 w 21600"/>
                    <a:gd name="T15" fmla="*/ 14606 h 21600"/>
                  </a:gdLst>
                  <a:ahLst/>
                  <a:cxnLst>
                    <a:cxn ang="T8">
                      <a:pos x="T0" y="T1"/>
                    </a:cxn>
                    <a:cxn ang="T9">
                      <a:pos x="T2" y="T3"/>
                    </a:cxn>
                    <a:cxn ang="T10">
                      <a:pos x="T4" y="T5"/>
                    </a:cxn>
                    <a:cxn ang="T11">
                      <a:pos x="T6" y="T7"/>
                    </a:cxn>
                  </a:cxnLst>
                  <a:rect l="T12" t="T13" r="T14" b="T15"/>
                  <a:pathLst>
                    <a:path w="21600" h="21600">
                      <a:moveTo>
                        <a:pt x="0" y="0"/>
                      </a:moveTo>
                      <a:lnTo>
                        <a:pt x="10395" y="21600"/>
                      </a:lnTo>
                      <a:lnTo>
                        <a:pt x="11205" y="21600"/>
                      </a:lnTo>
                      <a:lnTo>
                        <a:pt x="21600" y="0"/>
                      </a:lnTo>
                      <a:close/>
                    </a:path>
                  </a:pathLst>
                </a:custGeom>
                <a:grp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sp>
              <p:nvSpPr>
                <p:cNvPr id="11" name="Oval 4"/>
                <p:cNvSpPr>
                  <a:spLocks noChangeArrowheads="1"/>
                </p:cNvSpPr>
                <p:nvPr/>
              </p:nvSpPr>
              <p:spPr bwMode="auto">
                <a:xfrm>
                  <a:off x="3408" y="1584"/>
                  <a:ext cx="1872" cy="96"/>
                </a:xfrm>
                <a:prstGeom prst="ellipse">
                  <a:avLst/>
                </a:prstGeom>
                <a:grp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grpSp>
          <p:sp>
            <p:nvSpPr>
              <p:cNvPr id="12" name="Rectangle 11"/>
              <p:cNvSpPr/>
              <p:nvPr/>
            </p:nvSpPr>
            <p:spPr>
              <a:xfrm>
                <a:off x="5867400" y="2133600"/>
                <a:ext cx="2514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Total </a:t>
                </a:r>
                <a:r>
                  <a:rPr lang="en-US" sz="1600" dirty="0">
                    <a:solidFill>
                      <a:schemeClr val="tx1"/>
                    </a:solidFill>
                  </a:rPr>
                  <a:t>P</a:t>
                </a:r>
                <a:r>
                  <a:rPr lang="en-US" sz="1600" dirty="0" smtClean="0">
                    <a:solidFill>
                      <a:schemeClr val="tx1"/>
                    </a:solidFill>
                  </a:rPr>
                  <a:t>opulation</a:t>
                </a:r>
                <a:endParaRPr lang="en-US" sz="1600" dirty="0">
                  <a:solidFill>
                    <a:schemeClr val="tx1"/>
                  </a:solidFill>
                </a:endParaRPr>
              </a:p>
            </p:txBody>
          </p:sp>
          <p:sp>
            <p:nvSpPr>
              <p:cNvPr id="13" name="Rectangle 12"/>
              <p:cNvSpPr/>
              <p:nvPr/>
            </p:nvSpPr>
            <p:spPr>
              <a:xfrm>
                <a:off x="6172200" y="2971039"/>
                <a:ext cx="1905000" cy="6103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Target Market Population </a:t>
                </a:r>
                <a:endParaRPr lang="en-US" sz="1600" dirty="0">
                  <a:solidFill>
                    <a:schemeClr val="tx1"/>
                  </a:solidFill>
                </a:endParaRPr>
              </a:p>
            </p:txBody>
          </p:sp>
          <p:sp>
            <p:nvSpPr>
              <p:cNvPr id="14" name="Rectangle 13"/>
              <p:cNvSpPr/>
              <p:nvPr/>
            </p:nvSpPr>
            <p:spPr>
              <a:xfrm>
                <a:off x="6391887" y="2555514"/>
                <a:ext cx="1465623" cy="33646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solidFill>
                      <a:prstClr val="black"/>
                    </a:solidFill>
                    <a:ea typeface="Times New Roman"/>
                    <a:cs typeface="Times New Roman"/>
                  </a:rPr>
                  <a:t>300 Million</a:t>
                </a:r>
                <a:endParaRPr lang="en-US" b="1" dirty="0">
                  <a:solidFill>
                    <a:prstClr val="black"/>
                  </a:solidFill>
                  <a:ea typeface="Times New Roman"/>
                  <a:cs typeface="Times New Roman"/>
                </a:endParaRPr>
              </a:p>
            </p:txBody>
          </p:sp>
          <p:sp>
            <p:nvSpPr>
              <p:cNvPr id="22" name="Rectangle 21"/>
              <p:cNvSpPr/>
              <p:nvPr/>
            </p:nvSpPr>
            <p:spPr>
              <a:xfrm>
                <a:off x="6477000" y="4110888"/>
                <a:ext cx="1295400" cy="6135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Market Size</a:t>
                </a:r>
              </a:p>
              <a:p>
                <a:pPr algn="ctr"/>
                <a:endParaRPr lang="en-US" sz="1200" i="1" dirty="0">
                  <a:solidFill>
                    <a:schemeClr val="tx1"/>
                  </a:solidFill>
                </a:endParaRPr>
              </a:p>
            </p:txBody>
          </p:sp>
        </p:grpSp>
        <p:sp>
          <p:nvSpPr>
            <p:cNvPr id="28" name="Rectangle 27"/>
            <p:cNvSpPr/>
            <p:nvPr/>
          </p:nvSpPr>
          <p:spPr>
            <a:xfrm>
              <a:off x="5943600" y="2514600"/>
              <a:ext cx="28194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Target Market Size</a:t>
              </a:r>
              <a:endParaRPr lang="en-US" sz="1600" b="1" dirty="0"/>
            </a:p>
          </p:txBody>
        </p:sp>
      </p:grpSp>
      <p:graphicFrame>
        <p:nvGraphicFramePr>
          <p:cNvPr id="30" name="Table 29"/>
          <p:cNvGraphicFramePr>
            <a:graphicFrameLocks noGrp="1"/>
          </p:cNvGraphicFramePr>
          <p:nvPr>
            <p:extLst>
              <p:ext uri="{D42A27DB-BD31-4B8C-83A1-F6EECF244321}">
                <p14:modId xmlns:p14="http://schemas.microsoft.com/office/powerpoint/2010/main" val="1449266136"/>
              </p:ext>
            </p:extLst>
          </p:nvPr>
        </p:nvGraphicFramePr>
        <p:xfrm>
          <a:off x="381000" y="1276350"/>
          <a:ext cx="8229600" cy="1283247"/>
        </p:xfrm>
        <a:graphic>
          <a:graphicData uri="http://schemas.openxmlformats.org/drawingml/2006/table">
            <a:tbl>
              <a:tblPr firstRow="1" bandRow="1">
                <a:tableStyleId>{5C22544A-7EE6-4342-B048-85BDC9FD1C3A}</a:tableStyleId>
              </a:tblPr>
              <a:tblGrid>
                <a:gridCol w="1524000"/>
                <a:gridCol w="2590800"/>
                <a:gridCol w="2057400"/>
                <a:gridCol w="2057400"/>
              </a:tblGrid>
              <a:tr h="344286">
                <a:tc gridSpan="4">
                  <a:txBody>
                    <a:bodyPr/>
                    <a:lstStyle/>
                    <a:p>
                      <a:pPr algn="ctr"/>
                      <a:r>
                        <a:rPr lang="en-US" sz="1600" dirty="0" smtClean="0">
                          <a:solidFill>
                            <a:schemeClr val="bg1"/>
                          </a:solidFill>
                        </a:rPr>
                        <a:t>Market</a:t>
                      </a:r>
                      <a:r>
                        <a:rPr lang="en-US" sz="1600" baseline="0" dirty="0" smtClean="0">
                          <a:solidFill>
                            <a:schemeClr val="bg1"/>
                          </a:solidFill>
                        </a:rPr>
                        <a:t> Statistics</a:t>
                      </a:r>
                      <a:endParaRPr 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r>
              <a:tr h="938961">
                <a:tc>
                  <a:txBody>
                    <a:bodyPr/>
                    <a:lstStyle/>
                    <a:p>
                      <a:r>
                        <a:rPr lang="en-US" sz="1600" dirty="0" smtClean="0"/>
                        <a:t>Industry Name:</a:t>
                      </a:r>
                      <a:endParaRPr lang="en-US" sz="16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rPr>
                        <a:t>Apparel Manufacturing Industry</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dirty="0" smtClean="0"/>
                        <a:t>Annual</a:t>
                      </a:r>
                      <a:r>
                        <a:rPr lang="en-US" sz="1600" baseline="0" dirty="0" smtClean="0"/>
                        <a:t> Industry Sales:</a:t>
                      </a:r>
                      <a:endParaRPr lang="en-US" sz="16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t>$</a:t>
                      </a:r>
                      <a:r>
                        <a:rPr lang="en-US" sz="1800" b="1" dirty="0" smtClean="0">
                          <a:solidFill>
                            <a:schemeClr val="tx1"/>
                          </a:solidFill>
                        </a:rPr>
                        <a:t>12</a:t>
                      </a:r>
                      <a:r>
                        <a:rPr lang="en-US" sz="1800" b="1" baseline="0" dirty="0" smtClean="0">
                          <a:solidFill>
                            <a:schemeClr val="tx1"/>
                          </a:solidFill>
                        </a:rPr>
                        <a:t> Billion</a:t>
                      </a:r>
                      <a:endParaRPr lang="en-US" sz="1800"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7" name="Rectangle 16"/>
          <p:cNvSpPr/>
          <p:nvPr/>
        </p:nvSpPr>
        <p:spPr>
          <a:xfrm>
            <a:off x="1195316" y="4517582"/>
            <a:ext cx="1390462" cy="32004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solidFill>
                  <a:prstClr val="black"/>
                </a:solidFill>
                <a:ea typeface="Times New Roman"/>
                <a:cs typeface="Times New Roman"/>
              </a:rPr>
              <a:t>22,000</a:t>
            </a:r>
            <a:endParaRPr lang="en-US" b="1" dirty="0">
              <a:solidFill>
                <a:prstClr val="black"/>
              </a:solidFill>
              <a:ea typeface="Times New Roman"/>
              <a:cs typeface="Times New Roman"/>
            </a:endParaRPr>
          </a:p>
        </p:txBody>
      </p:sp>
      <p:sp>
        <p:nvSpPr>
          <p:cNvPr id="18" name="Rectangle 17"/>
          <p:cNvSpPr/>
          <p:nvPr/>
        </p:nvSpPr>
        <p:spPr>
          <a:xfrm>
            <a:off x="1195315" y="5449823"/>
            <a:ext cx="1390464" cy="32004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solidFill>
                  <a:prstClr val="black"/>
                </a:solidFill>
                <a:ea typeface="Times New Roman"/>
                <a:cs typeface="Times New Roman"/>
              </a:rPr>
              <a:t>2,200</a:t>
            </a:r>
            <a:endParaRPr lang="en-US" b="1" dirty="0">
              <a:solidFill>
                <a:prstClr val="black"/>
              </a:solidFill>
              <a:ea typeface="Times New Roman"/>
              <a:cs typeface="Times New Roman"/>
            </a:endParaRPr>
          </a:p>
        </p:txBody>
      </p:sp>
      <p:pic>
        <p:nvPicPr>
          <p:cNvPr id="20" name="Picture 19"/>
          <p:cNvPicPr>
            <a:picLocks noChangeAspect="1"/>
          </p:cNvPicPr>
          <p:nvPr/>
        </p:nvPicPr>
        <p:blipFill>
          <a:blip r:embed="rId4"/>
          <a:stretch>
            <a:fillRect/>
          </a:stretch>
        </p:blipFill>
        <p:spPr>
          <a:xfrm>
            <a:off x="304800" y="323850"/>
            <a:ext cx="933450" cy="9525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
        <p:nvSpPr>
          <p:cNvPr id="2" name="Title 1"/>
          <p:cNvSpPr>
            <a:spLocks noGrp="1"/>
          </p:cNvSpPr>
          <p:nvPr>
            <p:ph type="title"/>
          </p:nvPr>
        </p:nvSpPr>
        <p:spPr/>
        <p:txBody>
          <a:bodyPr/>
          <a:lstStyle/>
          <a:p>
            <a:r>
              <a:rPr lang="en-US" dirty="0" smtClean="0"/>
              <a:t>Marketing and Sales</a:t>
            </a:r>
            <a:endParaRPr lang="en-US" dirty="0"/>
          </a:p>
        </p:txBody>
      </p:sp>
      <p:sp>
        <p:nvSpPr>
          <p:cNvPr id="10" name="Content Placeholder 9"/>
          <p:cNvSpPr>
            <a:spLocks noGrp="1"/>
          </p:cNvSpPr>
          <p:nvPr>
            <p:ph idx="1"/>
          </p:nvPr>
        </p:nvSpPr>
        <p:spPr/>
        <p:txBody>
          <a:bodyPr>
            <a:normAutofit/>
          </a:bodyPr>
          <a:lstStyle/>
          <a:p>
            <a:pPr>
              <a:lnSpc>
                <a:spcPct val="150000"/>
              </a:lnSpc>
            </a:pPr>
            <a:r>
              <a:rPr lang="en-US" dirty="0" smtClean="0"/>
              <a:t>Social Media</a:t>
            </a:r>
          </a:p>
          <a:p>
            <a:pPr>
              <a:lnSpc>
                <a:spcPct val="150000"/>
              </a:lnSpc>
            </a:pPr>
            <a:r>
              <a:rPr lang="en-US" dirty="0" smtClean="0"/>
              <a:t>Pamphlets/Business Cards</a:t>
            </a:r>
          </a:p>
          <a:p>
            <a:pPr lvl="1">
              <a:lnSpc>
                <a:spcPct val="150000"/>
              </a:lnSpc>
            </a:pPr>
            <a:r>
              <a:rPr lang="en-US" dirty="0" smtClean="0"/>
              <a:t>Clinics</a:t>
            </a:r>
          </a:p>
          <a:p>
            <a:pPr lvl="1">
              <a:lnSpc>
                <a:spcPct val="150000"/>
              </a:lnSpc>
            </a:pPr>
            <a:r>
              <a:rPr lang="en-US" dirty="0" smtClean="0"/>
              <a:t>Doctors offices</a:t>
            </a:r>
          </a:p>
          <a:p>
            <a:pPr lvl="1">
              <a:lnSpc>
                <a:spcPct val="150000"/>
              </a:lnSpc>
            </a:pPr>
            <a:r>
              <a:rPr lang="en-US" dirty="0" smtClean="0"/>
              <a:t>Plastic </a:t>
            </a:r>
            <a:r>
              <a:rPr lang="en-US" dirty="0" smtClean="0"/>
              <a:t>Surgeons </a:t>
            </a:r>
            <a:endParaRPr lang="en-US" dirty="0" smtClean="0"/>
          </a:p>
          <a:p>
            <a:pPr>
              <a:lnSpc>
                <a:spcPct val="150000"/>
              </a:lnSpc>
            </a:pPr>
            <a:r>
              <a:rPr lang="en-US" dirty="0" smtClean="0"/>
              <a:t>Website</a:t>
            </a:r>
          </a:p>
          <a:p>
            <a:pPr>
              <a:lnSpc>
                <a:spcPct val="150000"/>
              </a:lnSpc>
            </a:pPr>
            <a:r>
              <a:rPr lang="en-US" dirty="0" smtClean="0"/>
              <a:t>Email</a:t>
            </a:r>
          </a:p>
        </p:txBody>
      </p:sp>
      <p:pic>
        <p:nvPicPr>
          <p:cNvPr id="6" name="Picture 5"/>
          <p:cNvPicPr>
            <a:picLocks noChangeAspect="1"/>
          </p:cNvPicPr>
          <p:nvPr/>
        </p:nvPicPr>
        <p:blipFill>
          <a:blip r:embed="rId4"/>
          <a:stretch>
            <a:fillRect/>
          </a:stretch>
        </p:blipFill>
        <p:spPr>
          <a:xfrm>
            <a:off x="378372" y="294946"/>
            <a:ext cx="933450" cy="952500"/>
          </a:xfrm>
          <a:prstGeom prst="rect">
            <a:avLst/>
          </a:prstGeom>
        </p:spPr>
      </p:pic>
      <p:pic>
        <p:nvPicPr>
          <p:cNvPr id="7" name="Picture 6"/>
          <p:cNvPicPr>
            <a:picLocks noChangeAspect="1"/>
          </p:cNvPicPr>
          <p:nvPr/>
        </p:nvPicPr>
        <p:blipFill>
          <a:blip r:embed="rId5"/>
          <a:stretch>
            <a:fillRect/>
          </a:stretch>
        </p:blipFill>
        <p:spPr>
          <a:xfrm>
            <a:off x="5410127" y="2394945"/>
            <a:ext cx="1676545" cy="1956986"/>
          </a:xfrm>
          <a:prstGeom prst="rect">
            <a:avLst/>
          </a:prstGeom>
        </p:spPr>
      </p:pic>
      <p:pic>
        <p:nvPicPr>
          <p:cNvPr id="14" name="Picture 13"/>
          <p:cNvPicPr preferRelativeResize="0">
            <a:picLocks noChangeAspect="1"/>
          </p:cNvPicPr>
          <p:nvPr/>
        </p:nvPicPr>
        <p:blipFill rotWithShape="1">
          <a:blip r:embed="rId6"/>
          <a:srcRect l="40982" t="25872" r="40662" b="50671"/>
          <a:stretch/>
        </p:blipFill>
        <p:spPr>
          <a:xfrm>
            <a:off x="6842030" y="4538472"/>
            <a:ext cx="1180048" cy="1252728"/>
          </a:xfrm>
          <a:prstGeom prst="rect">
            <a:avLst/>
          </a:prstGeom>
        </p:spPr>
      </p:pic>
      <p:pic>
        <p:nvPicPr>
          <p:cNvPr id="15" name="Picture 14"/>
          <p:cNvPicPr preferRelativeResize="0">
            <a:picLocks noChangeAspect="1"/>
          </p:cNvPicPr>
          <p:nvPr/>
        </p:nvPicPr>
        <p:blipFill rotWithShape="1">
          <a:blip r:embed="rId7"/>
          <a:srcRect l="80290" t="2140" r="1870" b="77550"/>
          <a:stretch/>
        </p:blipFill>
        <p:spPr>
          <a:xfrm>
            <a:off x="4131134" y="4572001"/>
            <a:ext cx="1359895" cy="1216152"/>
          </a:xfrm>
          <a:prstGeom prst="rect">
            <a:avLst/>
          </a:prstGeom>
        </p:spPr>
      </p:pic>
      <p:pic>
        <p:nvPicPr>
          <p:cNvPr id="16" name="Picture 15"/>
          <p:cNvPicPr preferRelativeResize="0">
            <a:picLocks noChangeAspect="1"/>
          </p:cNvPicPr>
          <p:nvPr/>
        </p:nvPicPr>
        <p:blipFill rotWithShape="1">
          <a:blip r:embed="rId8"/>
          <a:srcRect l="21513" t="2144" r="60800" b="76553"/>
          <a:stretch/>
        </p:blipFill>
        <p:spPr>
          <a:xfrm>
            <a:off x="5562600" y="4607525"/>
            <a:ext cx="1182996" cy="1183675"/>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3625</TotalTime>
  <Words>1625</Words>
  <Application>Microsoft Office PowerPoint</Application>
  <PresentationFormat>On-screen Show (4:3)</PresentationFormat>
  <Paragraphs>257</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Executive</vt:lpstr>
      <vt:lpstr>PowerPoint Presentation</vt:lpstr>
      <vt:lpstr> Metamorphoses</vt:lpstr>
      <vt:lpstr>Problem</vt:lpstr>
      <vt:lpstr>Solution</vt:lpstr>
      <vt:lpstr>Our Product</vt:lpstr>
      <vt:lpstr>PowerPoint Presentation</vt:lpstr>
      <vt:lpstr>Business Model</vt:lpstr>
      <vt:lpstr>Market Analysis</vt:lpstr>
      <vt:lpstr>Marketing and Sales</vt:lpstr>
      <vt:lpstr>Competition</vt:lpstr>
      <vt:lpstr>Qualifications</vt:lpstr>
      <vt:lpstr>Sales Projections</vt:lpstr>
      <vt:lpstr>Start-up Funds</vt:lpstr>
      <vt:lpstr>PowerPoint Presentation</vt:lpstr>
      <vt:lpstr>Love Your True You</vt:lpstr>
    </vt:vector>
  </TitlesOfParts>
  <Company>NFTE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Jordan</dc:creator>
  <cp:lastModifiedBy>meganm59</cp:lastModifiedBy>
  <cp:revision>422</cp:revision>
  <dcterms:created xsi:type="dcterms:W3CDTF">2012-02-07T20:01:29Z</dcterms:created>
  <dcterms:modified xsi:type="dcterms:W3CDTF">2016-05-18T18:34:28Z</dcterms:modified>
</cp:coreProperties>
</file>