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4" r:id="rId1"/>
  </p:sldMasterIdLst>
  <p:notesMasterIdLst>
    <p:notesMasterId r:id="rId17"/>
  </p:notesMasterIdLst>
  <p:handoutMasterIdLst>
    <p:handoutMasterId r:id="rId18"/>
  </p:handoutMasterIdLst>
  <p:sldIdLst>
    <p:sldId id="290" r:id="rId2"/>
    <p:sldId id="270" r:id="rId3"/>
    <p:sldId id="271" r:id="rId4"/>
    <p:sldId id="272" r:id="rId5"/>
    <p:sldId id="273" r:id="rId6"/>
    <p:sldId id="285" r:id="rId7"/>
    <p:sldId id="288" r:id="rId8"/>
    <p:sldId id="275" r:id="rId9"/>
    <p:sldId id="276" r:id="rId10"/>
    <p:sldId id="277" r:id="rId11"/>
    <p:sldId id="278" r:id="rId12"/>
    <p:sldId id="279" r:id="rId13"/>
    <p:sldId id="281" r:id="rId14"/>
    <p:sldId id="287" r:id="rId15"/>
    <p:sldId id="28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123C"/>
    <a:srgbClr val="000092"/>
    <a:srgbClr val="E11F64"/>
    <a:srgbClr val="66FFFF"/>
    <a:srgbClr val="CCCC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90" autoAdjust="0"/>
    <p:restoredTop sz="95341" autoAdjust="0"/>
  </p:normalViewPr>
  <p:slideViewPr>
    <p:cSldViewPr>
      <p:cViewPr varScale="1">
        <p:scale>
          <a:sx n="107" d="100"/>
          <a:sy n="107" d="100"/>
        </p:scale>
        <p:origin x="-1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8776751463759366E-2"/>
          <c:y val="0.13084879827050289"/>
          <c:w val="0.75449210074702178"/>
          <c:h val="0.692794205290942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Units Sold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6</c:v>
                </c:pt>
                <c:pt idx="1">
                  <c:v>6</c:v>
                </c:pt>
                <c:pt idx="2">
                  <c:v>7</c:v>
                </c:pt>
                <c:pt idx="3">
                  <c:v>7</c:v>
                </c:pt>
                <c:pt idx="4">
                  <c:v>7</c:v>
                </c:pt>
                <c:pt idx="5">
                  <c:v>8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412672"/>
        <c:axId val="41499648"/>
      </c:barChart>
      <c:catAx>
        <c:axId val="404126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rnd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499648"/>
        <c:crosses val="autoZero"/>
        <c:auto val="1"/>
        <c:lblAlgn val="ctr"/>
        <c:lblOffset val="100"/>
        <c:noMultiLvlLbl val="0"/>
      </c:catAx>
      <c:valAx>
        <c:axId val="41499648"/>
        <c:scaling>
          <c:orientation val="minMax"/>
        </c:scaling>
        <c:delete val="0"/>
        <c:axPos val="l"/>
        <c:majorGridlines>
          <c:spPr>
            <a:ln w="9525" cap="rnd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rnd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412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rnd" cmpd="sng" algn="ctr">
      <a:solidFill>
        <a:schemeClr val="bg1"/>
      </a:solidFill>
      <a:prstDash val="solid"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592" cy="457358"/>
          </a:xfrm>
          <a:prstGeom prst="rect">
            <a:avLst/>
          </a:prstGeom>
        </p:spPr>
        <p:txBody>
          <a:bodyPr vert="horz" lIns="90398" tIns="45199" rIns="90398" bIns="4519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842" y="0"/>
            <a:ext cx="2971592" cy="457358"/>
          </a:xfrm>
          <a:prstGeom prst="rect">
            <a:avLst/>
          </a:prstGeom>
        </p:spPr>
        <p:txBody>
          <a:bodyPr vert="horz" lIns="90398" tIns="45199" rIns="90398" bIns="45199" rtlCol="0"/>
          <a:lstStyle>
            <a:lvl1pPr algn="r">
              <a:defRPr sz="1200"/>
            </a:lvl1pPr>
          </a:lstStyle>
          <a:p>
            <a:fld id="{443DD1E9-373E-4546-AEF7-A8323C6F19C1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071"/>
            <a:ext cx="2971592" cy="457358"/>
          </a:xfrm>
          <a:prstGeom prst="rect">
            <a:avLst/>
          </a:prstGeom>
        </p:spPr>
        <p:txBody>
          <a:bodyPr vert="horz" lIns="90398" tIns="45199" rIns="90398" bIns="4519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842" y="8685071"/>
            <a:ext cx="2971592" cy="457358"/>
          </a:xfrm>
          <a:prstGeom prst="rect">
            <a:avLst/>
          </a:prstGeom>
        </p:spPr>
        <p:txBody>
          <a:bodyPr vert="horz" lIns="90398" tIns="45199" rIns="90398" bIns="45199" rtlCol="0" anchor="b"/>
          <a:lstStyle>
            <a:lvl1pPr algn="r">
              <a:defRPr sz="1200"/>
            </a:lvl1pPr>
          </a:lstStyle>
          <a:p>
            <a:fld id="{BE34B1CC-39E3-4A7E-A15F-DC4711D0D2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5892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fld id="{CB2BB6C2-F5C4-49BC-BD78-FC7E7B1E650B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8" tIns="45719" rIns="91438" bIns="4571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fld id="{F3F5A8CD-32A9-4972-A31B-86080B7BBA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02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5A8CD-32A9-4972-A31B-86080B7BBAE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557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5A8CD-32A9-4972-A31B-86080B7BBAE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0577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5A8CD-32A9-4972-A31B-86080B7BBAE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8503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5A8CD-32A9-4972-A31B-86080B7BBAE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6333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5A8CD-32A9-4972-A31B-86080B7BBAE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3329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5A8CD-32A9-4972-A31B-86080B7BBAE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986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02893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5A8CD-32A9-4972-A31B-86080B7BBAE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54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5A8CD-32A9-4972-A31B-86080B7BBAE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912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5A8CD-32A9-4972-A31B-86080B7BBAE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12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5A8CD-32A9-4972-A31B-86080B7BBAE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826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5A8CD-32A9-4972-A31B-86080B7BBAE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45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>
              <a:spcBef>
                <a:spcPts val="380"/>
              </a:spcBef>
            </a:pPr>
            <a:r>
              <a:rPr lang="en-US" dirty="0" smtClean="0"/>
              <a:t>EMERGEN KIT </a:t>
            </a:r>
            <a:endParaRPr lang="en-US" sz="1800" dirty="0">
              <a:latin typeface="Arial" panose="020B0604020202020204" pitchFamily="34" charset="0"/>
            </a:endParaRPr>
          </a:p>
          <a:p>
            <a:pPr fontAlgn="base">
              <a:spcBef>
                <a:spcPts val="380"/>
              </a:spcBef>
            </a:pPr>
            <a:endParaRPr lang="en-US" sz="1600" dirty="0" smtClean="0">
              <a:latin typeface="Arial" panose="020B0604020202020204" pitchFamily="34" charset="0"/>
            </a:endParaRPr>
          </a:p>
          <a:p>
            <a:pPr fontAlgn="base">
              <a:spcBef>
                <a:spcPts val="380"/>
              </a:spcBef>
            </a:pPr>
            <a:r>
              <a:rPr lang="en-US" sz="1600" dirty="0" smtClean="0">
                <a:latin typeface="Arial" panose="020B0604020202020204" pitchFamily="34" charset="0"/>
              </a:rPr>
              <a:t>Postage for over</a:t>
            </a:r>
            <a:r>
              <a:rPr lang="en-US" sz="1600" baseline="0" dirty="0" smtClean="0">
                <a:latin typeface="Arial" panose="020B0604020202020204" pitchFamily="34" charset="0"/>
              </a:rPr>
              <a:t> night </a:t>
            </a:r>
            <a:endParaRPr lang="en-US" sz="1600" dirty="0">
              <a:latin typeface="Arial" panose="020B0604020202020204" pitchFamily="34" charset="0"/>
            </a:endParaRPr>
          </a:p>
          <a:p>
            <a:pPr fontAlgn="base">
              <a:spcBef>
                <a:spcPts val="380"/>
              </a:spcBef>
            </a:pPr>
            <a:endParaRPr lang="en-US" sz="1400" dirty="0">
              <a:latin typeface="Arial" panose="020B0604020202020204" pitchFamily="34" charset="0"/>
            </a:endParaRPr>
          </a:p>
          <a:p>
            <a:pPr rtl="0" eaLnBrk="1" fontAlgn="base" latinLnBrk="0" hangingPunct="1"/>
            <a:r>
              <a:rPr lang="en-US" dirty="0" err="1" smtClean="0"/>
              <a:t>Depr</a:t>
            </a:r>
            <a:r>
              <a:rPr lang="en-US" dirty="0" smtClean="0"/>
              <a:t> comp+ cell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Packaging-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5A8CD-32A9-4972-A31B-86080B7BBAE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691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5A8CD-32A9-4972-A31B-86080B7BBAE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1800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5A8CD-32A9-4972-A31B-86080B7BBAE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589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6742970B-D3F7-455B-B431-EE4D6888DE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8EF05719-60C6-4F50-8ADE-5A9206F1B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3915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2970B-D3F7-455B-B431-EE4D6888DE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05719-60C6-4F50-8ADE-5A9206F1B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841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2970B-D3F7-455B-B431-EE4D6888DE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05719-60C6-4F50-8ADE-5A9206F1B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132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2970B-D3F7-455B-B431-EE4D6888DE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05719-60C6-4F50-8ADE-5A9206F1B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7973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2970B-D3F7-455B-B431-EE4D6888DE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05719-60C6-4F50-8ADE-5A9206F1B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57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2970B-D3F7-455B-B431-EE4D6888DE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05719-60C6-4F50-8ADE-5A9206F1B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0021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2970B-D3F7-455B-B431-EE4D6888DE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05719-60C6-4F50-8ADE-5A9206F1B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494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2970B-D3F7-455B-B431-EE4D6888DE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05719-60C6-4F50-8ADE-5A9206F1B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221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2970B-D3F7-455B-B431-EE4D6888DE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05719-60C6-4F50-8ADE-5A9206F1B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191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2970B-D3F7-455B-B431-EE4D6888DE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05719-60C6-4F50-8ADE-5A9206F1B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192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2970B-D3F7-455B-B431-EE4D6888DE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05719-60C6-4F50-8ADE-5A9206F1B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879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2970B-D3F7-455B-B431-EE4D6888DE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05719-60C6-4F50-8ADE-5A9206F1B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58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2970B-D3F7-455B-B431-EE4D6888DE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05719-60C6-4F50-8ADE-5A9206F1B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1027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2970B-D3F7-455B-B431-EE4D6888DE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05719-60C6-4F50-8ADE-5A9206F1B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863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2970B-D3F7-455B-B431-EE4D6888DE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05719-60C6-4F50-8ADE-5A9206F1B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761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2970B-D3F7-455B-B431-EE4D6888DE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05719-60C6-4F50-8ADE-5A9206F1B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9438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2970B-D3F7-455B-B431-EE4D6888DE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05719-60C6-4F50-8ADE-5A9206F1B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380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742970B-D3F7-455B-B431-EE4D6888DE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EF05719-60C6-4F50-8ADE-5A9206F1B5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611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  <p:sldLayoutId id="2147483858" r:id="rId14"/>
    <p:sldLayoutId id="2147483859" r:id="rId15"/>
    <p:sldLayoutId id="2147483860" r:id="rId16"/>
    <p:sldLayoutId id="214748386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7606"/>
            <a:ext cx="9144000" cy="686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81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allied-molded.com/images/colors_finishes/designer_powder_coat/(by)_burgund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53525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65321" cy="1326321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Competition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7784697"/>
              </p:ext>
            </p:extLst>
          </p:nvPr>
        </p:nvGraphicFramePr>
        <p:xfrm>
          <a:off x="457200" y="1371600"/>
          <a:ext cx="8229600" cy="29260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76200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Pamper</a:t>
                      </a:r>
                      <a:r>
                        <a:rPr lang="en-US" sz="2400" baseline="0" dirty="0" smtClean="0"/>
                        <a:t> Me Perfect</a:t>
                      </a:r>
                      <a:endParaRPr lang="en-US" sz="24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88123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The</a:t>
                      </a:r>
                      <a:r>
                        <a:rPr lang="en-US" sz="1800" baseline="0" dirty="0" smtClean="0"/>
                        <a:t> Monthly </a:t>
                      </a:r>
                    </a:p>
                    <a:p>
                      <a:r>
                        <a:rPr lang="en-US" sz="1800" baseline="0" dirty="0" smtClean="0"/>
                        <a:t>Gift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Parel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Customization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Everything</a:t>
                      </a:r>
                      <a:r>
                        <a:rPr lang="en-US" baseline="0" dirty="0" smtClean="0"/>
                        <a:t> c</a:t>
                      </a:r>
                      <a:r>
                        <a:rPr lang="en-US" dirty="0" smtClean="0"/>
                        <a:t>hosen</a:t>
                      </a:r>
                      <a:r>
                        <a:rPr lang="en-US" baseline="0" dirty="0" smtClean="0"/>
                        <a:t> by the buyer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88123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Preselected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feminine</a:t>
                      </a:r>
                      <a:r>
                        <a:rPr lang="en-US" baseline="0" dirty="0" smtClean="0"/>
                        <a:t> products 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Preselected feminine products 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dirty="0" smtClean="0"/>
                        <a:t>Pricing</a:t>
                      </a:r>
                      <a:r>
                        <a:rPr lang="en-US" baseline="0" dirty="0" smtClean="0"/>
                        <a:t>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Approximately</a:t>
                      </a:r>
                      <a:r>
                        <a:rPr lang="en-US" baseline="0" dirty="0" smtClean="0"/>
                        <a:t> $42.00/ Month</a:t>
                      </a:r>
                      <a:endParaRPr lang="en-US" b="1" dirty="0"/>
                    </a:p>
                  </a:txBody>
                  <a:tcPr>
                    <a:solidFill>
                      <a:srgbClr val="88123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$22.00/</a:t>
                      </a:r>
                      <a:r>
                        <a:rPr lang="en-US" baseline="0" dirty="0" smtClean="0"/>
                        <a:t> Month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$20.00/ Month </a:t>
                      </a:r>
                      <a:endParaRPr lang="en-US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dirty="0" smtClean="0"/>
                        <a:t>Products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Motivational cards, food, feminine products.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88123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Pre-selected</a:t>
                      </a:r>
                      <a:r>
                        <a:rPr lang="en-US" baseline="0" dirty="0" smtClean="0"/>
                        <a:t> 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Up</a:t>
                      </a:r>
                      <a:r>
                        <a:rPr lang="en-US" baseline="0" dirty="0" smtClean="0"/>
                        <a:t> to 25 items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912100"/>
              </p:ext>
            </p:extLst>
          </p:nvPr>
        </p:nvGraphicFramePr>
        <p:xfrm>
          <a:off x="457200" y="4267200"/>
          <a:ext cx="8229600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Your Competitive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  <a:t> Advantages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 More options for every</a:t>
                      </a:r>
                      <a:r>
                        <a:rPr lang="en-US" sz="1600" baseline="0" dirty="0" smtClean="0"/>
                        <a:t> kind of woman</a:t>
                      </a:r>
                      <a:endParaRPr lang="en-US" sz="1600" dirty="0" smtClean="0"/>
                    </a:p>
                    <a:p>
                      <a:r>
                        <a:rPr lang="en-US" sz="1600" dirty="0" smtClean="0"/>
                        <a:t>2. Affordable</a:t>
                      </a:r>
                      <a:r>
                        <a:rPr lang="en-US" sz="1600" baseline="0" dirty="0" smtClean="0"/>
                        <a:t> way to have name brand products </a:t>
                      </a:r>
                      <a:endParaRPr lang="en-US" sz="1600" dirty="0" smtClean="0"/>
                    </a:p>
                    <a:p>
                      <a:r>
                        <a:rPr lang="en-US" sz="1600" dirty="0" smtClean="0"/>
                        <a:t>3. Only limited by what</a:t>
                      </a:r>
                      <a:r>
                        <a:rPr lang="en-US" sz="1600" baseline="0" dirty="0" smtClean="0"/>
                        <a:t> you want to pay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2" descr="C:\Users\Business\Downloads\PamperMePerfect_NFTE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15000"/>
            <a:ext cx="1726705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allied-molded.com/images/colors_finishes/designer_powder_coat/(by)_burgund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53525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96143" y="2057400"/>
            <a:ext cx="6477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Operational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In target market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Masters </a:t>
            </a:r>
            <a:r>
              <a:rPr lang="en-US" sz="2400" b="1" dirty="0">
                <a:solidFill>
                  <a:schemeClr val="bg1"/>
                </a:solidFill>
              </a:rPr>
              <a:t>degree in </a:t>
            </a:r>
            <a:r>
              <a:rPr lang="en-US" sz="2400" b="1" dirty="0" smtClean="0">
                <a:solidFill>
                  <a:schemeClr val="bg1"/>
                </a:solidFill>
              </a:rPr>
              <a:t>Business </a:t>
            </a:r>
            <a:r>
              <a:rPr lang="en-US" sz="2400" b="1" dirty="0">
                <a:solidFill>
                  <a:schemeClr val="bg1"/>
                </a:solidFill>
              </a:rPr>
              <a:t>in the year </a:t>
            </a:r>
            <a:r>
              <a:rPr lang="en-US" sz="2400" b="1" dirty="0" smtClean="0">
                <a:solidFill>
                  <a:schemeClr val="bg1"/>
                </a:solidFill>
              </a:rPr>
              <a:t>2022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10 years experience  </a:t>
            </a:r>
            <a:endParaRPr lang="en-US" sz="24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Small Business experience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67000" y="1143000"/>
            <a:ext cx="43434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cap="all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Qualifications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44393" y="4866398"/>
            <a:ext cx="1428750" cy="142875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5178"/>
            <a:ext cx="1901825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C:\Users\Business\Downloads\PamperMePerfect_NFTE_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715000"/>
            <a:ext cx="1726705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www.allied-molded.com/images/colors_finishes/designer_powder_coat/(by)_burgund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53525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500" y="185374"/>
            <a:ext cx="6798734" cy="1303867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Sales Projections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7329575"/>
              </p:ext>
            </p:extLst>
          </p:nvPr>
        </p:nvGraphicFramePr>
        <p:xfrm>
          <a:off x="685800" y="2819400"/>
          <a:ext cx="7924800" cy="3535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4000" y="1677888"/>
            <a:ext cx="18288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2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000" u="sng" dirty="0" smtClean="0">
                <a:ea typeface="ＭＳ Ｐゴシック" pitchFamily="-112" charset="-128"/>
                <a:cs typeface="Arial" pitchFamily="34" charset="0"/>
              </a:rPr>
              <a:t>Total Units</a:t>
            </a:r>
          </a:p>
          <a:p>
            <a:pPr lvl="0" algn="ctr">
              <a:defRPr/>
            </a:pPr>
            <a:r>
              <a:rPr lang="en-US" sz="2000" b="1" dirty="0" smtClean="0">
                <a:cs typeface="Arial" pitchFamily="34" charset="0"/>
              </a:rPr>
              <a:t>100</a:t>
            </a:r>
            <a:endParaRPr lang="en-US" sz="2000" b="1" dirty="0" smtClean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3800" y="1676400"/>
            <a:ext cx="18288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2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000" u="sng" dirty="0" smtClean="0">
                <a:ea typeface="ＭＳ Ｐゴシック" pitchFamily="-112" charset="-128"/>
                <a:cs typeface="Arial" pitchFamily="34" charset="0"/>
              </a:rPr>
              <a:t>Gross Revenue</a:t>
            </a:r>
          </a:p>
          <a:p>
            <a:pPr lvl="0" algn="ctr">
              <a:defRPr/>
            </a:pPr>
            <a:r>
              <a:rPr lang="en-US" sz="2000" b="1" dirty="0">
                <a:cs typeface="Arial" pitchFamily="34" charset="0"/>
              </a:rPr>
              <a:t>$</a:t>
            </a:r>
            <a:r>
              <a:rPr lang="en-US" sz="2000" b="1" dirty="0" smtClean="0">
                <a:cs typeface="Arial" pitchFamily="34" charset="0"/>
              </a:rPr>
              <a:t>8,500</a:t>
            </a:r>
            <a:endParaRPr lang="en-US" sz="2000" b="1" dirty="0" smtClean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3600" y="1676400"/>
            <a:ext cx="18288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2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000" u="sng" dirty="0" smtClean="0">
                <a:ea typeface="ＭＳ Ｐゴシック" pitchFamily="-112" charset="-128"/>
                <a:cs typeface="Arial" pitchFamily="34" charset="0"/>
              </a:rPr>
              <a:t>Net Profit</a:t>
            </a:r>
          </a:p>
          <a:p>
            <a:pPr lvl="0" algn="ctr">
              <a:defRPr/>
            </a:pPr>
            <a:r>
              <a:rPr lang="en-US" sz="2000" b="1" dirty="0"/>
              <a:t>$</a:t>
            </a:r>
            <a:r>
              <a:rPr lang="en-US" sz="2000" b="1" dirty="0" smtClean="0"/>
              <a:t>2,179</a:t>
            </a:r>
            <a:endParaRPr lang="en-US" sz="2000" b="1" dirty="0" smtClean="0">
              <a:solidFill>
                <a:prstClr val="black"/>
              </a:solidFill>
            </a:endParaRPr>
          </a:p>
        </p:txBody>
      </p:sp>
      <p:pic>
        <p:nvPicPr>
          <p:cNvPr id="11" name="Picture 2" descr="C:\Users\Business\Downloads\PamperMePerfect_NFTE_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17295" y="5815882"/>
            <a:ext cx="1574305" cy="10421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allied-molded.com/images/colors_finishes/designer_powder_coat/(by)_burgund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53525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082" y="-304800"/>
            <a:ext cx="7765321" cy="1326321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Start-up Funds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9537507"/>
              </p:ext>
            </p:extLst>
          </p:nvPr>
        </p:nvGraphicFramePr>
        <p:xfrm>
          <a:off x="533400" y="762000"/>
          <a:ext cx="7162801" cy="3200400"/>
        </p:xfrm>
        <a:graphic>
          <a:graphicData uri="http://schemas.openxmlformats.org/drawingml/2006/table">
            <a:tbl>
              <a:tblPr/>
              <a:tblGrid>
                <a:gridCol w="2302329"/>
                <a:gridCol w="3532033"/>
                <a:gridCol w="1328439"/>
              </a:tblGrid>
              <a:tr h="414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Item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Why Needed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Cost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14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Times New Roman"/>
                          <a:cs typeface="Times New Roman"/>
                        </a:rPr>
                        <a:t>Computer/</a:t>
                      </a:r>
                      <a:r>
                        <a:rPr lang="en-US" sz="16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Phone</a:t>
                      </a: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Times New Roman"/>
                          <a:cs typeface="Times New Roman"/>
                        </a:rPr>
                        <a:t>Business communications </a:t>
                      </a: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Times New Roman"/>
                          <a:cs typeface="Times New Roman"/>
                        </a:rPr>
                        <a:t>Pre-owned </a:t>
                      </a: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4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+mn-lt"/>
                          <a:ea typeface="Times New Roman"/>
                          <a:cs typeface="Times New Roman"/>
                        </a:rPr>
                        <a:t>Business</a:t>
                      </a:r>
                      <a:r>
                        <a:rPr lang="en-US" sz="16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cards/ Website</a:t>
                      </a:r>
                      <a:endParaRPr lang="en-US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+mn-lt"/>
                          <a:ea typeface="Times New Roman"/>
                          <a:cs typeface="Times New Roman"/>
                        </a:rPr>
                        <a:t>Business</a:t>
                      </a:r>
                      <a:r>
                        <a:rPr lang="en-US" sz="16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advertising </a:t>
                      </a:r>
                      <a:endParaRPr lang="en-US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$20.00</a:t>
                      </a:r>
                      <a:endParaRPr lang="en-US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4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+mn-lt"/>
                          <a:ea typeface="Times New Roman"/>
                          <a:cs typeface="Times New Roman"/>
                        </a:rPr>
                        <a:t>Start</a:t>
                      </a:r>
                      <a:r>
                        <a:rPr lang="en-US" sz="16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up inventory </a:t>
                      </a:r>
                      <a:endParaRPr lang="en-US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+mn-lt"/>
                          <a:ea typeface="Times New Roman"/>
                          <a:cs typeface="Times New Roman"/>
                        </a:rPr>
                        <a:t>To</a:t>
                      </a:r>
                      <a:r>
                        <a:rPr lang="en-US" sz="16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begin production </a:t>
                      </a:r>
                      <a:endParaRPr lang="en-US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$330.00</a:t>
                      </a:r>
                      <a:endParaRPr lang="en-US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4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+mn-lt"/>
                          <a:ea typeface="Times New Roman"/>
                          <a:cs typeface="Times New Roman"/>
                        </a:rPr>
                        <a:t>DBA</a:t>
                      </a:r>
                      <a:r>
                        <a:rPr lang="en-US" sz="16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en-US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+mn-lt"/>
                          <a:ea typeface="Times New Roman"/>
                          <a:cs typeface="Times New Roman"/>
                        </a:rPr>
                        <a:t>To</a:t>
                      </a:r>
                      <a:r>
                        <a:rPr lang="en-US" sz="16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begin conducting business </a:t>
                      </a:r>
                      <a:endParaRPr lang="en-US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$10.00</a:t>
                      </a:r>
                      <a:endParaRPr lang="en-US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542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Total Startup Expenditures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$880.00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06680">
                <a:tc gridSpan="2"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Emergency Fund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$450.00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625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Reserve for Fixed Expenses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$375.00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6250">
                <a:tc gridSpan="2"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5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Total Startup Investment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$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1,705.00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379863"/>
              </p:ext>
            </p:extLst>
          </p:nvPr>
        </p:nvGraphicFramePr>
        <p:xfrm>
          <a:off x="533400" y="4495800"/>
          <a:ext cx="7168913" cy="917448"/>
        </p:xfrm>
        <a:graphic>
          <a:graphicData uri="http://schemas.openxmlformats.org/drawingml/2006/table">
            <a:tbl>
              <a:tblPr/>
              <a:tblGrid>
                <a:gridCol w="2738685"/>
                <a:gridCol w="205690"/>
                <a:gridCol w="1408179"/>
                <a:gridCol w="640081"/>
                <a:gridCol w="2176278"/>
              </a:tblGrid>
              <a:tr h="381000"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ROI: Return on Investment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2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+mn-cs"/>
                        </a:rPr>
                        <a:t>$2179.00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Times New Roman"/>
                        </a:rPr>
                        <a:t>=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+mn-cs"/>
                        </a:rPr>
                        <a:t>1.278%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Times New Roman"/>
                        </a:rPr>
                        <a:t>≈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+mn-cs"/>
                        </a:rPr>
                        <a:t>$127.80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82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+mn-cs"/>
                        </a:rPr>
                        <a:t>$1705.00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34140"/>
              </p:ext>
            </p:extLst>
          </p:nvPr>
        </p:nvGraphicFramePr>
        <p:xfrm>
          <a:off x="533400" y="5699721"/>
          <a:ext cx="7168913" cy="856488"/>
        </p:xfrm>
        <a:graphic>
          <a:graphicData uri="http://schemas.openxmlformats.org/drawingml/2006/table">
            <a:tbl>
              <a:tblPr/>
              <a:tblGrid>
                <a:gridCol w="2669276"/>
                <a:gridCol w="275098"/>
                <a:gridCol w="1408179"/>
                <a:gridCol w="640082"/>
                <a:gridCol w="2176278"/>
              </a:tblGrid>
              <a:tr h="320040"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ROS: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 Return on Sales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2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+mn-cs"/>
                        </a:rPr>
                        <a:t>$2179.00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Times New Roman"/>
                        </a:rPr>
                        <a:t>=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+mn-cs"/>
                        </a:rPr>
                        <a:t>0.256%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Times New Roman"/>
                        </a:rPr>
                        <a:t>≈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+mn-cs"/>
                        </a:rPr>
                        <a:t>$25.63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82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Times New Roman"/>
                        </a:rPr>
                        <a:t>$8500.00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2" descr="C:\Users\Business\Downloads\PamperMePerfect_NFTE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77750" y="6019800"/>
            <a:ext cx="1266250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allied-molded.com/images/colors_finishes/designer_powder_coat/(by)_burgund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6"/>
            <a:ext cx="9176657" cy="687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92854" y="1077645"/>
            <a:ext cx="4599140" cy="63976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4000" b="1" dirty="0">
                <a:solidFill>
                  <a:schemeClr val="bg1"/>
                </a:solidFill>
              </a:rPr>
              <a:t>In the near future: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92854" y="1976975"/>
            <a:ext cx="4040188" cy="3951288"/>
          </a:xfrm>
        </p:spPr>
        <p:txBody>
          <a:bodyPr/>
          <a:lstStyle/>
          <a:p>
            <a:pPr>
              <a:buClr>
                <a:schemeClr val="bg1"/>
              </a:buClr>
            </a:pP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One </a:t>
            </a:r>
            <a:r>
              <a:rPr lang="en-US" b="1" dirty="0">
                <a:solidFill>
                  <a:schemeClr val="bg1"/>
                </a:solidFill>
              </a:rPr>
              <a:t>year- Launch a period tracking app </a:t>
            </a:r>
            <a:r>
              <a:rPr lang="en-US" b="1" dirty="0" smtClean="0">
                <a:solidFill>
                  <a:schemeClr val="bg1"/>
                </a:solidFill>
              </a:rPr>
              <a:t>for added convenience</a:t>
            </a:r>
            <a:endParaRPr lang="en-US" b="1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r>
              <a:rPr lang="en-US" b="1" dirty="0" smtClean="0">
                <a:solidFill>
                  <a:schemeClr val="bg1"/>
                </a:solidFill>
              </a:rPr>
              <a:t> Two </a:t>
            </a:r>
            <a:r>
              <a:rPr lang="en-US" b="1" dirty="0">
                <a:solidFill>
                  <a:schemeClr val="bg1"/>
                </a:solidFill>
              </a:rPr>
              <a:t>years- Add packages for </a:t>
            </a:r>
            <a:r>
              <a:rPr lang="en-US" b="1" dirty="0" smtClean="0">
                <a:solidFill>
                  <a:schemeClr val="bg1"/>
                </a:solidFill>
              </a:rPr>
              <a:t>males </a:t>
            </a:r>
            <a:endParaRPr 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82157" y="1066060"/>
            <a:ext cx="4041775" cy="63976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4000" b="1" dirty="0" smtClean="0">
                <a:solidFill>
                  <a:schemeClr val="bg1"/>
                </a:solidFill>
              </a:rPr>
              <a:t>Philanthropy: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550270" y="2039764"/>
            <a:ext cx="4041775" cy="3951288"/>
          </a:xfrm>
        </p:spPr>
        <p:txBody>
          <a:bodyPr>
            <a:normAutofit/>
          </a:bodyPr>
          <a:lstStyle/>
          <a:p>
            <a:pPr marL="0" indent="0">
              <a:buClr>
                <a:schemeClr val="bg1"/>
              </a:buClr>
              <a:buNone/>
            </a:pPr>
            <a:r>
              <a:rPr lang="en-US" b="1" dirty="0" smtClean="0">
                <a:solidFill>
                  <a:schemeClr val="bg1"/>
                </a:solidFill>
              </a:rPr>
              <a:t>Pamper Me Perfect will donate 4% of annual profit to Safe Futures in New London. 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3659747"/>
            <a:ext cx="1983756" cy="1983756"/>
          </a:xfrm>
          <a:prstGeom prst="rect">
            <a:avLst/>
          </a:prstGeom>
        </p:spPr>
      </p:pic>
      <p:pic>
        <p:nvPicPr>
          <p:cNvPr id="1026" name="Picture 2" descr="https://upload.wikimedia.org/wikipedia/en/thumb/7/77/Android-app-on-google-play.svg/220px-Android-app-on-google-play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24" y="4290690"/>
            <a:ext cx="20955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apptrigger.com/files/2014/07/app-store-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977" y="4290690"/>
            <a:ext cx="237891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Business\Downloads\PamperMePerfect_NFTE_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715000"/>
            <a:ext cx="1726705" cy="114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3661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allied-molded.com/images/colors_finishes/designer_powder_coat/(by)_burgund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719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3850" y="4900070"/>
            <a:ext cx="743370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Pampermeperfectco.weebly.com</a:t>
            </a:r>
          </a:p>
          <a:p>
            <a:pPr algn="ctr"/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pampermeperfectplease@yahoo.com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14155" y="948780"/>
            <a:ext cx="51920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gift for your gift </a:t>
            </a:r>
          </a:p>
        </p:txBody>
      </p:sp>
      <p:sp>
        <p:nvSpPr>
          <p:cNvPr id="2" name="Rectangle 1"/>
          <p:cNvSpPr/>
          <p:nvPr/>
        </p:nvSpPr>
        <p:spPr>
          <a:xfrm>
            <a:off x="1447799" y="1828800"/>
            <a:ext cx="6400801" cy="317132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i="1" dirty="0"/>
              <a:t>Thank you for your consideration of</a:t>
            </a:r>
            <a:br>
              <a:rPr lang="en-US" sz="4400" i="1" dirty="0"/>
            </a:br>
            <a:endParaRPr lang="en-US" sz="4400" i="1" dirty="0"/>
          </a:p>
          <a:p>
            <a:pPr algn="ctr"/>
            <a:r>
              <a:rPr lang="en-US" sz="4400" i="1" dirty="0"/>
              <a:t>Pamper Me Perfect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5425"/>
            <a:ext cx="1901825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15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llied-molded.com/images/colors_finishes/designer_powder_coat/(by)_burgund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057400"/>
            <a:ext cx="5308866" cy="1515533"/>
          </a:xfrm>
        </p:spPr>
        <p:txBody>
          <a:bodyPr>
            <a:normAutofit/>
          </a:bodyPr>
          <a:lstStyle/>
          <a:p>
            <a:pPr algn="ctr"/>
            <a:r>
              <a:rPr lang="en-US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anose="03010101010101010101" pitchFamily="66" charset="0"/>
                <a:cs typeface="Arabic Typesetting" panose="03020402040406030203" pitchFamily="66" charset="-78"/>
              </a:rPr>
              <a:t>Pamper Me Perfect </a:t>
            </a:r>
            <a:br>
              <a:rPr lang="en-US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anose="03010101010101010101" pitchFamily="66" charset="0"/>
                <a:cs typeface="Arabic Typesetting" panose="03020402040406030203" pitchFamily="66" charset="-78"/>
              </a:rPr>
            </a:br>
            <a:endParaRPr lang="en-US" sz="3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Handwriting" panose="03010101010101010101" pitchFamily="66" charset="0"/>
              <a:cs typeface="Arabic Typesetting" panose="03020402040406030203" pitchFamily="66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Austan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Drossel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Hartford, Connecticut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Sport and Medical Sciences Academy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0"/>
            <a:ext cx="27432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Business\Downloads\PamperMePerfect_NFTE_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715000"/>
            <a:ext cx="1726705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llied-molded.com/images/colors_finishes/designer_powder_coat/(by)_burgund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53525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47800" y="2286000"/>
            <a:ext cx="691285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Running out of feminine supplies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Check out embarrassment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More than one stop to get wants and needs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Inability to get places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Problems Besides the Cycle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542" y="76200"/>
            <a:ext cx="1645543" cy="138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Business\Downloads\PamperMePerfect_NFTE_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715000"/>
            <a:ext cx="1726705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allied-molded.com/images/colors_finishes/designer_powder_coat/(by)_burgund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53525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How to </a:t>
            </a:r>
            <a:r>
              <a:rPr lang="en-US" dirty="0" smtClean="0">
                <a:solidFill>
                  <a:schemeClr val="bg1"/>
                </a:solidFill>
              </a:rPr>
              <a:t>Pamper </a:t>
            </a:r>
            <a:r>
              <a:rPr lang="en-US" dirty="0">
                <a:solidFill>
                  <a:schemeClr val="bg1"/>
                </a:solidFill>
              </a:rPr>
              <a:t>Y</a:t>
            </a:r>
            <a:r>
              <a:rPr lang="en-US" dirty="0" smtClean="0">
                <a:solidFill>
                  <a:schemeClr val="bg1"/>
                </a:solidFill>
              </a:rPr>
              <a:t>ourself </a:t>
            </a:r>
            <a:r>
              <a:rPr lang="en-US" dirty="0">
                <a:solidFill>
                  <a:schemeClr val="bg1"/>
                </a:solidFill>
              </a:rPr>
              <a:t>P</a:t>
            </a:r>
            <a:r>
              <a:rPr lang="en-US" dirty="0" smtClean="0">
                <a:solidFill>
                  <a:schemeClr val="bg1"/>
                </a:solidFill>
              </a:rPr>
              <a:t>erfect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7681" y="2819400"/>
            <a:ext cx="8153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Convenient </a:t>
            </a:r>
            <a:r>
              <a:rPr lang="en-US" sz="2400" b="1" dirty="0">
                <a:solidFill>
                  <a:schemeClr val="bg1"/>
                </a:solidFill>
              </a:rPr>
              <a:t>package containing personalized </a:t>
            </a:r>
            <a:r>
              <a:rPr lang="en-US" sz="2400" b="1" dirty="0" smtClean="0">
                <a:solidFill>
                  <a:schemeClr val="bg1"/>
                </a:solidFill>
              </a:rPr>
              <a:t>gifts</a:t>
            </a:r>
            <a:endParaRPr lang="en-US" sz="24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Delivered to your door whenever you need it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958" y="5257800"/>
            <a:ext cx="2189649" cy="183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Business\Downloads\PamperMePerfect_NFTE_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715000"/>
            <a:ext cx="1726705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allied-molded.com/images/colors_finishes/designer_powder_coat/(by)_burgund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53525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40768"/>
            <a:ext cx="6798734" cy="130386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So…What are we?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26670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We provide an easy to use website that offers many </a:t>
            </a:r>
            <a:r>
              <a:rPr lang="en-US" sz="2400" b="1" dirty="0" smtClean="0">
                <a:solidFill>
                  <a:schemeClr val="bg1"/>
                </a:solidFill>
              </a:rPr>
              <a:t>customization </a:t>
            </a:r>
            <a:r>
              <a:rPr lang="en-US" sz="2400" b="1" dirty="0">
                <a:solidFill>
                  <a:schemeClr val="bg1"/>
                </a:solidFill>
              </a:rPr>
              <a:t>options, as </a:t>
            </a:r>
            <a:r>
              <a:rPr lang="en-US" sz="2400" b="1" dirty="0" smtClean="0">
                <a:solidFill>
                  <a:schemeClr val="bg1"/>
                </a:solidFill>
              </a:rPr>
              <a:t>well </a:t>
            </a:r>
            <a:r>
              <a:rPr lang="en-US" sz="2400" b="1" dirty="0">
                <a:solidFill>
                  <a:schemeClr val="bg1"/>
                </a:solidFill>
              </a:rPr>
              <a:t>as peace of mind for customers and loved ones. 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423" y="5029200"/>
            <a:ext cx="2438400" cy="2049172"/>
          </a:xfrm>
          <a:prstGeom prst="rect">
            <a:avLst/>
          </a:prstGeom>
        </p:spPr>
      </p:pic>
      <p:pic>
        <p:nvPicPr>
          <p:cNvPr id="8" name="Picture 2" descr="C:\Users\Business\Downloads\PamperMePerfect_NFTE_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715000"/>
            <a:ext cx="1726705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allied-molded.com/images/colors_finishes/designer_powder_coat/(by)_burgund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53525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323396" y="505812"/>
            <a:ext cx="3829503" cy="5562601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Mission Statement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</a:pPr>
            <a:endParaRPr lang="en-US" b="1" dirty="0" smtClean="0">
              <a:solidFill>
                <a:schemeClr val="bg1"/>
              </a:solidFill>
              <a:latin typeface="+mj-lt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</a:pPr>
            <a:endParaRPr lang="en-US" b="1" dirty="0">
              <a:solidFill>
                <a:schemeClr val="bg1"/>
              </a:solidFill>
              <a:latin typeface="+mj-lt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3200" b="1" dirty="0" smtClean="0">
                <a:solidFill>
                  <a:schemeClr val="bg1"/>
                </a:solidFill>
              </a:rPr>
              <a:t>Create </a:t>
            </a:r>
            <a:r>
              <a:rPr lang="en-US" sz="3200" b="1" dirty="0">
                <a:solidFill>
                  <a:schemeClr val="bg1"/>
                </a:solidFill>
              </a:rPr>
              <a:t>positive and happy memories associated with the 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negative </a:t>
            </a:r>
            <a:r>
              <a:rPr lang="en-US" sz="3200" b="1" dirty="0" smtClean="0">
                <a:solidFill>
                  <a:schemeClr val="bg1"/>
                </a:solidFill>
              </a:rPr>
              <a:t>stigma</a:t>
            </a:r>
            <a:endParaRPr lang="en-US" sz="32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b="1" dirty="0">
              <a:latin typeface="+mj-lt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942582" y="505812"/>
            <a:ext cx="3820616" cy="556260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bg1"/>
                </a:solidFill>
              </a:rPr>
              <a:t>Social Impact</a:t>
            </a:r>
          </a:p>
          <a:p>
            <a:pPr marL="0" algn="ctr">
              <a:spcBef>
                <a:spcPts val="0"/>
              </a:spcBef>
              <a:spcAft>
                <a:spcPts val="0"/>
              </a:spcAft>
            </a:pPr>
            <a:endParaRPr lang="en-US" sz="3200" b="1" dirty="0" smtClean="0">
              <a:solidFill>
                <a:schemeClr val="bg1"/>
              </a:solidFill>
            </a:endParaRPr>
          </a:p>
          <a:p>
            <a:pPr marL="0" algn="ctr">
              <a:spcBef>
                <a:spcPts val="0"/>
              </a:spcBef>
              <a:spcAft>
                <a:spcPts val="0"/>
              </a:spcAft>
            </a:pPr>
            <a:endParaRPr lang="en-US" sz="3200" b="1" dirty="0">
              <a:solidFill>
                <a:schemeClr val="bg1"/>
              </a:solidFill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3200" b="1" dirty="0" smtClean="0">
                <a:solidFill>
                  <a:schemeClr val="bg1"/>
                </a:solidFill>
              </a:rPr>
              <a:t>Recyclable packaging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333471"/>
            <a:ext cx="1905000" cy="1600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Business\Downloads\PamperMePerfect_NFTE_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715000"/>
            <a:ext cx="1726705" cy="114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600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allied-molded.com/images/colors_finishes/designer_powder_coat/(by)_burgund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53525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71600" y="152400"/>
            <a:ext cx="8229600" cy="967154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Business Model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0223440"/>
              </p:ext>
            </p:extLst>
          </p:nvPr>
        </p:nvGraphicFramePr>
        <p:xfrm>
          <a:off x="5562600" y="1078153"/>
          <a:ext cx="3352800" cy="483584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76400"/>
                <a:gridCol w="1676400"/>
              </a:tblGrid>
              <a:tr h="54755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Description</a:t>
                      </a:r>
                      <a:r>
                        <a:rPr lang="en-US" sz="1600" b="1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 of Expenses</a:t>
                      </a:r>
                      <a:endParaRPr lang="en-US" sz="1600" b="1" dirty="0" smtClean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16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/>
                </a:tc>
              </a:tr>
              <a:tr h="69165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600" b="1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Variable Material Expenses</a:t>
                      </a:r>
                      <a:endParaRPr lang="en-US" sz="1600" b="1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600" b="1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Total: $32.37</a:t>
                      </a:r>
                      <a:endParaRPr lang="en-US" sz="1600" b="1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7006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600" b="1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Supplies</a:t>
                      </a:r>
                      <a:endParaRPr lang="en-US" sz="1600" b="1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600" b="1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$24.37</a:t>
                      </a:r>
                      <a:endParaRPr lang="en-US" sz="1600" b="1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7006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600" b="1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Packaging </a:t>
                      </a:r>
                      <a:endParaRPr lang="en-US" sz="1600" b="1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600" b="1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$8.00</a:t>
                      </a:r>
                      <a:endParaRPr lang="en-US" sz="1600" b="1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7006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en-US" sz="1600" b="1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en-US" sz="1600" b="1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47557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600" b="1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Fixed Expenses</a:t>
                      </a:r>
                      <a:endParaRPr lang="en-US" sz="1600" b="1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600" b="1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Total:  $125.00</a:t>
                      </a:r>
                      <a:endParaRPr lang="en-US" sz="1600" b="1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7006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600" b="1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Item</a:t>
                      </a:r>
                      <a:endParaRPr lang="en-US" sz="1600" b="1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600" b="1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endParaRPr lang="en-US" sz="1600" b="1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7006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600" b="1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Rent/ Utilities</a:t>
                      </a:r>
                      <a:endParaRPr lang="en-US" sz="1600" b="1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600" b="1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$20.00</a:t>
                      </a:r>
                      <a:endParaRPr lang="en-US" sz="1600" b="1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7006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600" b="1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Depreciation</a:t>
                      </a:r>
                      <a:endParaRPr lang="en-US" sz="1600" b="1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600" b="1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$40.00</a:t>
                      </a:r>
                      <a:endParaRPr lang="en-US" sz="1600" b="1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7006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600" b="1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Advertising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600" b="1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$15.00</a:t>
                      </a:r>
                      <a:endParaRPr lang="en-US" sz="1600" b="1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7006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600" b="1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Salary</a:t>
                      </a:r>
                      <a:endParaRPr lang="en-US" sz="1600" b="1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600" b="1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$50.00</a:t>
                      </a:r>
                      <a:endParaRPr lang="en-US" sz="1600" b="1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7006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3025332"/>
              </p:ext>
            </p:extLst>
          </p:nvPr>
        </p:nvGraphicFramePr>
        <p:xfrm>
          <a:off x="304800" y="2438400"/>
          <a:ext cx="4572000" cy="219456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590800"/>
                <a:gridCol w="1066800"/>
                <a:gridCol w="914400"/>
              </a:tblGrid>
              <a:tr h="228600">
                <a:tc gridSpan="3"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Economics of One Unit</a:t>
                      </a:r>
                      <a:endParaRPr lang="en-US" sz="1600" b="1" kern="12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085" marR="45085" marT="1143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1143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085" marR="45085" marT="1143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81318"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Selling </a:t>
                      </a:r>
                      <a:r>
                        <a:rPr lang="en-US" sz="1600" b="1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Price</a:t>
                      </a:r>
                      <a:endParaRPr lang="en-US" sz="1600" b="1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085" marR="45085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085" marR="45085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$85.00</a:t>
                      </a:r>
                      <a:r>
                        <a:rPr lang="en-US" sz="1000" b="1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+SH</a:t>
                      </a:r>
                      <a:endParaRPr lang="en-US" sz="1000" b="1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085" marR="45085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1612"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Cost of var. materials exp.</a:t>
                      </a:r>
                      <a:endParaRPr lang="en-US" sz="1600" b="1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085" marR="45085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$32.37</a:t>
                      </a:r>
                    </a:p>
                  </a:txBody>
                  <a:tcPr marL="45085" marR="45085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085" marR="45085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1318"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Cost of labor </a:t>
                      </a:r>
                      <a:endParaRPr lang="en-US" sz="1600" b="1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085" marR="45085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$1.60</a:t>
                      </a:r>
                      <a:endParaRPr lang="en-US" sz="1600" b="1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085" marR="45085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085" marR="45085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4908"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Other variable costs</a:t>
                      </a:r>
                      <a:endParaRPr lang="en-US" sz="1600" b="1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085" marR="45085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$0.00</a:t>
                      </a:r>
                      <a:endParaRPr lang="en-US" sz="1600" b="1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085" marR="45085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085" marR="45085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1318"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 COGS</a:t>
                      </a:r>
                      <a:endParaRPr lang="en-US" sz="1600" b="1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085" marR="45085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085" marR="45085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$32.37</a:t>
                      </a:r>
                      <a:endParaRPr lang="en-US" sz="1600" b="1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085" marR="45085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1318"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Contribution </a:t>
                      </a:r>
                      <a:r>
                        <a:rPr lang="en-US" sz="1600" b="1" kern="12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Margin</a:t>
                      </a:r>
                      <a:endParaRPr lang="en-US" sz="1600" b="1" kern="12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085" marR="45085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085" marR="45085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$52.63</a:t>
                      </a:r>
                      <a:endParaRPr lang="en-US" sz="1600" b="1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085" marR="45085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148307"/>
              </p:ext>
            </p:extLst>
          </p:nvPr>
        </p:nvGraphicFramePr>
        <p:xfrm>
          <a:off x="304800" y="1143000"/>
          <a:ext cx="4572000" cy="670560"/>
        </p:xfrm>
        <a:graphic>
          <a:graphicData uri="http://schemas.openxmlformats.org/drawingml/2006/table">
            <a:tbl>
              <a:tblPr firstRow="1" bandRow="1"/>
              <a:tblGrid>
                <a:gridCol w="4572000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Definition of One Unit</a:t>
                      </a:r>
                      <a:endParaRPr lang="en-US" sz="1600" b="1" kern="12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One Emergency Kit (one month)</a:t>
                      </a:r>
                      <a:r>
                        <a:rPr lang="en-US" sz="1600" b="1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600" b="1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8824088"/>
              </p:ext>
            </p:extLst>
          </p:nvPr>
        </p:nvGraphicFramePr>
        <p:xfrm>
          <a:off x="304800" y="4724400"/>
          <a:ext cx="4571999" cy="84124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600200"/>
                <a:gridCol w="228600"/>
                <a:gridCol w="947056"/>
                <a:gridCol w="408214"/>
                <a:gridCol w="1387929"/>
              </a:tblGrid>
              <a:tr h="304800">
                <a:tc gridSpan="5"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Monthly Break Even Units</a:t>
                      </a:r>
                      <a:endParaRPr lang="en-US" sz="1600" b="1" kern="12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224"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$125.00</a:t>
                      </a:r>
                      <a:endParaRPr lang="en-US" sz="1600" b="1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  <a:endParaRPr lang="en-US" sz="1600" b="1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2.375</a:t>
                      </a:r>
                      <a:endParaRPr lang="en-US" sz="1600" b="1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≈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 </a:t>
                      </a:r>
                      <a:r>
                        <a:rPr lang="en-US" sz="1600" b="1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Emergency Kits</a:t>
                      </a:r>
                      <a:endParaRPr lang="en-US" sz="1600" b="1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8224"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$52.63</a:t>
                      </a:r>
                      <a:endParaRPr lang="en-US" sz="1600" b="1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2" descr="C:\Users\Business\Downloads\PamperMePerfect_NFTE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15000"/>
            <a:ext cx="1726705" cy="114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246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http://www.allied-molded.com/images/colors_finishes/designer_powder_coat/(by)_burgund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525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65321" cy="1097721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Market Analysis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26" name="Content Placeholder 2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8990102"/>
              </p:ext>
            </p:extLst>
          </p:nvPr>
        </p:nvGraphicFramePr>
        <p:xfrm>
          <a:off x="304800" y="2209800"/>
          <a:ext cx="5029200" cy="3701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2514600"/>
              </a:tblGrid>
              <a:tr h="320549">
                <a:tc gridSpan="2"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Description of Target Consumer</a:t>
                      </a:r>
                      <a:endParaRPr lang="en-US" sz="1600" b="1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0549"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Demographics</a:t>
                      </a:r>
                      <a:endParaRPr lang="en-US" sz="1600" b="1" kern="12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Geographics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347976">
                <a:tc>
                  <a:txBody>
                    <a:bodyPr/>
                    <a:lstStyle/>
                    <a:p>
                      <a:pPr marL="0" marR="0" lvl="0" indent="-28575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1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90% female</a:t>
                      </a:r>
                    </a:p>
                    <a:p>
                      <a:pPr marL="0" marR="0" lvl="0" indent="-28575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1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Ages 14-46</a:t>
                      </a:r>
                    </a:p>
                    <a:p>
                      <a:pPr marL="0" marR="0" lvl="0" indent="-28575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600" b="1" kern="12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8575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1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Nation-wide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054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Psychographics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Buying Patterns</a:t>
                      </a:r>
                      <a:endParaRPr lang="en-US" sz="1600" b="1" kern="12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347976">
                <a:tc>
                  <a:txBody>
                    <a:bodyPr/>
                    <a:lstStyle/>
                    <a:p>
                      <a:pPr marL="0" marR="0" lvl="0" indent="-28575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1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Those who have a busy schedule</a:t>
                      </a:r>
                    </a:p>
                    <a:p>
                      <a:pPr marL="0" marR="0" lvl="0" indent="-28575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1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Those who may have social anxiety /</a:t>
                      </a:r>
                      <a:r>
                        <a:rPr lang="en-US" sz="1600" b="1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get embarrassed </a:t>
                      </a:r>
                      <a:endParaRPr lang="en-US" sz="1600" b="1" kern="12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8575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1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Wanting</a:t>
                      </a:r>
                      <a:r>
                        <a:rPr lang="en-US" sz="1600" b="1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all high quality personal care products from</a:t>
                      </a:r>
                      <a:r>
                        <a:rPr lang="en-US" sz="1600" b="1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one place </a:t>
                      </a:r>
                      <a:endParaRPr lang="en-US" sz="1600" b="1" kern="12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29" name="Group 28"/>
          <p:cNvGrpSpPr/>
          <p:nvPr/>
        </p:nvGrpSpPr>
        <p:grpSpPr>
          <a:xfrm>
            <a:off x="5562600" y="2209800"/>
            <a:ext cx="3581400" cy="4038600"/>
            <a:chOff x="5943600" y="2514600"/>
            <a:chExt cx="2819400" cy="3810000"/>
          </a:xfrm>
          <a:solidFill>
            <a:srgbClr val="66FFFF"/>
          </a:solidFill>
        </p:grpSpPr>
        <p:grpSp>
          <p:nvGrpSpPr>
            <p:cNvPr id="25" name="Group 24"/>
            <p:cNvGrpSpPr/>
            <p:nvPr/>
          </p:nvGrpSpPr>
          <p:grpSpPr>
            <a:xfrm>
              <a:off x="5943600" y="2743200"/>
              <a:ext cx="2819400" cy="3581400"/>
              <a:chOff x="5638800" y="1905000"/>
              <a:chExt cx="2971800" cy="3733800"/>
            </a:xfrm>
            <a:grpFill/>
          </p:grpSpPr>
          <p:grpSp>
            <p:nvGrpSpPr>
              <p:cNvPr id="9" name="Group 2"/>
              <p:cNvGrpSpPr>
                <a:grpSpLocks/>
              </p:cNvGrpSpPr>
              <p:nvPr/>
            </p:nvGrpSpPr>
            <p:grpSpPr bwMode="auto">
              <a:xfrm>
                <a:off x="5638800" y="1905000"/>
                <a:ext cx="2971800" cy="3733800"/>
                <a:chOff x="3408" y="1584"/>
                <a:chExt cx="1872" cy="2352"/>
              </a:xfrm>
              <a:grpFill/>
            </p:grpSpPr>
            <p:sp>
              <p:nvSpPr>
                <p:cNvPr id="10" name="AutoShape 3"/>
                <p:cNvSpPr>
                  <a:spLocks noChangeArrowheads="1"/>
                </p:cNvSpPr>
                <p:nvPr/>
              </p:nvSpPr>
              <p:spPr bwMode="auto">
                <a:xfrm>
                  <a:off x="3408" y="1632"/>
                  <a:ext cx="1872" cy="2304"/>
                </a:xfrm>
                <a:custGeom>
                  <a:avLst/>
                  <a:gdLst>
                    <a:gd name="T0" fmla="*/ 1422 w 21600"/>
                    <a:gd name="T1" fmla="*/ 1152 h 21600"/>
                    <a:gd name="T2" fmla="*/ 936 w 21600"/>
                    <a:gd name="T3" fmla="*/ 2304 h 21600"/>
                    <a:gd name="T4" fmla="*/ 450 w 21600"/>
                    <a:gd name="T5" fmla="*/ 1152 h 21600"/>
                    <a:gd name="T6" fmla="*/ 936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6992 w 21600"/>
                    <a:gd name="T13" fmla="*/ 6994 h 21600"/>
                    <a:gd name="T14" fmla="*/ 14608 w 21600"/>
                    <a:gd name="T15" fmla="*/ 14606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10395" y="21600"/>
                      </a:lnTo>
                      <a:lnTo>
                        <a:pt x="11205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headEnd/>
                  <a:tailEnd/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1" name="Oval 4"/>
                <p:cNvSpPr>
                  <a:spLocks noChangeArrowheads="1"/>
                </p:cNvSpPr>
                <p:nvPr/>
              </p:nvSpPr>
              <p:spPr bwMode="auto">
                <a:xfrm>
                  <a:off x="3408" y="1584"/>
                  <a:ext cx="1872" cy="9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headEnd/>
                  <a:tailEnd/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</p:grpSp>
          <p:sp>
            <p:nvSpPr>
              <p:cNvPr id="12" name="Rectangle 11"/>
              <p:cNvSpPr/>
              <p:nvPr/>
            </p:nvSpPr>
            <p:spPr>
              <a:xfrm>
                <a:off x="5867400" y="2159175"/>
                <a:ext cx="2514600" cy="4572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</a:rPr>
                  <a:t>Total Population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6271098" y="2964379"/>
                <a:ext cx="1707203" cy="55001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>
                  <a:defRPr/>
                </a:pPr>
                <a:r>
                  <a:rPr lang="en-US" sz="1600" b="1" dirty="0">
                    <a:solidFill>
                      <a:schemeClr val="bg1"/>
                    </a:solidFill>
                  </a:rPr>
                  <a:t>Target Market Population 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404918" y="2659736"/>
                <a:ext cx="1439562" cy="24594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b="1" dirty="0" smtClean="0">
                    <a:solidFill>
                      <a:schemeClr val="tx1"/>
                    </a:solidFill>
                    <a:ea typeface="Times New Roman"/>
                    <a:cs typeface="Times New Roman"/>
                  </a:rPr>
                  <a:t> 319 Million </a:t>
                </a:r>
                <a:endParaRPr lang="en-US" b="1" dirty="0">
                  <a:solidFill>
                    <a:schemeClr val="tx1"/>
                  </a:solidFill>
                  <a:ea typeface="Times New Roman"/>
                  <a:cs typeface="Times New Roman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6632644" y="4139884"/>
                <a:ext cx="984114" cy="40279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</a:rPr>
                  <a:t>Market Size</a:t>
                </a:r>
              </a:p>
            </p:txBody>
          </p:sp>
        </p:grpSp>
        <p:sp>
          <p:nvSpPr>
            <p:cNvPr id="28" name="Rectangle 27"/>
            <p:cNvSpPr/>
            <p:nvPr/>
          </p:nvSpPr>
          <p:spPr>
            <a:xfrm>
              <a:off x="5943600" y="2514600"/>
              <a:ext cx="2819400" cy="304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Target Market Size</a:t>
              </a:r>
              <a:endParaRPr lang="en-US" sz="1600" b="1" dirty="0"/>
            </a:p>
          </p:txBody>
        </p:sp>
      </p:grp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121204"/>
              </p:ext>
            </p:extLst>
          </p:nvPr>
        </p:nvGraphicFramePr>
        <p:xfrm>
          <a:off x="381000" y="990600"/>
          <a:ext cx="8229600" cy="94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2590800"/>
                <a:gridCol w="2057400"/>
                <a:gridCol w="2057400"/>
              </a:tblGrid>
              <a:tr h="370840">
                <a:tc gridSpan="4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Market Statistics</a:t>
                      </a:r>
                      <a:endParaRPr lang="en-US" sz="1600" b="1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Industry Name: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Personal Care Products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Annual Industry Sales:</a:t>
                      </a:r>
                      <a:endParaRPr lang="en-US" sz="1600" b="1" kern="12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$43 Billion 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6781800" y="4267200"/>
            <a:ext cx="1185985" cy="30297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1600" b="1" dirty="0">
                <a:solidFill>
                  <a:schemeClr val="tx1"/>
                </a:solidFill>
              </a:rPr>
              <a:t>56 Million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934200" y="5181600"/>
            <a:ext cx="854173" cy="30450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b="1" dirty="0" smtClean="0">
                <a:solidFill>
                  <a:schemeClr val="tx1"/>
                </a:solidFill>
              </a:rPr>
              <a:t>5,600</a:t>
            </a:r>
            <a:r>
              <a:rPr lang="en-US" sz="1600" b="1" dirty="0" smtClean="0">
                <a:solidFill>
                  <a:schemeClr val="tx1"/>
                </a:solidFill>
                <a:ea typeface="Times New Roman"/>
                <a:cs typeface="Times New Roman"/>
              </a:rPr>
              <a:t> </a:t>
            </a:r>
            <a:endParaRPr lang="en-US" sz="1600" b="1" dirty="0">
              <a:solidFill>
                <a:schemeClr val="tx1"/>
              </a:solidFill>
              <a:ea typeface="Times New Roman"/>
              <a:cs typeface="Times New Roman"/>
            </a:endParaRPr>
          </a:p>
        </p:txBody>
      </p:sp>
      <p:pic>
        <p:nvPicPr>
          <p:cNvPr id="21" name="Picture 2" descr="C:\Users\Business\Downloads\PamperMePerfect_NFTE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050945"/>
            <a:ext cx="1219200" cy="8070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allied-molded.com/images/colors_finishes/designer_powder_coat/(by)_burgund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53525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Marketing and Sales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75757"/>
            <a:ext cx="6798736" cy="3444997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en-US" sz="4000" dirty="0" smtClean="0">
                <a:solidFill>
                  <a:schemeClr val="bg1"/>
                </a:solidFill>
              </a:rPr>
              <a:t>Social Media</a:t>
            </a:r>
          </a:p>
          <a:p>
            <a:pPr>
              <a:buClr>
                <a:schemeClr val="bg1"/>
              </a:buClr>
            </a:pPr>
            <a:r>
              <a:rPr lang="en-US" sz="4000" dirty="0" smtClean="0">
                <a:solidFill>
                  <a:schemeClr val="bg1"/>
                </a:solidFill>
              </a:rPr>
              <a:t>Business cards </a:t>
            </a:r>
          </a:p>
          <a:p>
            <a:pPr>
              <a:buClr>
                <a:schemeClr val="bg1"/>
              </a:buClr>
            </a:pPr>
            <a:r>
              <a:rPr lang="en-US" sz="4000" dirty="0" smtClean="0">
                <a:solidFill>
                  <a:schemeClr val="bg1"/>
                </a:solidFill>
              </a:rPr>
              <a:t>Clothing </a:t>
            </a:r>
          </a:p>
          <a:p>
            <a:pPr>
              <a:buClr>
                <a:schemeClr val="bg1"/>
              </a:buClr>
            </a:pPr>
            <a:r>
              <a:rPr lang="en-US" sz="4000" dirty="0" smtClean="0">
                <a:solidFill>
                  <a:schemeClr val="bg1"/>
                </a:solidFill>
              </a:rPr>
              <a:t>Word of mouth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1931" y="3400178"/>
            <a:ext cx="1057275" cy="1057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39047" y="3447803"/>
            <a:ext cx="1524000" cy="1009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72200" y="5007397"/>
            <a:ext cx="1162050" cy="1162050"/>
          </a:xfrm>
          <a:prstGeom prst="rect">
            <a:avLst/>
          </a:prstGeom>
        </p:spPr>
      </p:pic>
      <p:pic>
        <p:nvPicPr>
          <p:cNvPr id="10" name="Picture 2" descr="C:\Users\Business\Downloads\PamperMePerfect_NFTE_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715000"/>
            <a:ext cx="1726705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3021</TotalTime>
  <Words>569</Words>
  <Application>Microsoft Office PowerPoint</Application>
  <PresentationFormat>On-screen Show (4:3)</PresentationFormat>
  <Paragraphs>209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Organic</vt:lpstr>
      <vt:lpstr> </vt:lpstr>
      <vt:lpstr>Pamper Me Perfect  </vt:lpstr>
      <vt:lpstr>Problems Besides the Cycle</vt:lpstr>
      <vt:lpstr>How to Pamper Yourself Perfect</vt:lpstr>
      <vt:lpstr>So…What are we?  </vt:lpstr>
      <vt:lpstr>PowerPoint Presentation</vt:lpstr>
      <vt:lpstr>Business Model</vt:lpstr>
      <vt:lpstr>Market Analysis</vt:lpstr>
      <vt:lpstr>Marketing and Sales</vt:lpstr>
      <vt:lpstr>Competition</vt:lpstr>
      <vt:lpstr>PowerPoint Presentation</vt:lpstr>
      <vt:lpstr>Sales Projections</vt:lpstr>
      <vt:lpstr>Start-up Funds</vt:lpstr>
      <vt:lpstr>PowerPoint Presentation</vt:lpstr>
      <vt:lpstr>PowerPoint Presentation</vt:lpstr>
    </vt:vector>
  </TitlesOfParts>
  <Company>NFTE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Jordan</dc:creator>
  <cp:lastModifiedBy>freshmen</cp:lastModifiedBy>
  <cp:revision>282</cp:revision>
  <cp:lastPrinted>2015-10-26T18:01:53Z</cp:lastPrinted>
  <dcterms:created xsi:type="dcterms:W3CDTF">2012-02-07T20:01:29Z</dcterms:created>
  <dcterms:modified xsi:type="dcterms:W3CDTF">2016-05-18T12:02:35Z</dcterms:modified>
</cp:coreProperties>
</file>