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7"/>
  </p:notesMasterIdLst>
  <p:handoutMasterIdLst>
    <p:handoutMasterId r:id="rId18"/>
  </p:handoutMasterIdLst>
  <p:sldIdLst>
    <p:sldId id="289" r:id="rId2"/>
    <p:sldId id="270" r:id="rId3"/>
    <p:sldId id="271" r:id="rId4"/>
    <p:sldId id="272" r:id="rId5"/>
    <p:sldId id="285" r:id="rId6"/>
    <p:sldId id="273" r:id="rId7"/>
    <p:sldId id="288" r:id="rId8"/>
    <p:sldId id="275" r:id="rId9"/>
    <p:sldId id="276" r:id="rId10"/>
    <p:sldId id="277" r:id="rId11"/>
    <p:sldId id="278" r:id="rId12"/>
    <p:sldId id="279" r:id="rId13"/>
    <p:sldId id="281" r:id="rId14"/>
    <p:sldId id="287"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7136" autoAdjust="0"/>
  </p:normalViewPr>
  <p:slideViewPr>
    <p:cSldViewPr>
      <p:cViewPr>
        <p:scale>
          <a:sx n="113" d="100"/>
          <a:sy n="113" d="100"/>
        </p:scale>
        <p:origin x="-144"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Units Sold</c:v>
                </c:pt>
              </c:strCache>
            </c:strRef>
          </c:tx>
          <c:spPr>
            <a:solidFill>
              <a:schemeClr val="accent3">
                <a:lumMod val="50000"/>
              </a:schemeClr>
            </a:solidFill>
          </c:spPr>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4</c:v>
                </c:pt>
                <c:pt idx="1">
                  <c:v>3</c:v>
                </c:pt>
                <c:pt idx="2">
                  <c:v>4</c:v>
                </c:pt>
                <c:pt idx="3">
                  <c:v>4</c:v>
                </c:pt>
                <c:pt idx="4">
                  <c:v>4</c:v>
                </c:pt>
                <c:pt idx="5">
                  <c:v>5</c:v>
                </c:pt>
                <c:pt idx="6">
                  <c:v>8</c:v>
                </c:pt>
                <c:pt idx="7">
                  <c:v>8</c:v>
                </c:pt>
                <c:pt idx="8">
                  <c:v>3</c:v>
                </c:pt>
                <c:pt idx="9">
                  <c:v>3</c:v>
                </c:pt>
                <c:pt idx="10">
                  <c:v>4</c:v>
                </c:pt>
                <c:pt idx="11">
                  <c:v>4</c:v>
                </c:pt>
              </c:numCache>
            </c:numRef>
          </c:val>
        </c:ser>
        <c:dLbls>
          <c:showLegendKey val="0"/>
          <c:showVal val="0"/>
          <c:showCatName val="0"/>
          <c:showSerName val="0"/>
          <c:showPercent val="0"/>
          <c:showBubbleSize val="0"/>
        </c:dLbls>
        <c:gapWidth val="150"/>
        <c:axId val="30025600"/>
        <c:axId val="30027136"/>
      </c:barChart>
      <c:catAx>
        <c:axId val="30025600"/>
        <c:scaling>
          <c:orientation val="minMax"/>
        </c:scaling>
        <c:delete val="0"/>
        <c:axPos val="b"/>
        <c:majorTickMark val="out"/>
        <c:minorTickMark val="none"/>
        <c:tickLblPos val="nextTo"/>
        <c:crossAx val="30027136"/>
        <c:crosses val="autoZero"/>
        <c:auto val="1"/>
        <c:lblAlgn val="ctr"/>
        <c:lblOffset val="100"/>
        <c:noMultiLvlLbl val="0"/>
      </c:catAx>
      <c:valAx>
        <c:axId val="30027136"/>
        <c:scaling>
          <c:orientation val="minMax"/>
        </c:scaling>
        <c:delete val="0"/>
        <c:axPos val="l"/>
        <c:majorGridlines/>
        <c:numFmt formatCode="General" sourceLinked="1"/>
        <c:majorTickMark val="out"/>
        <c:minorTickMark val="none"/>
        <c:tickLblPos val="nextTo"/>
        <c:crossAx val="300256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pPr/>
              <a:t>5/19/2014</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CB2BB6C2-F5C4-49BC-BD78-FC7E7B1E650B}" type="datetimeFigureOut">
              <a:rPr lang="en-US" smtClean="0"/>
              <a:pPr/>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do we do with our pet while on vacation? This is a very difficult question for many pet owners to answer. You can ask one of the local children to dog sit for you….but can you really trust them to be responsible? Or you can drive across town to a kennel, but that is a misuse of time. This is where my business comes in.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1910431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Ryan Holland - Pet Tails compared</a:t>
            </a:r>
            <a:r>
              <a:rPr lang="en-US" sz="2000" baseline="0" dirty="0" smtClean="0"/>
              <a:t> to a company like Pet Smart offers their customers a home personalized care which is more convenient for the pet owner. Pet Tails compared to companies similar to us with a personalized home care provides pet owners with faster visits so you can get the same quality for a lower price. Pet Tails is located in North Granby which is easier for some pet owners and will keep the price even lower than someone coming from Enfield.</a:t>
            </a:r>
          </a:p>
          <a:p>
            <a:endParaRPr lang="en-US" sz="2000" b="1" baseline="0" dirty="0" smtClean="0"/>
          </a:p>
          <a:p>
            <a:r>
              <a:rPr lang="en-US" sz="2000" b="1" baseline="0" dirty="0" smtClean="0"/>
              <a:t>Show what some competitors do</a:t>
            </a:r>
          </a:p>
          <a:p>
            <a:r>
              <a:rPr lang="en-US" sz="2000" b="1" baseline="0" dirty="0" smtClean="0"/>
              <a:t>Start : Pet tails has many competitors and two are shown here and this is what they do</a:t>
            </a:r>
          </a:p>
          <a:p>
            <a:r>
              <a:rPr lang="en-US" sz="2000" b="1" baseline="0" dirty="0" smtClean="0"/>
              <a:t>This </a:t>
            </a:r>
            <a:r>
              <a:rPr lang="en-US" sz="2000" b="1" baseline="0" smtClean="0"/>
              <a:t>is what we do</a:t>
            </a:r>
            <a:endParaRPr lang="en-US" sz="2000" b="1"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269203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quite</a:t>
            </a:r>
            <a:r>
              <a:rPr lang="en-US" baseline="0" dirty="0" smtClean="0"/>
              <a:t> a few qualifications that will help me to start this business. I have entrepreneurs in my family that have committed themselves in assisting me with expanding my business. Pet Tails has been operational on a small scale for 3 years allowing me to obtain a good amount of experience with animals, and a strong customer base. I also have entrepreneurs in my family that can give advice. Pet Tails is also in the process of becoming bonded.</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34487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Pet Tails we</a:t>
            </a:r>
            <a:r>
              <a:rPr lang="en-US" baseline="0" dirty="0" smtClean="0"/>
              <a:t> estimate that we can sell a total of 51 units annually which is about $2,805 for gross revenue. After subtracting the taxes and expenses we will be left with a net profit of about $927</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71273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Ryan Holland</a:t>
            </a:r>
          </a:p>
          <a:p>
            <a:pPr marL="171450" indent="-171450">
              <a:buFont typeface="Arial" pitchFamily="34" charset="0"/>
              <a:buChar char="•"/>
            </a:pPr>
            <a:r>
              <a:rPr lang="en-US" dirty="0" smtClean="0"/>
              <a:t>Pet Tails will require a startup investment of $635.00</a:t>
            </a:r>
          </a:p>
          <a:p>
            <a:pPr marL="171450" indent="-171450">
              <a:buFont typeface="Arial" pitchFamily="34" charset="0"/>
              <a:buChar char="•"/>
            </a:pPr>
            <a:r>
              <a:rPr lang="en-US" dirty="0" smtClean="0"/>
              <a:t>This includes our fixed reserve for $135 and our emergency fund of $500</a:t>
            </a:r>
          </a:p>
          <a:p>
            <a:pPr marL="171450" indent="-171450">
              <a:buFont typeface="Arial" pitchFamily="34" charset="0"/>
              <a:buChar char="•"/>
            </a:pPr>
            <a:r>
              <a:rPr lang="en-US" dirty="0" smtClean="0"/>
              <a:t>Because I already own a car and a means to obtain car magnets my startup expenditures totals $0</a:t>
            </a:r>
          </a:p>
          <a:p>
            <a:pPr marL="171450" indent="-171450">
              <a:buFont typeface="Arial" pitchFamily="34" charset="0"/>
              <a:buChar char="•"/>
            </a:pPr>
            <a:endParaRPr lang="en-US" dirty="0" smtClean="0"/>
          </a:p>
          <a:p>
            <a:pPr marL="171450" indent="-171450">
              <a:buFont typeface="Arial" pitchFamily="34" charset="0"/>
              <a:buChar char="•"/>
            </a:pPr>
            <a:r>
              <a:rPr lang="en-US" dirty="0" smtClean="0"/>
              <a:t>Total startup investment</a:t>
            </a:r>
          </a:p>
          <a:p>
            <a:pPr marL="171450" indent="-171450">
              <a:buFont typeface="Arial" pitchFamily="34" charset="0"/>
              <a:buChar char="•"/>
            </a:pPr>
            <a:r>
              <a:rPr lang="en-US" dirty="0" smtClean="0"/>
              <a:t>Detail</a:t>
            </a:r>
            <a:r>
              <a:rPr lang="en-US" baseline="0" dirty="0" smtClean="0"/>
              <a:t> of Item</a:t>
            </a:r>
          </a:p>
          <a:p>
            <a:pPr marL="171450" indent="-171450">
              <a:buFont typeface="Arial" pitchFamily="34" charset="0"/>
              <a:buChar char="•"/>
            </a:pPr>
            <a:r>
              <a:rPr lang="en-US" b="1" baseline="0" dirty="0" smtClean="0"/>
              <a:t>ROI is probably greater than 100%</a:t>
            </a:r>
          </a:p>
          <a:p>
            <a:pPr marL="171450" indent="-171450">
              <a:buFont typeface="Arial" pitchFamily="34" charset="0"/>
              <a:buChar char="•"/>
            </a:pPr>
            <a:r>
              <a:rPr lang="en-US" b="1" baseline="0" dirty="0" smtClean="0"/>
              <a:t>ROS </a:t>
            </a:r>
            <a:r>
              <a:rPr lang="en-US" b="1" i="1" u="sng" baseline="0" dirty="0" smtClean="0"/>
              <a:t>must</a:t>
            </a:r>
            <a:r>
              <a:rPr lang="en-US" b="1" baseline="0" dirty="0" smtClean="0"/>
              <a:t> be less than 100%</a:t>
            </a:r>
          </a:p>
          <a:p>
            <a:pPr marL="171450" indent="-171450">
              <a:buFont typeface="Arial" pitchFamily="34" charset="0"/>
              <a:buChar char="•"/>
            </a:pPr>
            <a:endParaRPr lang="en-US" b="1" baseline="0" dirty="0" smtClean="0"/>
          </a:p>
          <a:p>
            <a:pPr marL="171450" indent="-171450">
              <a:buFont typeface="Arial" pitchFamily="34" charset="0"/>
              <a:buChar char="•"/>
            </a:pPr>
            <a:r>
              <a:rPr lang="en-US" b="1" baseline="0" dirty="0" smtClean="0"/>
              <a:t>Pet Tails needs a total </a:t>
            </a:r>
            <a:r>
              <a:rPr lang="en-US" b="1" baseline="0" dirty="0" err="1" smtClean="0"/>
              <a:t>sa</a:t>
            </a:r>
            <a:endParaRPr lang="en-US" b="1" baseline="0" dirty="0" smtClean="0"/>
          </a:p>
          <a:p>
            <a:pPr marL="171450" indent="-171450">
              <a:buFont typeface="Arial" pitchFamily="34" charset="0"/>
              <a:buChar char="•"/>
            </a:pPr>
            <a:r>
              <a:rPr lang="en-US" b="1" baseline="0" dirty="0" smtClean="0"/>
              <a:t>My return on investment comes out to 146%</a:t>
            </a:r>
          </a:p>
          <a:p>
            <a:pPr marL="171450" indent="-171450">
              <a:buFont typeface="Arial" pitchFamily="34" charset="0"/>
              <a:buChar char="•"/>
            </a:pPr>
            <a:r>
              <a:rPr lang="en-US" b="1" baseline="0" dirty="0" smtClean="0"/>
              <a:t>And my return on sales comes out to 33%</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33491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Tails</a:t>
            </a:r>
            <a:r>
              <a:rPr lang="en-US" baseline="0" dirty="0" smtClean="0"/>
              <a:t> has plans to expand our business to provide dog walking and grooming services by the end of the first year, and to hire our first employee before the end of the second year.</a:t>
            </a:r>
          </a:p>
          <a:p>
            <a:endParaRPr lang="en-US" baseline="0" dirty="0" smtClean="0"/>
          </a:p>
          <a:p>
            <a:r>
              <a:rPr lang="en-US" baseline="0" dirty="0" smtClean="0"/>
              <a:t>Our plan for philanthropy is to donate 7% of our net profit to the JDRF because my brother has had type 1 diabetes for 12 years.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a:p>
        </p:txBody>
      </p:sp>
    </p:spTree>
    <p:extLst>
      <p:ext uri="{BB962C8B-B14F-4D97-AF65-F5344CB8AC3E}">
        <p14:creationId xmlns:p14="http://schemas.microsoft.com/office/powerpoint/2010/main" val="2627583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Thank</a:t>
            </a:r>
            <a:r>
              <a:rPr lang="en-US" altLang="en-US" baseline="0" dirty="0" smtClean="0"/>
              <a:t> you for your consideration of Pet Tails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a:t>
            </a:r>
            <a:r>
              <a:rPr lang="en-US" baseline="0" dirty="0" smtClean="0"/>
              <a:t> name is Ryan Holland and my business is </a:t>
            </a:r>
            <a:r>
              <a:rPr lang="en-US" baseline="0" smtClean="0"/>
              <a:t>Pet Tails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75969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unmet</a:t>
            </a:r>
            <a:r>
              <a:rPr lang="en-US" baseline="0" dirty="0" smtClean="0"/>
              <a:t> need that Pet Tails addresses is that there is no form of traveling pet care available for pet owners.</a:t>
            </a:r>
          </a:p>
          <a:p>
            <a:r>
              <a:rPr lang="en-US" baseline="0" dirty="0" smtClean="0"/>
              <a:t>There is also no form of personalized pet care that is designed around the customer and their needs.</a:t>
            </a:r>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extLst>
      <p:ext uri="{BB962C8B-B14F-4D97-AF65-F5344CB8AC3E}">
        <p14:creationId xmlns:p14="http://schemas.microsoft.com/office/powerpoint/2010/main" val="172526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Tails will fulfill this need</a:t>
            </a:r>
            <a:r>
              <a:rPr lang="en-US" baseline="0" dirty="0" smtClean="0"/>
              <a:t> by providing our customers with a traveling form of pet care that is personalized for our customers</a:t>
            </a:r>
          </a:p>
          <a:p>
            <a:r>
              <a:rPr lang="en-US" baseline="0" dirty="0" smtClean="0"/>
              <a:t>Pet Tails will shape our schedule around any requirements that customers may have. </a:t>
            </a:r>
          </a:p>
          <a:p>
            <a:r>
              <a:rPr lang="en-US" baseline="0" dirty="0" smtClean="0"/>
              <a:t>	Such as medical needs or specific feeding times.</a:t>
            </a:r>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extLst>
      <p:ext uri="{BB962C8B-B14F-4D97-AF65-F5344CB8AC3E}">
        <p14:creationId xmlns:p14="http://schemas.microsoft.com/office/powerpoint/2010/main" val="234163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a:t>
            </a:r>
            <a:r>
              <a:rPr lang="en-US" baseline="0" dirty="0" smtClean="0"/>
              <a:t> Tails has a</a:t>
            </a:r>
            <a:r>
              <a:rPr lang="en-US" dirty="0" smtClean="0"/>
              <a:t> mission is simplify some of the hassles of owning a pet by providing our customers with</a:t>
            </a:r>
            <a:r>
              <a:rPr lang="en-US" baseline="0" dirty="0" smtClean="0"/>
              <a:t> personalized pet care that is designed around the customers needs.</a:t>
            </a:r>
          </a:p>
          <a:p>
            <a:r>
              <a:rPr lang="en-US" baseline="0" dirty="0" smtClean="0"/>
              <a:t>Pet Tails will impact society by helping to relieve the stress of our patients.</a:t>
            </a:r>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extLst>
      <p:ext uri="{BB962C8B-B14F-4D97-AF65-F5344CB8AC3E}">
        <p14:creationId xmlns:p14="http://schemas.microsoft.com/office/powerpoint/2010/main" val="105201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Tails</a:t>
            </a:r>
            <a:r>
              <a:rPr lang="en-US" baseline="0" dirty="0" smtClean="0"/>
              <a:t> provides its customers with the benefit of saving precious time while preparing their pets for when they are gone.</a:t>
            </a:r>
          </a:p>
          <a:p>
            <a:r>
              <a:rPr lang="en-US" baseline="0" dirty="0" smtClean="0"/>
              <a:t>All we ask is that you leave your required pets supplies within easy access for our experienced pet sitters and we will take care of the rest.</a:t>
            </a:r>
            <a:endParaRPr lang="en-US" dirty="0" smtClean="0"/>
          </a:p>
          <a:p>
            <a:endParaRPr lang="en-US" dirty="0" smtClean="0"/>
          </a:p>
          <a:p>
            <a:r>
              <a:rPr lang="en-US" dirty="0" smtClean="0"/>
              <a:t>Pet</a:t>
            </a:r>
            <a:r>
              <a:rPr lang="en-US" baseline="0" dirty="0" smtClean="0"/>
              <a:t> Tails shapes our schedule around the needs of all of their customers so we can accommodate any medical issues or other problems their pets may have.</a:t>
            </a:r>
          </a:p>
          <a:p>
            <a:endParaRPr lang="en-US" baseline="0" dirty="0" smtClean="0"/>
          </a:p>
          <a:p>
            <a:r>
              <a:rPr lang="en-US" baseline="0" dirty="0" smtClean="0"/>
              <a:t>We guarantee our customers that the sitter watching their pet is fully experienced in dealing with animals allowing our customers to relax knowing they left their pet in good hands.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extLst>
      <p:ext uri="{BB962C8B-B14F-4D97-AF65-F5344CB8AC3E}">
        <p14:creationId xmlns:p14="http://schemas.microsoft.com/office/powerpoint/2010/main" val="367080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Ryan Holland – Pet</a:t>
            </a:r>
            <a:r>
              <a:rPr lang="en-US" baseline="0" dirty="0" smtClean="0"/>
              <a:t> Tails EOU is 3 visits per day for two days on a weekend package. The selling price for this package will be $55.00. </a:t>
            </a:r>
            <a:r>
              <a:rPr lang="en-US" dirty="0" smtClean="0"/>
              <a:t>After I</a:t>
            </a:r>
            <a:r>
              <a:rPr lang="en-US" baseline="0" dirty="0" smtClean="0"/>
              <a:t> subtract my costs, which includes the 7.39 required for gas I am left with a profit of $31.96 per weekend. Because the pet owner will be leaving their supplies within easy access the only necessary materials for Pet Tails to supply is waste bags and treats. My breakeven point is 2 weekend packages per month</a:t>
            </a:r>
          </a:p>
          <a:p>
            <a:endParaRPr lang="en-US" baseline="0" dirty="0" smtClean="0"/>
          </a:p>
          <a:p>
            <a:r>
              <a:rPr lang="en-US" baseline="0" dirty="0" smtClean="0"/>
              <a:t>Talk about 7.39 being gas</a:t>
            </a:r>
          </a:p>
          <a:p>
            <a:r>
              <a:rPr lang="en-US" baseline="0" dirty="0" smtClean="0"/>
              <a:t>My breakeven point is 2 weekend packages per month</a:t>
            </a:r>
          </a:p>
          <a:p>
            <a:endParaRPr lang="en-US" baseline="0" dirty="0" smtClean="0"/>
          </a:p>
          <a:p>
            <a:r>
              <a:rPr lang="en-US" baseline="0" dirty="0" smtClean="0"/>
              <a:t>Mention customers within walking distance</a:t>
            </a:r>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279965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Pet Tails is in the Pet Care Industry and Americans</a:t>
            </a:r>
            <a:r>
              <a:rPr lang="en-US" baseline="0" dirty="0" smtClean="0"/>
              <a:t> spend $51 Billion every year on this industry</a:t>
            </a:r>
          </a:p>
          <a:p>
            <a:pPr marL="171450" indent="-171450">
              <a:buFont typeface="Arial" pitchFamily="34" charset="0"/>
              <a:buChar char="•"/>
            </a:pPr>
            <a:r>
              <a:rPr lang="en-US" baseline="0" dirty="0" smtClean="0"/>
              <a:t>I am targeting individuals 25 and older in Northern Hartford county</a:t>
            </a:r>
          </a:p>
          <a:p>
            <a:pPr marL="171450" indent="-171450">
              <a:buFont typeface="Arial" pitchFamily="34" charset="0"/>
              <a:buChar char="•"/>
            </a:pPr>
            <a:r>
              <a:rPr lang="en-US" baseline="0" dirty="0" smtClean="0"/>
              <a:t>These individuals more than likely have a willingness to spend money in order to make their pets as comfortable as possible</a:t>
            </a:r>
          </a:p>
          <a:p>
            <a:pPr marL="171450" indent="-171450">
              <a:buFont typeface="Arial" pitchFamily="34" charset="0"/>
              <a:buChar char="•"/>
            </a:pPr>
            <a:r>
              <a:rPr lang="en-US" baseline="0" dirty="0" smtClean="0"/>
              <a:t>In a survey that Pet Tails conducted we found that __% of people in our area have had troubles finding  quality pet care which allowed me to find the estimated size of our target market.</a:t>
            </a:r>
          </a:p>
          <a:p>
            <a:pPr marL="171450" indent="-171450">
              <a:buFont typeface="Arial" pitchFamily="34" charset="0"/>
              <a:buChar char="•"/>
            </a:pPr>
            <a:endParaRPr lang="en-US" baseline="0" dirty="0" smtClean="0"/>
          </a:p>
          <a:p>
            <a:pPr marL="171450" indent="-171450">
              <a:buFont typeface="Arial" pitchFamily="34" charset="0"/>
              <a:buNone/>
            </a:pPr>
            <a:r>
              <a:rPr lang="en-US" baseline="0" dirty="0" smtClean="0"/>
              <a:t>1</a:t>
            </a:r>
            <a:r>
              <a:rPr lang="en-US" baseline="30000" dirty="0" smtClean="0"/>
              <a:t>st</a:t>
            </a:r>
            <a:r>
              <a:rPr lang="en-US" baseline="0" dirty="0" smtClean="0"/>
              <a:t> #= ½ </a:t>
            </a:r>
            <a:r>
              <a:rPr lang="en-US" baseline="0" dirty="0" err="1" smtClean="0"/>
              <a:t>simsbury</a:t>
            </a:r>
            <a:r>
              <a:rPr lang="en-US" baseline="0" dirty="0" smtClean="0"/>
              <a:t> + </a:t>
            </a:r>
            <a:r>
              <a:rPr lang="en-US" baseline="0" dirty="0" err="1" smtClean="0"/>
              <a:t>granby</a:t>
            </a:r>
            <a:r>
              <a:rPr lang="en-US" baseline="0" dirty="0" smtClean="0"/>
              <a:t> + east and north </a:t>
            </a:r>
            <a:r>
              <a:rPr lang="en-US" baseline="0" dirty="0" err="1" smtClean="0"/>
              <a:t>granby</a:t>
            </a:r>
            <a:endParaRPr lang="en-US" baseline="0" dirty="0" smtClean="0"/>
          </a:p>
          <a:p>
            <a:pPr marL="171450" indent="-171450">
              <a:buFont typeface="Arial" pitchFamily="34" charset="0"/>
              <a:buNone/>
            </a:pPr>
            <a:r>
              <a:rPr lang="en-US" baseline="0" dirty="0" smtClean="0"/>
              <a:t>2</a:t>
            </a:r>
            <a:r>
              <a:rPr lang="en-US" baseline="30000" dirty="0" smtClean="0"/>
              <a:t>nd</a:t>
            </a:r>
            <a:r>
              <a:rPr lang="en-US" baseline="0" dirty="0" smtClean="0"/>
              <a:t> #= 1</a:t>
            </a:r>
            <a:r>
              <a:rPr lang="en-US" baseline="30000" dirty="0" smtClean="0"/>
              <a:t>st</a:t>
            </a:r>
            <a:r>
              <a:rPr lang="en-US" baseline="0" dirty="0" smtClean="0"/>
              <a:t> X 28.3% pet owners in Connecticut according to American Veterinary Medical Association / 2= 2728.53</a:t>
            </a:r>
          </a:p>
          <a:p>
            <a:pPr marL="171450" indent="-171450">
              <a:buFont typeface="Arial" pitchFamily="34" charset="0"/>
              <a:buNone/>
            </a:pPr>
            <a:r>
              <a:rPr lang="en-US" baseline="0" dirty="0" smtClean="0"/>
              <a:t>3</a:t>
            </a:r>
            <a:r>
              <a:rPr lang="en-US" baseline="30000" dirty="0" smtClean="0"/>
              <a:t>rd</a:t>
            </a:r>
            <a:r>
              <a:rPr lang="en-US" baseline="0" dirty="0" smtClean="0"/>
              <a:t> #= 2728.53 X .64 owners who had trouble finding pet care =1746.26 X .66 willing to pay $55 = 1152.53 /2 =576.3</a:t>
            </a:r>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 Tails</a:t>
            </a:r>
            <a:r>
              <a:rPr lang="en-US" baseline="0" dirty="0" smtClean="0"/>
              <a:t> will increase its business mainly through word of mouth by giving customers who refer two or more people to us a small discount. I am also going to be providing personal selling which will enable me to build stronger customer relations.</a:t>
            </a:r>
          </a:p>
          <a:p>
            <a:r>
              <a:rPr lang="en-US" baseline="0" dirty="0" smtClean="0"/>
              <a:t>***************</a:t>
            </a:r>
          </a:p>
          <a:p>
            <a:r>
              <a:rPr lang="en-US" baseline="0" dirty="0" smtClean="0"/>
              <a:t>Social Media:</a:t>
            </a:r>
          </a:p>
          <a:p>
            <a:r>
              <a:rPr lang="en-US" baseline="0" dirty="0" smtClean="0"/>
              <a:t>Because our business is mainly confined in Northern Hartford County at this time we are only able to have a small social media plan.</a:t>
            </a:r>
          </a:p>
          <a:p>
            <a:r>
              <a:rPr lang="en-US" baseline="0" dirty="0" smtClean="0"/>
              <a:t>As we gain more customers through the social media and word of mouth this plan will grow.</a:t>
            </a:r>
          </a:p>
          <a:p>
            <a:r>
              <a:rPr lang="en-US" baseline="0" dirty="0" smtClean="0"/>
              <a:t>The small plan we have established involves the construction of a Facebook page in which customers to post about our business enabling their friends in the area to learn about our business.</a:t>
            </a:r>
          </a:p>
          <a:p>
            <a:r>
              <a:rPr lang="en-US" baseline="0" dirty="0" smtClean="0"/>
              <a:t>***************</a:t>
            </a:r>
            <a:endParaRPr lang="en-US" dirty="0" smtClean="0"/>
          </a:p>
          <a:p>
            <a:r>
              <a:rPr lang="en-US" dirty="0" smtClean="0"/>
              <a:t>5 ways of selling *4 required* (website </a:t>
            </a:r>
            <a:r>
              <a:rPr lang="en-US" dirty="0" err="1" smtClean="0"/>
              <a:t>facebook</a:t>
            </a:r>
            <a:r>
              <a:rPr lang="en-US" dirty="0" smtClean="0"/>
              <a:t> page</a:t>
            </a:r>
            <a:r>
              <a:rPr lang="en-US" baseline="0" dirty="0" smtClean="0"/>
              <a:t> (social media), personal selling, word of mouth, business cards, discount for customers who refer other)</a:t>
            </a:r>
          </a:p>
          <a:p>
            <a:r>
              <a:rPr lang="en-US" baseline="0" dirty="0" smtClean="0"/>
              <a:t>When you present explain each bullet including any possible cost</a:t>
            </a:r>
            <a:endParaRPr lang="en-US" dirty="0" smtClean="0"/>
          </a:p>
          <a:p>
            <a:r>
              <a:rPr lang="en-US" dirty="0" smtClean="0"/>
              <a:t>Include</a:t>
            </a:r>
            <a:r>
              <a:rPr lang="en-US" baseline="0" dirty="0" smtClean="0"/>
              <a:t> a picture</a:t>
            </a:r>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20514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pPr/>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0"/>
              </a:schemeClr>
            </a:gs>
            <a:gs pos="30000">
              <a:schemeClr val="accent2">
                <a:lumMod val="75000"/>
              </a:schemeClr>
            </a:gs>
            <a:gs pos="64999">
              <a:schemeClr val="accent2">
                <a:lumMod val="80000"/>
              </a:schemeClr>
            </a:gs>
            <a:gs pos="89999">
              <a:schemeClr val="accent2"/>
            </a:gs>
            <a:gs pos="100000">
              <a:schemeClr val="accent2"/>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742970B-D3F7-455B-B431-EE4D6888DE51}"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10136" y="838199"/>
            <a:ext cx="6723728" cy="505343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3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125113" cy="924475"/>
          </a:xfrm>
        </p:spPr>
        <p:txBody>
          <a:bodyPr/>
          <a:lstStyle/>
          <a:p>
            <a:r>
              <a:rPr lang="en-US" sz="4000" dirty="0" smtClean="0"/>
              <a:t>Competition</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1739929"/>
              </p:ext>
            </p:extLst>
          </p:nvPr>
        </p:nvGraphicFramePr>
        <p:xfrm>
          <a:off x="457200" y="1143000"/>
          <a:ext cx="8229600" cy="2667000"/>
        </p:xfrm>
        <a:graphic>
          <a:graphicData uri="http://schemas.openxmlformats.org/drawingml/2006/table">
            <a:tbl>
              <a:tblPr firstRow="1" bandRow="1">
                <a:tableStyleId>{5C22544A-7EE6-4342-B048-85BDC9FD1C3A}</a:tableStyleId>
              </a:tblPr>
              <a:tblGrid>
                <a:gridCol w="2057400"/>
                <a:gridCol w="2057400"/>
                <a:gridCol w="2057400"/>
                <a:gridCol w="2057400"/>
              </a:tblGrid>
              <a:tr h="819150">
                <a:tc>
                  <a:txBody>
                    <a:bodyPr/>
                    <a:lstStyle/>
                    <a:p>
                      <a:endParaRPr lang="en-US" dirty="0"/>
                    </a:p>
                  </a:txBody>
                  <a:tcPr/>
                </a:tc>
                <a:tc>
                  <a:txBody>
                    <a:bodyPr/>
                    <a:lstStyle/>
                    <a:p>
                      <a:r>
                        <a:rPr lang="en-US" dirty="0" smtClean="0"/>
                        <a:t>Pet Tails</a:t>
                      </a:r>
                      <a:endParaRPr lang="en-US" dirty="0"/>
                    </a:p>
                  </a:txBody>
                  <a:tcPr/>
                </a:tc>
                <a:tc>
                  <a:txBody>
                    <a:bodyPr/>
                    <a:lstStyle/>
                    <a:p>
                      <a:r>
                        <a:rPr lang="en-US" dirty="0" smtClean="0"/>
                        <a:t>Pet Smart</a:t>
                      </a:r>
                      <a:endParaRPr lang="en-US" dirty="0"/>
                    </a:p>
                  </a:txBody>
                  <a:tcPr/>
                </a:tc>
                <a:tc>
                  <a:txBody>
                    <a:bodyPr/>
                    <a:lstStyle/>
                    <a:p>
                      <a:r>
                        <a:rPr lang="en-US" dirty="0" smtClean="0"/>
                        <a:t>Wagging</a:t>
                      </a:r>
                      <a:r>
                        <a:rPr lang="en-US" baseline="0" dirty="0" smtClean="0"/>
                        <a:t> Tails</a:t>
                      </a:r>
                      <a:endParaRPr lang="en-US" dirty="0"/>
                    </a:p>
                  </a:txBody>
                  <a:tcPr/>
                </a:tc>
              </a:tr>
              <a:tr h="628650">
                <a:tc>
                  <a:txBody>
                    <a:bodyPr/>
                    <a:lstStyle/>
                    <a:p>
                      <a:r>
                        <a:rPr lang="en-US" sz="1800" dirty="0" smtClean="0"/>
                        <a:t>Quality</a:t>
                      </a:r>
                      <a:endParaRPr lang="en-US" sz="1800" dirty="0"/>
                    </a:p>
                  </a:txBody>
                  <a:tcPr/>
                </a:tc>
                <a:tc>
                  <a:txBody>
                    <a:bodyPr/>
                    <a:lstStyle/>
                    <a:p>
                      <a:pPr algn="l"/>
                      <a:r>
                        <a:rPr lang="en-US" sz="1600" dirty="0" smtClean="0"/>
                        <a:t>Personalized</a:t>
                      </a:r>
                      <a:r>
                        <a:rPr lang="en-US" sz="1600" baseline="0" dirty="0" smtClean="0"/>
                        <a:t> care</a:t>
                      </a:r>
                      <a:endParaRPr lang="en-US" sz="1600" dirty="0"/>
                    </a:p>
                  </a:txBody>
                  <a:tcPr/>
                </a:tc>
                <a:tc>
                  <a:txBody>
                    <a:bodyPr/>
                    <a:lstStyle/>
                    <a:p>
                      <a:pPr algn="l"/>
                      <a:r>
                        <a:rPr lang="en-US" sz="1600" dirty="0" smtClean="0"/>
                        <a:t>No</a:t>
                      </a:r>
                      <a:r>
                        <a:rPr lang="en-US" sz="1600" baseline="0" dirty="0" smtClean="0"/>
                        <a:t> personalized care</a:t>
                      </a:r>
                      <a:endParaRPr lang="en-US" sz="1600" dirty="0"/>
                    </a:p>
                  </a:txBody>
                  <a:tcPr/>
                </a:tc>
                <a:tc>
                  <a:txBody>
                    <a:bodyPr/>
                    <a:lstStyle/>
                    <a:p>
                      <a:pPr algn="l"/>
                      <a:r>
                        <a:rPr lang="en-US" sz="1600" dirty="0" smtClean="0"/>
                        <a:t>Personalized care</a:t>
                      </a:r>
                      <a:endParaRPr lang="en-US" sz="1600" dirty="0"/>
                    </a:p>
                  </a:txBody>
                  <a:tcPr/>
                </a:tc>
              </a:tr>
              <a:tr h="609600">
                <a:tc>
                  <a:txBody>
                    <a:bodyPr/>
                    <a:lstStyle/>
                    <a:p>
                      <a:r>
                        <a:rPr lang="en-US" sz="1800" dirty="0" smtClean="0"/>
                        <a:t>Location</a:t>
                      </a:r>
                      <a:endParaRPr lang="en-US" sz="1800" dirty="0"/>
                    </a:p>
                  </a:txBody>
                  <a:tcPr/>
                </a:tc>
                <a:tc>
                  <a:txBody>
                    <a:bodyPr/>
                    <a:lstStyle/>
                    <a:p>
                      <a:pPr algn="l"/>
                      <a:r>
                        <a:rPr lang="en-US" sz="1600" dirty="0" smtClean="0"/>
                        <a:t>North Granby,</a:t>
                      </a:r>
                      <a:r>
                        <a:rPr lang="en-US" sz="1600" baseline="0" dirty="0" smtClean="0"/>
                        <a:t> CT</a:t>
                      </a:r>
                      <a:endParaRPr lang="en-US" sz="1600" dirty="0"/>
                    </a:p>
                  </a:txBody>
                  <a:tcPr/>
                </a:tc>
                <a:tc>
                  <a:txBody>
                    <a:bodyPr/>
                    <a:lstStyle/>
                    <a:p>
                      <a:pPr algn="l"/>
                      <a:r>
                        <a:rPr lang="en-US" sz="1600" dirty="0" smtClean="0"/>
                        <a:t>East Hartford,</a:t>
                      </a:r>
                      <a:r>
                        <a:rPr lang="en-US" sz="1600" baseline="0" dirty="0" smtClean="0"/>
                        <a:t> CT</a:t>
                      </a:r>
                      <a:endParaRPr lang="en-US" sz="1600" dirty="0"/>
                    </a:p>
                  </a:txBody>
                  <a:tcPr/>
                </a:tc>
                <a:tc>
                  <a:txBody>
                    <a:bodyPr/>
                    <a:lstStyle/>
                    <a:p>
                      <a:pPr algn="l"/>
                      <a:r>
                        <a:rPr lang="en-US" sz="1600" dirty="0" smtClean="0"/>
                        <a:t>Enfield, CT</a:t>
                      </a:r>
                      <a:endParaRPr lang="en-US" sz="1600" dirty="0"/>
                    </a:p>
                  </a:txBody>
                  <a:tcPr/>
                </a:tc>
              </a:tr>
              <a:tr h="609600">
                <a:tc>
                  <a:txBody>
                    <a:bodyPr/>
                    <a:lstStyle/>
                    <a:p>
                      <a:r>
                        <a:rPr lang="en-US" sz="1800" dirty="0" smtClean="0"/>
                        <a:t>Speed</a:t>
                      </a:r>
                      <a:endParaRPr lang="en-US" sz="1800" dirty="0"/>
                    </a:p>
                  </a:txBody>
                  <a:tcPr/>
                </a:tc>
                <a:tc>
                  <a:txBody>
                    <a:bodyPr/>
                    <a:lstStyle/>
                    <a:p>
                      <a:pPr algn="l"/>
                      <a:r>
                        <a:rPr lang="en-US" sz="1600" dirty="0" smtClean="0"/>
                        <a:t>Faster visits</a:t>
                      </a:r>
                      <a:endParaRPr lang="en-US" sz="1600" dirty="0"/>
                    </a:p>
                  </a:txBody>
                  <a:tcPr/>
                </a:tc>
                <a:tc>
                  <a:txBody>
                    <a:bodyPr/>
                    <a:lstStyle/>
                    <a:p>
                      <a:pPr algn="l"/>
                      <a:r>
                        <a:rPr lang="en-US" sz="1600" dirty="0" smtClean="0"/>
                        <a:t>Care</a:t>
                      </a:r>
                      <a:r>
                        <a:rPr lang="en-US" sz="1600" baseline="0" dirty="0" smtClean="0"/>
                        <a:t> provided in a day care</a:t>
                      </a:r>
                      <a:endParaRPr lang="en-US" sz="1600" dirty="0"/>
                    </a:p>
                  </a:txBody>
                  <a:tcPr/>
                </a:tc>
                <a:tc>
                  <a:txBody>
                    <a:bodyPr/>
                    <a:lstStyle/>
                    <a:p>
                      <a:pPr algn="l"/>
                      <a:r>
                        <a:rPr lang="en-US" sz="1600" dirty="0" smtClean="0"/>
                        <a:t>Longer visits</a:t>
                      </a:r>
                      <a:endParaRPr lang="en-US" sz="1600" dirty="0"/>
                    </a:p>
                  </a:txBody>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6019800"/>
            <a:ext cx="1592998" cy="838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12162175"/>
              </p:ext>
            </p:extLst>
          </p:nvPr>
        </p:nvGraphicFramePr>
        <p:xfrm>
          <a:off x="457200" y="4034399"/>
          <a:ext cx="8229600" cy="1158240"/>
        </p:xfrm>
        <a:graphic>
          <a:graphicData uri="http://schemas.openxmlformats.org/drawingml/2006/table">
            <a:tbl>
              <a:tblPr firstRow="1" bandRow="1">
                <a:tableStyleId>{5C22544A-7EE6-4342-B048-85BDC9FD1C3A}</a:tableStyleId>
              </a:tblPr>
              <a:tblGrid>
                <a:gridCol w="8229600"/>
              </a:tblGrid>
              <a:tr h="0">
                <a:tc>
                  <a:txBody>
                    <a:bodyPr/>
                    <a:lstStyle/>
                    <a:p>
                      <a:pPr algn="ctr"/>
                      <a:r>
                        <a:rPr lang="en-US" sz="1600" dirty="0" smtClean="0">
                          <a:solidFill>
                            <a:schemeClr val="bg1"/>
                          </a:solidFill>
                        </a:rPr>
                        <a:t>Your Competitive</a:t>
                      </a:r>
                      <a:r>
                        <a:rPr lang="en-US" sz="1600" baseline="0" dirty="0" smtClean="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r>
                        <a:rPr lang="en-US" sz="1600" dirty="0" smtClean="0"/>
                        <a:t>1. Faster</a:t>
                      </a:r>
                      <a:r>
                        <a:rPr lang="en-US" sz="1600" baseline="0" dirty="0" smtClean="0"/>
                        <a:t> visits allowing customers to get the same services for a lower price</a:t>
                      </a:r>
                      <a:endParaRPr lang="en-US" sz="1600" dirty="0" smtClean="0"/>
                    </a:p>
                    <a:p>
                      <a:r>
                        <a:rPr lang="en-US" sz="1600" dirty="0" smtClean="0"/>
                        <a:t>2. Located in North</a:t>
                      </a:r>
                      <a:r>
                        <a:rPr lang="en-US" sz="1600" baseline="0" dirty="0" smtClean="0"/>
                        <a:t> Granby which is more convenient for a lot of pet owners</a:t>
                      </a:r>
                      <a:endParaRPr lang="en-US" sz="1600" dirty="0" smtClean="0"/>
                    </a:p>
                    <a:p>
                      <a:r>
                        <a:rPr lang="en-US" sz="1600" dirty="0" smtClean="0"/>
                        <a:t>3.</a:t>
                      </a:r>
                      <a:r>
                        <a:rPr lang="en-US" sz="1600" baseline="0" dirty="0" smtClean="0"/>
                        <a:t> Q</a:t>
                      </a:r>
                      <a:r>
                        <a:rPr lang="en-US" sz="1600" dirty="0" smtClean="0"/>
                        <a:t>uality personalized care</a:t>
                      </a:r>
                      <a:r>
                        <a:rPr lang="en-US" sz="1600" baseline="0" dirty="0" smtClean="0"/>
                        <a:t> to your home which is more convenient  </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8192011"/>
              </p:ext>
            </p:extLst>
          </p:nvPr>
        </p:nvGraphicFramePr>
        <p:xfrm>
          <a:off x="2514600" y="1143000"/>
          <a:ext cx="2057400" cy="2743199"/>
        </p:xfrm>
        <a:graphic>
          <a:graphicData uri="http://schemas.openxmlformats.org/drawingml/2006/table">
            <a:tbl>
              <a:tblPr/>
              <a:tblGrid>
                <a:gridCol w="2057400"/>
              </a:tblGrid>
              <a:tr h="2743199">
                <a:tc>
                  <a:txBody>
                    <a:bodyPr/>
                    <a:lstStyle/>
                    <a:p>
                      <a:endParaRPr lang="en-US" dirty="0"/>
                    </a:p>
                  </a:txBody>
                  <a:tcPr>
                    <a:lnL w="76200" cmpd="sng">
                      <a:solidFill>
                        <a:schemeClr val="accent2">
                          <a:lumMod val="50000"/>
                        </a:schemeClr>
                      </a:solidFill>
                      <a:prstDash val="solid"/>
                    </a:lnL>
                    <a:lnR w="76200" cmpd="sng">
                      <a:solidFill>
                        <a:schemeClr val="accent2">
                          <a:lumMod val="50000"/>
                        </a:schemeClr>
                      </a:solidFill>
                      <a:prstDash val="solid"/>
                    </a:lnR>
                    <a:lnT w="76200" cmpd="sng">
                      <a:solidFill>
                        <a:schemeClr val="accent2">
                          <a:lumMod val="50000"/>
                        </a:schemeClr>
                      </a:solidFill>
                      <a:prstDash val="solid"/>
                    </a:lnT>
                    <a:lnB w="76200" cmpd="sng">
                      <a:solidFill>
                        <a:schemeClr val="accent2">
                          <a:lumMod val="50000"/>
                        </a:schemeClr>
                      </a:solidFill>
                      <a:prstDash val="soli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Qualifications</a:t>
            </a:r>
            <a:endParaRPr lang="en-US" sz="4000" dirty="0"/>
          </a:p>
        </p:txBody>
      </p:sp>
      <p:sp>
        <p:nvSpPr>
          <p:cNvPr id="3" name="Content Placeholder 2"/>
          <p:cNvSpPr>
            <a:spLocks noGrp="1"/>
          </p:cNvSpPr>
          <p:nvPr>
            <p:ph idx="1"/>
          </p:nvPr>
        </p:nvSpPr>
        <p:spPr/>
        <p:txBody>
          <a:bodyPr anchor="t">
            <a:normAutofit/>
          </a:bodyPr>
          <a:lstStyle/>
          <a:p>
            <a:r>
              <a:rPr lang="en-US" sz="2000" dirty="0" smtClean="0"/>
              <a:t>Have entrepreneurs in family</a:t>
            </a:r>
          </a:p>
          <a:p>
            <a:r>
              <a:rPr lang="en-US" sz="2000" dirty="0" smtClean="0"/>
              <a:t>Operational for 3 years</a:t>
            </a:r>
          </a:p>
          <a:p>
            <a:r>
              <a:rPr lang="en-US" sz="2000" dirty="0" smtClean="0"/>
              <a:t>Strong customer base</a:t>
            </a:r>
          </a:p>
          <a:p>
            <a:r>
              <a:rPr lang="en-US" sz="2000" dirty="0" smtClean="0"/>
              <a:t>Experience with animals</a:t>
            </a:r>
          </a:p>
          <a:p>
            <a:r>
              <a:rPr lang="en-US" sz="2000" dirty="0" smtClean="0"/>
              <a:t>In process of being bonded</a:t>
            </a:r>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893" b="17952"/>
          <a:stretch/>
        </p:blipFill>
        <p:spPr bwMode="auto">
          <a:xfrm>
            <a:off x="2246044" y="4648200"/>
            <a:ext cx="4651913" cy="97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Sales Projections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067923"/>
              </p:ext>
            </p:extLst>
          </p:nvPr>
        </p:nvGraphicFramePr>
        <p:xfrm>
          <a:off x="533400" y="2590800"/>
          <a:ext cx="8077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Total Units</a:t>
            </a:r>
          </a:p>
          <a:p>
            <a:pPr lvl="0" algn="ctr">
              <a:defRPr/>
            </a:pPr>
            <a:r>
              <a:rPr lang="en-US" sz="2000" b="1" dirty="0" smtClean="0">
                <a:solidFill>
                  <a:schemeClr val="bg1"/>
                </a:solidFill>
                <a:cs typeface="Arial" pitchFamily="34" charset="0"/>
              </a:rPr>
              <a:t>54</a:t>
            </a:r>
            <a:endParaRPr lang="en-US" sz="2000" b="1" dirty="0" smtClean="0">
              <a:solidFill>
                <a:schemeClr val="bg1"/>
              </a:solidFill>
            </a:endParaRPr>
          </a:p>
        </p:txBody>
      </p:sp>
      <p:sp>
        <p:nvSpPr>
          <p:cNvPr id="8" name="TextBox 7"/>
          <p:cNvSpPr txBox="1"/>
          <p:nvPr/>
        </p:nvSpPr>
        <p:spPr>
          <a:xfrm>
            <a:off x="3733800" y="1522512"/>
            <a:ext cx="1828800" cy="1015663"/>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Gross Revenue</a:t>
            </a:r>
          </a:p>
          <a:p>
            <a:pPr lvl="0" algn="ctr">
              <a:defRPr/>
            </a:pPr>
            <a:r>
              <a:rPr lang="en-US" sz="2000" b="1" dirty="0" smtClean="0">
                <a:solidFill>
                  <a:schemeClr val="bg1"/>
                </a:solidFill>
                <a:cs typeface="Arial" pitchFamily="34" charset="0"/>
              </a:rPr>
              <a:t>$2,970</a:t>
            </a:r>
            <a:endParaRPr lang="en-US" sz="2000" b="1" dirty="0" smtClean="0">
              <a:solidFill>
                <a:schemeClr val="bg1"/>
              </a:solidFill>
            </a:endParaRPr>
          </a:p>
        </p:txBody>
      </p:sp>
      <p:sp>
        <p:nvSpPr>
          <p:cNvPr id="9" name="TextBox 8"/>
          <p:cNvSpPr txBox="1"/>
          <p:nvPr/>
        </p:nvSpPr>
        <p:spPr>
          <a:xfrm>
            <a:off x="5943600" y="1676400"/>
            <a:ext cx="1828800" cy="707886"/>
          </a:xfrm>
          <a:prstGeom prst="rect">
            <a:avLst/>
          </a:prstGeom>
          <a:solidFill>
            <a:schemeClr val="accent2">
              <a:lumMod val="60000"/>
              <a:lumOff val="4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Net Profit</a:t>
            </a:r>
          </a:p>
          <a:p>
            <a:pPr lvl="0" algn="ctr">
              <a:defRPr/>
            </a:pPr>
            <a:r>
              <a:rPr lang="en-US" sz="2000" b="1" dirty="0" smtClean="0">
                <a:solidFill>
                  <a:schemeClr val="bg1"/>
                </a:solidFill>
                <a:cs typeface="Arial" pitchFamily="34" charset="0"/>
              </a:rPr>
              <a:t>$957</a:t>
            </a:r>
            <a:endParaRPr lang="en-US" sz="2000" b="1" dirty="0" smtClean="0">
              <a:solidFill>
                <a:schemeClr val="bg1"/>
              </a:solidFill>
            </a:endParaRPr>
          </a:p>
        </p:txBody>
      </p:sp>
      <p:pic>
        <p:nvPicPr>
          <p:cNvPr id="7" name="Content Placeholder 9" descr="logo secondary.jpg"/>
          <p:cNvPicPr>
            <a:picLocks noChangeAspect="1"/>
          </p:cNvPicPr>
          <p:nvPr/>
        </p:nvPicPr>
        <p:blipFill>
          <a:blip r:embed="rId4" cstate="print"/>
          <a:stretch>
            <a:fillRect/>
          </a:stretch>
        </p:blipFill>
        <p:spPr>
          <a:xfrm>
            <a:off x="7315200" y="5895726"/>
            <a:ext cx="1828800" cy="96227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125113" cy="924475"/>
          </a:xfrm>
        </p:spPr>
        <p:txBody>
          <a:bodyPr/>
          <a:lstStyle/>
          <a:p>
            <a:r>
              <a:rPr lang="en-US" sz="4000" dirty="0" smtClean="0"/>
              <a:t>Start-up Funds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70993436"/>
              </p:ext>
            </p:extLst>
          </p:nvPr>
        </p:nvGraphicFramePr>
        <p:xfrm>
          <a:off x="1066800" y="1447800"/>
          <a:ext cx="7696200" cy="3169920"/>
        </p:xfrm>
        <a:graphic>
          <a:graphicData uri="http://schemas.openxmlformats.org/drawingml/2006/table">
            <a:tbl>
              <a:tblPr/>
              <a:tblGrid>
                <a:gridCol w="2302329"/>
                <a:gridCol w="3532033"/>
                <a:gridCol w="1861838"/>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1483">
                <a:tc>
                  <a:txBody>
                    <a:bodyPr/>
                    <a:lstStyle/>
                    <a:p>
                      <a:pPr marL="0" marR="0">
                        <a:spcBef>
                          <a:spcPts val="0"/>
                        </a:spcBef>
                        <a:spcAft>
                          <a:spcPts val="0"/>
                        </a:spcAft>
                      </a:pPr>
                      <a:r>
                        <a:rPr lang="en-US" sz="1600" dirty="0" smtClean="0">
                          <a:latin typeface="+mn-lt"/>
                          <a:ea typeface="Times New Roman"/>
                          <a:cs typeface="Times New Roman"/>
                        </a:rPr>
                        <a:t>Car</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Transportation</a:t>
                      </a:r>
                      <a:r>
                        <a:rPr lang="en-US" sz="1600" baseline="0" dirty="0" smtClean="0">
                          <a:latin typeface="+mn-lt"/>
                          <a:ea typeface="Times New Roman"/>
                          <a:cs typeface="Times New Roman"/>
                        </a:rPr>
                        <a:t> to homes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a:spcBef>
                          <a:spcPts val="0"/>
                        </a:spcBef>
                        <a:spcAft>
                          <a:spcPts val="0"/>
                        </a:spcAft>
                      </a:pPr>
                      <a:r>
                        <a:rPr lang="en-US" sz="1600" dirty="0" smtClean="0">
                          <a:latin typeface="+mn-lt"/>
                          <a:ea typeface="Times New Roman"/>
                          <a:cs typeface="Times New Roman"/>
                        </a:rPr>
                        <a:t>Computer</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Business</a:t>
                      </a:r>
                      <a:r>
                        <a:rPr lang="en-US" sz="1600" baseline="0" dirty="0" smtClean="0">
                          <a:latin typeface="+mn-lt"/>
                          <a:ea typeface="Times New Roman"/>
                          <a:cs typeface="Times New Roman"/>
                        </a:rPr>
                        <a:t> productivity</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 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mn-lt"/>
                          <a:ea typeface="Times New Roman"/>
                          <a:cs typeface="Times New Roman"/>
                        </a:rPr>
                        <a:t>Car Visor</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a:t>
                      </a:r>
                      <a:r>
                        <a:rPr lang="en-US" sz="1600" baseline="0" dirty="0" smtClean="0">
                          <a:latin typeface="+mn-lt"/>
                          <a:ea typeface="Times New Roman"/>
                          <a:cs typeface="Times New Roman"/>
                        </a:rPr>
                        <a:t> for business</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$80.00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Uniform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 and professionalism</a:t>
                      </a:r>
                      <a:r>
                        <a:rPr lang="en-US" sz="1600" baseline="0" dirty="0" smtClean="0">
                          <a:latin typeface="+mn-lt"/>
                          <a:ea typeface="Times New Roman"/>
                          <a:cs typeface="Times New Roman"/>
                        </a:rPr>
                        <a:t>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Brochures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Advertising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LLC Filing Fee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become an LLC</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$120.00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solidFill>
                          <a:schemeClr val="bg1"/>
                        </a:solidFill>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ea typeface="Times New Roman"/>
                          <a:cs typeface="Times New Roman"/>
                        </a:rPr>
                        <a:t>Total Startup Expenditures</a:t>
                      </a:r>
                      <a:endParaRPr lang="en-US" sz="1600" dirty="0">
                        <a:solidFill>
                          <a:schemeClr val="bg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smtClean="0">
                          <a:solidFill>
                            <a:schemeClr val="bg1"/>
                          </a:solidFill>
                          <a:latin typeface="+mn-lt"/>
                          <a:ea typeface="Times New Roman"/>
                          <a:cs typeface="Times New Roman"/>
                        </a:rPr>
                        <a:t>$250.00</a:t>
                      </a:r>
                      <a:endParaRPr lang="en-US" sz="1600" b="1"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06680">
                <a:tc gridSpan="2">
                  <a:txBody>
                    <a:bodyPr/>
                    <a:lstStyle/>
                    <a:p>
                      <a:endParaRPr lang="en-US" sz="160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solidFill>
                          <a:schemeClr val="bg1"/>
                        </a:solidFill>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Emergency Fund</a:t>
                      </a:r>
                      <a:endParaRPr lang="en-US" sz="160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$400.00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solidFill>
                          <a:schemeClr val="bg1"/>
                        </a:solidFill>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Reserve for Fixed Expenses</a:t>
                      </a:r>
                      <a:endParaRPr lang="en-US" sz="160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mn-lt"/>
                          <a:ea typeface="Times New Roman"/>
                          <a:cs typeface="Times New Roman"/>
                        </a:rPr>
                        <a:t>$135.00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solidFill>
                          <a:schemeClr val="bg1"/>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solidFill>
                          <a:schemeClr val="bg1"/>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solidFill>
                          <a:schemeClr val="bg1"/>
                        </a:solidFill>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ea typeface="Times New Roman"/>
                          <a:cs typeface="Times New Roman"/>
                        </a:rPr>
                        <a:t>Total Startup Investment</a:t>
                      </a:r>
                      <a:endParaRPr lang="en-US" sz="1600" dirty="0">
                        <a:solidFill>
                          <a:schemeClr val="bg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solidFill>
                            <a:schemeClr val="bg1"/>
                          </a:solidFill>
                          <a:latin typeface="+mn-lt"/>
                          <a:ea typeface="Times New Roman"/>
                          <a:cs typeface="Times New Roman"/>
                        </a:rPr>
                        <a:t>$785.00</a:t>
                      </a:r>
                      <a:endParaRPr lang="en-US" sz="1600" b="1" dirty="0">
                        <a:solidFill>
                          <a:schemeClr val="bg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70797512"/>
              </p:ext>
            </p:extLst>
          </p:nvPr>
        </p:nvGraphicFramePr>
        <p:xfrm>
          <a:off x="1981200" y="4724400"/>
          <a:ext cx="6781801" cy="838200"/>
        </p:xfrm>
        <a:graphic>
          <a:graphicData uri="http://schemas.openxmlformats.org/drawingml/2006/table">
            <a:tbl>
              <a:tblPr/>
              <a:tblGrid>
                <a:gridCol w="2590800"/>
                <a:gridCol w="194583"/>
                <a:gridCol w="1332139"/>
                <a:gridCol w="605517"/>
                <a:gridCol w="2058762"/>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$956.96</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122%</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$1.22</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$785.00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93820627"/>
              </p:ext>
            </p:extLst>
          </p:nvPr>
        </p:nvGraphicFramePr>
        <p:xfrm>
          <a:off x="1981200" y="5895726"/>
          <a:ext cx="6858001" cy="838200"/>
        </p:xfrm>
        <a:graphic>
          <a:graphicData uri="http://schemas.openxmlformats.org/drawingml/2006/table">
            <a:tbl>
              <a:tblPr/>
              <a:tblGrid>
                <a:gridCol w="2553511"/>
                <a:gridCol w="263167"/>
                <a:gridCol w="1347107"/>
                <a:gridCol w="612322"/>
                <a:gridCol w="2081894"/>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ROS:</a:t>
                      </a:r>
                      <a:r>
                        <a:rPr lang="en-US" sz="1600" b="1" baseline="0" dirty="0" smtClean="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mn-lt"/>
                          <a:ea typeface="Times New Roman"/>
                        </a:rPr>
                        <a:t>$956.96</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32%</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mn-lt"/>
                          <a:ea typeface="Times New Roman"/>
                        </a:rPr>
                        <a:t>$0.32</a:t>
                      </a:r>
                      <a:endParaRPr lang="en-US" sz="1800" dirty="0">
                        <a:latin typeface="+mn-lt"/>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mn-lt"/>
                          <a:ea typeface="Times New Roman"/>
                        </a:rPr>
                        <a:t>$2,970.00</a:t>
                      </a:r>
                      <a:endParaRPr lang="en-US" sz="1800" dirty="0">
                        <a:latin typeface="+mn-lt"/>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chor="t"/>
          <a:lstStyle/>
          <a:p>
            <a:pPr marL="0" indent="0">
              <a:buNone/>
            </a:pPr>
            <a:r>
              <a:rPr lang="en-US" sz="4000" dirty="0" smtClean="0">
                <a:latin typeface="+mj-lt"/>
                <a:cs typeface="Arial" pitchFamily="34" charset="0"/>
              </a:rPr>
              <a:t>Future Plans</a:t>
            </a:r>
          </a:p>
          <a:p>
            <a:r>
              <a:rPr lang="en-US" sz="2000" dirty="0" smtClean="0">
                <a:cs typeface="Times New Roman" pitchFamily="18" charset="0"/>
              </a:rPr>
              <a:t>Expand to dog walking and grooming services after 1 year and hire the first employee by the end of the first year</a:t>
            </a:r>
          </a:p>
          <a:p>
            <a:pPr marL="0" indent="0">
              <a:buNone/>
            </a:pPr>
            <a:endParaRPr lang="en-US" dirty="0" smtClean="0"/>
          </a:p>
          <a:p>
            <a:pPr marL="0" indent="0">
              <a:buNone/>
            </a:pPr>
            <a:r>
              <a:rPr lang="en-US" sz="4000" dirty="0" smtClean="0">
                <a:latin typeface="+mj-lt"/>
                <a:cs typeface="Arial" pitchFamily="34" charset="0"/>
              </a:rPr>
              <a:t>Philanthropy</a:t>
            </a:r>
          </a:p>
          <a:p>
            <a:r>
              <a:rPr lang="en-US" sz="2000" dirty="0" smtClean="0">
                <a:cs typeface="Times New Roman" pitchFamily="18" charset="0"/>
              </a:rPr>
              <a:t>Will donate </a:t>
            </a:r>
            <a:r>
              <a:rPr lang="en-US" sz="2000" dirty="0">
                <a:cs typeface="Times New Roman" pitchFamily="18" charset="0"/>
              </a:rPr>
              <a:t>7</a:t>
            </a:r>
            <a:r>
              <a:rPr lang="en-US" sz="2000" dirty="0" smtClean="0">
                <a:cs typeface="Times New Roman" pitchFamily="18" charset="0"/>
              </a:rPr>
              <a:t>% of our net profit to the Juvenile Diabetes Research Foundation (JDRF)</a:t>
            </a:r>
            <a:endParaRPr lang="en-US" sz="2000" dirty="0">
              <a:cs typeface="Times New Roman" pitchFamily="18"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9098" y="5602975"/>
            <a:ext cx="36385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61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857" y="370925"/>
            <a:ext cx="7476600" cy="924475"/>
          </a:xfrm>
        </p:spPr>
        <p:txBody>
          <a:bodyPr>
            <a:normAutofit/>
            <a:sp3d prstMaterial="softEdge"/>
          </a:bodyPr>
          <a:lstStyle/>
          <a:p>
            <a:pPr algn="ctr" eaLnBrk="1" hangingPunct="1"/>
            <a:r>
              <a:rPr lang="en-US" altLang="en-US" sz="3200" dirty="0" smtClean="0">
                <a:ln>
                  <a:noFill/>
                </a:ln>
              </a:rPr>
              <a:t>“Pet care that is all about you”</a:t>
            </a:r>
            <a:endParaRPr altLang="en-US" sz="3200" dirty="0" smtClean="0">
              <a:ln>
                <a:noFill/>
              </a:ln>
            </a:endParaRPr>
          </a:p>
        </p:txBody>
      </p:sp>
      <p:sp>
        <p:nvSpPr>
          <p:cNvPr id="5" name="Rectangle 4"/>
          <p:cNvSpPr/>
          <p:nvPr/>
        </p:nvSpPr>
        <p:spPr>
          <a:xfrm>
            <a:off x="1447800" y="1295400"/>
            <a:ext cx="6192715" cy="3352800"/>
          </a:xfrm>
          <a:prstGeom prst="rect">
            <a:avLst/>
          </a:prstGeom>
          <a:solidFill>
            <a:schemeClr val="accent2">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prstClr val="white"/>
                </a:solidFill>
                <a:latin typeface="Myriad Web Pro" pitchFamily="34" charset="0"/>
              </a:rPr>
              <a:t>Thank you for your consideration of</a:t>
            </a:r>
            <a:br>
              <a:rPr lang="en-US" sz="2800" b="1" dirty="0">
                <a:solidFill>
                  <a:prstClr val="white"/>
                </a:solidFill>
                <a:latin typeface="Myriad Web Pro" pitchFamily="34" charset="0"/>
              </a:rPr>
            </a:br>
            <a:endParaRPr lang="en-US" sz="2800" b="1" dirty="0">
              <a:solidFill>
                <a:prstClr val="white"/>
              </a:solidFill>
              <a:latin typeface="Myriad Web Pro" pitchFamily="34" charset="0"/>
            </a:endParaRPr>
          </a:p>
          <a:p>
            <a:pPr algn="ctr">
              <a:defRPr/>
            </a:pPr>
            <a:r>
              <a:rPr lang="en-US" sz="4000" b="1" i="1" dirty="0" smtClean="0">
                <a:solidFill>
                  <a:prstClr val="white"/>
                </a:solidFill>
                <a:latin typeface="Myriad Web Pro" pitchFamily="34" charset="0"/>
              </a:rPr>
              <a:t>Pet Tails LLC</a:t>
            </a:r>
            <a:endParaRPr lang="en-US" sz="2800" b="1" i="1" dirty="0">
              <a:solidFill>
                <a:prstClr val="white"/>
              </a:solidFill>
              <a:latin typeface="Myriad Web Pro" pitchFamily="34" charset="0"/>
            </a:endParaRPr>
          </a:p>
        </p:txBody>
      </p:sp>
      <p:pic>
        <p:nvPicPr>
          <p:cNvPr id="6"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1" name="Picture 10" descr="PetTailsLogo.jpg"/>
          <p:cNvPicPr>
            <a:picLocks noChangeAspect="1"/>
          </p:cNvPicPr>
          <p:nvPr/>
        </p:nvPicPr>
        <p:blipFill>
          <a:blip r:embed="rId4" cstate="print"/>
          <a:stretch>
            <a:fillRect/>
          </a:stretch>
        </p:blipFill>
        <p:spPr>
          <a:xfrm>
            <a:off x="3193183" y="4800600"/>
            <a:ext cx="2757634" cy="1530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197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Arial" pitchFamily="34" charset="0"/>
                <a:cs typeface="Arial" pitchFamily="34" charset="0"/>
              </a:rPr>
              <a:t>Pet Tails LLC</a:t>
            </a:r>
            <a:endParaRPr lang="en-US" sz="4000" dirty="0">
              <a:latin typeface="Arial" pitchFamily="34" charset="0"/>
              <a:cs typeface="Arial" pitchFamily="34" charset="0"/>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2012" y="2057400"/>
            <a:ext cx="3139977" cy="1742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48200" y="5657671"/>
            <a:ext cx="4495800" cy="1200329"/>
          </a:xfrm>
          <a:prstGeom prst="rect">
            <a:avLst/>
          </a:prstGeom>
          <a:noFill/>
        </p:spPr>
        <p:txBody>
          <a:bodyPr wrap="square" rtlCol="0">
            <a:spAutoFit/>
          </a:bodyPr>
          <a:lstStyle/>
          <a:p>
            <a:pPr algn="r"/>
            <a:r>
              <a:rPr lang="en-US" dirty="0" smtClean="0">
                <a:solidFill>
                  <a:schemeClr val="bg1"/>
                </a:solidFill>
              </a:rPr>
              <a:t>Ryan Holland</a:t>
            </a:r>
          </a:p>
          <a:p>
            <a:pPr algn="r"/>
            <a:r>
              <a:rPr lang="en-US" dirty="0" smtClean="0">
                <a:solidFill>
                  <a:schemeClr val="bg1"/>
                </a:solidFill>
              </a:rPr>
              <a:t>Sport and Medical Sciences Academy</a:t>
            </a:r>
          </a:p>
          <a:p>
            <a:pPr algn="r"/>
            <a:r>
              <a:rPr lang="en-US" dirty="0" smtClean="0">
                <a:solidFill>
                  <a:schemeClr val="bg1"/>
                </a:solidFill>
              </a:rPr>
              <a:t>Hartford, Connecticut</a:t>
            </a:r>
          </a:p>
          <a:p>
            <a:pPr algn="r"/>
            <a:r>
              <a:rPr lang="en-US" dirty="0" smtClean="0">
                <a:solidFill>
                  <a:schemeClr val="bg1"/>
                </a:solidFill>
              </a:rPr>
              <a:t>Grade 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Unmet need</a:t>
            </a:r>
            <a:endParaRPr lang="en-US" sz="40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3" name="Content Placeholder 2"/>
          <p:cNvSpPr>
            <a:spLocks noGrp="1"/>
          </p:cNvSpPr>
          <p:nvPr>
            <p:ph idx="1"/>
          </p:nvPr>
        </p:nvSpPr>
        <p:spPr>
          <a:xfrm>
            <a:off x="1008307" y="1809032"/>
            <a:ext cx="7125112" cy="4051437"/>
          </a:xfrm>
        </p:spPr>
        <p:txBody>
          <a:bodyPr anchor="t">
            <a:normAutofit/>
          </a:bodyPr>
          <a:lstStyle/>
          <a:p>
            <a:r>
              <a:rPr lang="en-US" sz="2000" dirty="0" smtClean="0"/>
              <a:t>No easy source of traveling pet care for most areas in Connecticut</a:t>
            </a:r>
            <a:endParaRPr lang="en-US" sz="2000" dirty="0"/>
          </a:p>
          <a:p>
            <a:r>
              <a:rPr lang="en-US" sz="2000" dirty="0" smtClean="0"/>
              <a:t>There is no personalized pet care that can be scheduled around the customers’ needs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2347" y="3640540"/>
            <a:ext cx="3659306" cy="2439537"/>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Solution</a:t>
            </a:r>
            <a:endParaRPr lang="en-US" sz="4000" b="1"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10" name="Content Placeholder 9"/>
          <p:cNvSpPr>
            <a:spLocks noGrp="1"/>
          </p:cNvSpPr>
          <p:nvPr>
            <p:ph idx="1"/>
          </p:nvPr>
        </p:nvSpPr>
        <p:spPr/>
        <p:txBody>
          <a:bodyPr anchor="t"/>
          <a:lstStyle/>
          <a:p>
            <a:r>
              <a:rPr lang="en-US" sz="2000" dirty="0" smtClean="0"/>
              <a:t>Eliminate </a:t>
            </a:r>
            <a:r>
              <a:rPr lang="en-US" sz="2000" dirty="0"/>
              <a:t>time consuming preparations for your pet</a:t>
            </a:r>
          </a:p>
          <a:p>
            <a:r>
              <a:rPr lang="en-US" sz="2000" dirty="0"/>
              <a:t>Personalized pet care that is </a:t>
            </a:r>
            <a:r>
              <a:rPr lang="en-US" sz="2000" dirty="0" smtClean="0"/>
              <a:t>flexible to you and your needs</a:t>
            </a:r>
            <a:endParaRPr lang="en-US" sz="2000" dirty="0"/>
          </a:p>
          <a:p>
            <a:endParaRPr lang="en-US" dirty="0"/>
          </a:p>
        </p:txBody>
      </p:sp>
      <p:pic>
        <p:nvPicPr>
          <p:cNvPr id="5" name="Picture 2" descr="http://adventuresofadogmom.files.wordpress.com/2012/04/dog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02" t="1" r="11343" b="26923"/>
          <a:stretch/>
        </p:blipFill>
        <p:spPr bwMode="auto">
          <a:xfrm>
            <a:off x="3048000" y="3377713"/>
            <a:ext cx="3048000" cy="293892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Mission and Social Impact</a:t>
            </a:r>
            <a:endParaRPr lang="en-US" sz="4000" dirty="0"/>
          </a:p>
        </p:txBody>
      </p:sp>
      <p:sp>
        <p:nvSpPr>
          <p:cNvPr id="3" name="Content Placeholder 2"/>
          <p:cNvSpPr>
            <a:spLocks noGrp="1"/>
          </p:cNvSpPr>
          <p:nvPr>
            <p:ph idx="1"/>
          </p:nvPr>
        </p:nvSpPr>
        <p:spPr/>
        <p:txBody>
          <a:bodyPr anchor="t"/>
          <a:lstStyle/>
          <a:p>
            <a:pPr marL="0" indent="0">
              <a:buNone/>
            </a:pPr>
            <a:r>
              <a:rPr lang="en-US" sz="2800" dirty="0" smtClean="0"/>
              <a:t>Mission Statement</a:t>
            </a:r>
          </a:p>
          <a:p>
            <a:pPr lvl="1"/>
            <a:r>
              <a:rPr lang="en-US" sz="2000" dirty="0" smtClean="0"/>
              <a:t>Pet Tails aims to simplify some the hassles of owning a pet by providing customers with a personalized form of pet care that is specifically designed around their needs.</a:t>
            </a:r>
          </a:p>
          <a:p>
            <a:pPr marL="0" indent="0">
              <a:buNone/>
            </a:pPr>
            <a:r>
              <a:rPr lang="en-US" sz="2800" dirty="0" smtClean="0"/>
              <a:t>Social Impact</a:t>
            </a:r>
          </a:p>
          <a:p>
            <a:pPr lvl="1"/>
            <a:r>
              <a:rPr lang="en-US" sz="2000" dirty="0" smtClean="0"/>
              <a:t>Pet Tails will help to relieve the stress of our customers</a:t>
            </a:r>
            <a:endParaRPr lang="en-US" sz="20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Description of Service</a:t>
            </a:r>
            <a:endParaRPr lang="en-US" sz="4000" dirty="0"/>
          </a:p>
        </p:txBody>
      </p:sp>
      <p:sp>
        <p:nvSpPr>
          <p:cNvPr id="3" name="Content Placeholder 2"/>
          <p:cNvSpPr>
            <a:spLocks noGrp="1"/>
          </p:cNvSpPr>
          <p:nvPr>
            <p:ph idx="1"/>
          </p:nvPr>
        </p:nvSpPr>
        <p:spPr/>
        <p:txBody>
          <a:bodyPr anchor="t">
            <a:normAutofit/>
          </a:bodyPr>
          <a:lstStyle/>
          <a:p>
            <a:r>
              <a:rPr lang="en-US" sz="2000" dirty="0" smtClean="0"/>
              <a:t>Traveling pet care</a:t>
            </a:r>
          </a:p>
          <a:p>
            <a:r>
              <a:rPr lang="en-US" sz="2000" dirty="0" smtClean="0"/>
              <a:t>Personalized pet care</a:t>
            </a:r>
          </a:p>
          <a:p>
            <a:r>
              <a:rPr lang="en-US" sz="2000" dirty="0" smtClean="0"/>
              <a:t>Flexible schedules</a:t>
            </a:r>
          </a:p>
          <a:p>
            <a:r>
              <a:rPr lang="en-US" sz="2000" dirty="0" smtClean="0"/>
              <a:t>Experienced pet sitters</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026" name="Picture 2" descr="http://cache3.asset-cache.net/xc/147484312.jpg?v=1&amp;c=IWSAsset&amp;k=2&amp;d=B53F616F4B95E553F60BACE98814AA91338DCB380AA77DB78156A9D68C5B43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313" y="3886200"/>
            <a:ext cx="3381375" cy="2247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4495800"/>
            <a:ext cx="1128713" cy="626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lstStyle/>
          <a:p>
            <a:r>
              <a:rPr lang="en-US" sz="4000" dirty="0" smtClean="0"/>
              <a:t>Business Model</a:t>
            </a:r>
            <a:endParaRPr lang="en-US" sz="4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93166707"/>
              </p:ext>
            </p:extLst>
          </p:nvPr>
        </p:nvGraphicFramePr>
        <p:xfrm>
          <a:off x="5181600" y="1066797"/>
          <a:ext cx="3733802" cy="4998720"/>
        </p:xfrm>
        <a:graphic>
          <a:graphicData uri="http://schemas.openxmlformats.org/drawingml/2006/table">
            <a:tbl>
              <a:tblPr firstRow="1" bandRow="1">
                <a:tableStyleId>{073A0DAA-6AF3-43AB-8588-CEC1D06C72B9}</a:tableStyleId>
              </a:tblPr>
              <a:tblGrid>
                <a:gridCol w="1866901"/>
                <a:gridCol w="1866901"/>
              </a:tblGrid>
              <a:tr h="21899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Description</a:t>
                      </a:r>
                      <a:r>
                        <a:rPr lang="en-US" sz="1600" b="1" baseline="0" dirty="0" smtClean="0"/>
                        <a:t> of Expenses</a:t>
                      </a:r>
                      <a:endParaRPr lang="en-US" sz="1600" b="1" dirty="0" smtClean="0"/>
                    </a:p>
                    <a:p>
                      <a:pPr algn="ctr"/>
                      <a:endParaRPr lang="en-US" sz="1600" b="1" dirty="0"/>
                    </a:p>
                  </a:txBody>
                  <a:tcPr/>
                </a:tc>
                <a:tc hMerge="1">
                  <a:txBody>
                    <a:bodyPr/>
                    <a:lstStyle/>
                    <a:p>
                      <a:pPr algn="ctr"/>
                      <a:endParaRPr lang="en-US" sz="1600" b="1" dirty="0"/>
                    </a:p>
                  </a:txBody>
                  <a:tcPr/>
                </a:tc>
              </a:tr>
              <a:tr h="218993">
                <a:tc>
                  <a:txBody>
                    <a:bodyPr/>
                    <a:lstStyle/>
                    <a:p>
                      <a:pPr algn="ctr"/>
                      <a:r>
                        <a:rPr lang="en-US" sz="1600" b="1" dirty="0" smtClean="0"/>
                        <a:t>Variable Material Expenses</a:t>
                      </a:r>
                      <a:endParaRPr lang="en-US" sz="1600" b="1" dirty="0"/>
                    </a:p>
                  </a:txBody>
                  <a:tcPr/>
                </a:tc>
                <a:tc>
                  <a:txBody>
                    <a:bodyPr/>
                    <a:lstStyle/>
                    <a:p>
                      <a:pPr algn="ctr"/>
                      <a:r>
                        <a:rPr lang="en-US" sz="1600" b="1" dirty="0" smtClean="0"/>
                        <a:t>Total:  $1.15</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algn="ctr"/>
                      <a:r>
                        <a:rPr lang="en-US" sz="1600" b="1" dirty="0" smtClean="0"/>
                        <a:t>Treats</a:t>
                      </a:r>
                      <a:endParaRPr lang="en-US" sz="1600" b="1" dirty="0"/>
                    </a:p>
                  </a:txBody>
                  <a:tcPr/>
                </a:tc>
                <a:tc>
                  <a:txBody>
                    <a:bodyPr/>
                    <a:lstStyle/>
                    <a:p>
                      <a:pPr algn="ctr"/>
                      <a:r>
                        <a:rPr lang="en-US" sz="1600" b="1" dirty="0" smtClean="0"/>
                        <a:t>$0.46</a:t>
                      </a:r>
                      <a:endParaRPr lang="en-US" sz="1600" b="1" dirty="0"/>
                    </a:p>
                  </a:txBody>
                  <a:tcPr/>
                </a:tc>
              </a:tr>
              <a:tr h="218993">
                <a:tc>
                  <a:txBody>
                    <a:bodyPr/>
                    <a:lstStyle/>
                    <a:p>
                      <a:pPr algn="ctr"/>
                      <a:r>
                        <a:rPr lang="en-US" sz="1600" b="1" dirty="0" smtClean="0"/>
                        <a:t>Waste Bags</a:t>
                      </a:r>
                      <a:endParaRPr lang="en-US" sz="1600" b="1" dirty="0"/>
                    </a:p>
                  </a:txBody>
                  <a:tcPr/>
                </a:tc>
                <a:tc>
                  <a:txBody>
                    <a:bodyPr/>
                    <a:lstStyle/>
                    <a:p>
                      <a:pPr algn="ctr"/>
                      <a:r>
                        <a:rPr lang="en-US" sz="1600" b="1" dirty="0" smtClean="0"/>
                        <a:t>$0.69</a:t>
                      </a:r>
                      <a:endParaRPr lang="en-US" sz="1600" b="1" dirty="0"/>
                    </a:p>
                  </a:txBody>
                  <a:tcPr/>
                </a:tc>
              </a:tr>
              <a:tr h="218993">
                <a:tc>
                  <a:txBody>
                    <a:bodyPr/>
                    <a:lstStyle/>
                    <a:p>
                      <a:pPr algn="ctr"/>
                      <a:endParaRPr lang="en-US" sz="1600" b="1" dirty="0"/>
                    </a:p>
                  </a:txBody>
                  <a:tcPr/>
                </a:tc>
                <a:tc>
                  <a:txBody>
                    <a:bodyPr/>
                    <a:lstStyle/>
                    <a:p>
                      <a:pPr algn="ctr"/>
                      <a:endParaRPr lang="en-US" sz="1600" b="1" dirty="0"/>
                    </a:p>
                  </a:txBody>
                  <a:tcPr/>
                </a:tc>
              </a:tr>
              <a:tr h="218993">
                <a:tc>
                  <a:txBody>
                    <a:bodyPr/>
                    <a:lstStyle/>
                    <a:p>
                      <a:pPr algn="ctr"/>
                      <a:r>
                        <a:rPr lang="en-US" sz="1600" b="1" dirty="0" smtClean="0"/>
                        <a:t>Fixed Expenses</a:t>
                      </a:r>
                      <a:endParaRPr lang="en-US" sz="1600" b="1" dirty="0"/>
                    </a:p>
                  </a:txBody>
                  <a:tcPr/>
                </a:tc>
                <a:tc>
                  <a:txBody>
                    <a:bodyPr/>
                    <a:lstStyle/>
                    <a:p>
                      <a:pPr algn="ctr"/>
                      <a:r>
                        <a:rPr lang="en-US" sz="1600" b="1" dirty="0" smtClean="0"/>
                        <a:t>Total:  $50.00</a:t>
                      </a:r>
                      <a:endParaRPr lang="en-US" sz="1600" b="1" dirty="0"/>
                    </a:p>
                  </a:txBody>
                  <a:tcPr/>
                </a:tc>
              </a:tr>
              <a:tr h="218993">
                <a:tc>
                  <a:txBody>
                    <a:bodyPr/>
                    <a:lstStyle/>
                    <a:p>
                      <a:pPr algn="ctr"/>
                      <a:r>
                        <a:rPr lang="en-US" sz="1600" b="0" dirty="0" smtClean="0"/>
                        <a:t>Item</a:t>
                      </a:r>
                      <a:endParaRPr lang="en-US" sz="1600" b="0" dirty="0"/>
                    </a:p>
                  </a:txBody>
                  <a:tcPr/>
                </a:tc>
                <a:tc>
                  <a:txBody>
                    <a:bodyPr/>
                    <a:lstStyle/>
                    <a:p>
                      <a:pPr algn="ctr"/>
                      <a:r>
                        <a:rPr lang="en-US" sz="1600" b="0" dirty="0" smtClean="0"/>
                        <a:t>$</a:t>
                      </a:r>
                      <a:endParaRPr lang="en-US" sz="1600" b="0" dirty="0"/>
                    </a:p>
                  </a:txBody>
                  <a:tcPr/>
                </a:tc>
              </a:tr>
              <a:tr h="218993">
                <a:tc>
                  <a:txBody>
                    <a:bodyPr/>
                    <a:lstStyle/>
                    <a:p>
                      <a:pPr algn="ctr"/>
                      <a:r>
                        <a:rPr lang="en-US" sz="1600" b="1" dirty="0" smtClean="0"/>
                        <a:t>Rent/Utilities</a:t>
                      </a:r>
                      <a:endParaRPr lang="en-US" sz="1600" b="1" dirty="0"/>
                    </a:p>
                  </a:txBody>
                  <a:tcPr/>
                </a:tc>
                <a:tc>
                  <a:txBody>
                    <a:bodyPr/>
                    <a:lstStyle/>
                    <a:p>
                      <a:pPr algn="ctr"/>
                      <a:r>
                        <a:rPr lang="en-US" sz="1600" b="1" dirty="0" smtClean="0"/>
                        <a:t>$20.00</a:t>
                      </a:r>
                      <a:endParaRPr lang="en-US" sz="1600" b="1" dirty="0"/>
                    </a:p>
                  </a:txBody>
                  <a:tcPr/>
                </a:tc>
              </a:tr>
              <a:tr h="218993">
                <a:tc>
                  <a:txBody>
                    <a:bodyPr/>
                    <a:lstStyle/>
                    <a:p>
                      <a:pPr algn="ctr"/>
                      <a:r>
                        <a:rPr lang="en-US" sz="1600" b="1" dirty="0" smtClean="0"/>
                        <a:t>Insurance</a:t>
                      </a:r>
                    </a:p>
                  </a:txBody>
                  <a:tcPr/>
                </a:tc>
                <a:tc>
                  <a:txBody>
                    <a:bodyPr/>
                    <a:lstStyle/>
                    <a:p>
                      <a:pPr algn="ctr"/>
                      <a:r>
                        <a:rPr lang="en-US" sz="1600" b="1" dirty="0" smtClean="0"/>
                        <a:t>$10.00</a:t>
                      </a:r>
                      <a:endParaRPr lang="en-US" sz="1600" b="1" dirty="0"/>
                    </a:p>
                  </a:txBody>
                  <a:tcPr/>
                </a:tc>
              </a:tr>
              <a:tr h="218993">
                <a:tc>
                  <a:txBody>
                    <a:bodyPr/>
                    <a:lstStyle/>
                    <a:p>
                      <a:pPr algn="ctr"/>
                      <a:r>
                        <a:rPr lang="en-US" sz="1600" b="1" dirty="0" smtClean="0"/>
                        <a:t>Depreciation</a:t>
                      </a:r>
                      <a:endParaRPr lang="en-US" sz="1600" b="1" dirty="0"/>
                    </a:p>
                  </a:txBody>
                  <a:tcPr/>
                </a:tc>
                <a:tc>
                  <a:txBody>
                    <a:bodyPr/>
                    <a:lstStyle/>
                    <a:p>
                      <a:pPr algn="ctr"/>
                      <a:r>
                        <a:rPr lang="en-US" sz="1600" b="1" dirty="0" smtClean="0"/>
                        <a:t>$10.00</a:t>
                      </a:r>
                      <a:endParaRPr lang="en-US" sz="1600" b="1" dirty="0"/>
                    </a:p>
                  </a:txBody>
                  <a:tcPr/>
                </a:tc>
              </a:tr>
              <a:tr h="218993">
                <a:tc>
                  <a:txBody>
                    <a:bodyPr/>
                    <a:lstStyle/>
                    <a:p>
                      <a:pPr algn="ctr"/>
                      <a:r>
                        <a:rPr lang="en-US" sz="1600" b="1" dirty="0" smtClean="0"/>
                        <a:t>Advertising</a:t>
                      </a:r>
                      <a:endParaRPr lang="en-US" sz="1600" b="1" dirty="0"/>
                    </a:p>
                  </a:txBody>
                  <a:tcPr/>
                </a:tc>
                <a:tc>
                  <a:txBody>
                    <a:bodyPr/>
                    <a:lstStyle/>
                    <a:p>
                      <a:pPr algn="ctr"/>
                      <a:r>
                        <a:rPr lang="en-US" sz="1600" b="1" dirty="0" smtClean="0"/>
                        <a:t>$10.00</a:t>
                      </a:r>
                      <a:endParaRPr lang="en-US" sz="1600" b="1" dirty="0"/>
                    </a:p>
                  </a:txBody>
                  <a:tcPr/>
                </a:tc>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085525948"/>
              </p:ext>
            </p:extLst>
          </p:nvPr>
        </p:nvGraphicFramePr>
        <p:xfrm>
          <a:off x="304800" y="2057400"/>
          <a:ext cx="4572000" cy="1997062"/>
        </p:xfrm>
        <a:graphic>
          <a:graphicData uri="http://schemas.openxmlformats.org/drawingml/2006/table">
            <a:tbl>
              <a:tblPr/>
              <a:tblGrid>
                <a:gridCol w="2590800"/>
                <a:gridCol w="1066800"/>
                <a:gridCol w="914400"/>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2">
                        <a:lumMod val="60000"/>
                        <a:lumOff val="40000"/>
                      </a:schemeClr>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$55.00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612">
                <a:tc>
                  <a:txBody>
                    <a:bodyPr/>
                    <a:lstStyle/>
                    <a:p>
                      <a:pPr marL="0" marR="0">
                        <a:spcBef>
                          <a:spcPts val="0"/>
                        </a:spcBef>
                        <a:spcAft>
                          <a:spcPts val="0"/>
                        </a:spcAft>
                      </a:pPr>
                      <a:r>
                        <a:rPr lang="en-US" sz="1600" dirty="0" smtClean="0">
                          <a:latin typeface="Calibri"/>
                          <a:ea typeface="Times New Roman"/>
                          <a:cs typeface="Times New Roman"/>
                        </a:rPr>
                        <a:t>      Cost of var.</a:t>
                      </a:r>
                      <a:r>
                        <a:rPr lang="en-US" sz="1600" baseline="0" dirty="0" smtClean="0">
                          <a:latin typeface="Calibri"/>
                          <a:ea typeface="Times New Roman"/>
                          <a:cs typeface="Times New Roman"/>
                        </a:rPr>
                        <a:t> </a:t>
                      </a:r>
                      <a:r>
                        <a:rPr lang="en-US" sz="1600" dirty="0" smtClean="0">
                          <a:latin typeface="Calibri"/>
                          <a:ea typeface="Times New Roman"/>
                          <a:cs typeface="Times New Roman"/>
                        </a:rPr>
                        <a:t>materials</a:t>
                      </a:r>
                      <a:r>
                        <a:rPr lang="en-US" sz="1600" baseline="0" dirty="0" smtClean="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$1.15</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14.50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7.39</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$23.04</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$31.96</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43714014"/>
              </p:ext>
            </p:extLst>
          </p:nvPr>
        </p:nvGraphicFramePr>
        <p:xfrm>
          <a:off x="304800" y="1143000"/>
          <a:ext cx="4572000" cy="914400"/>
        </p:xfrm>
        <a:graphic>
          <a:graphicData uri="http://schemas.openxmlformats.org/drawingml/2006/table">
            <a:tbl>
              <a:tblPr firstRow="1" bandRow="1">
                <a:tableStyleId>{5C22544A-7EE6-4342-B048-85BDC9FD1C3A}</a:tableStyleId>
              </a:tblPr>
              <a:tblGrid>
                <a:gridCol w="4572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3 visits</a:t>
                      </a:r>
                      <a:r>
                        <a:rPr lang="en-US" sz="1600" b="0" baseline="0" dirty="0" smtClean="0">
                          <a:solidFill>
                            <a:schemeClr val="tx1"/>
                          </a:solidFill>
                        </a:rPr>
                        <a:t> per day for 2 days (weekend package)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71561345"/>
              </p:ext>
            </p:extLst>
          </p:nvPr>
        </p:nvGraphicFramePr>
        <p:xfrm>
          <a:off x="304800" y="4495800"/>
          <a:ext cx="4571999" cy="838200"/>
        </p:xfrm>
        <a:graphic>
          <a:graphicData uri="http://schemas.openxmlformats.org/drawingml/2006/table">
            <a:tbl>
              <a:tblPr/>
              <a:tblGrid>
                <a:gridCol w="1518936"/>
                <a:gridCol w="358849"/>
                <a:gridCol w="898071"/>
                <a:gridCol w="408214"/>
                <a:gridCol w="1387929"/>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$50.00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mn-lt"/>
                          <a:ea typeface="Times New Roman"/>
                          <a:cs typeface="Times New Roman"/>
                        </a:rPr>
                        <a:t>1.56</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smtClean="0">
                          <a:latin typeface="Calibri"/>
                          <a:ea typeface="Times New Roman"/>
                        </a:rPr>
                        <a:t>2</a:t>
                      </a:r>
                      <a:r>
                        <a:rPr lang="en-US" sz="1600" b="1" baseline="0" dirty="0" smtClean="0">
                          <a:latin typeface="Calibri"/>
                          <a:ea typeface="Times New Roman"/>
                        </a:rPr>
                        <a:t> weekend packages</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$31.96</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402" y="533400"/>
            <a:ext cx="7125113" cy="924475"/>
          </a:xfrm>
        </p:spPr>
        <p:txBody>
          <a:bodyPr/>
          <a:lstStyle/>
          <a:p>
            <a:r>
              <a:rPr lang="en-US" sz="4000" dirty="0" smtClean="0"/>
              <a:t>Market Analysis</a:t>
            </a:r>
            <a:endParaRPr lang="en-US" sz="4000"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028840584"/>
              </p:ext>
            </p:extLst>
          </p:nvPr>
        </p:nvGraphicFramePr>
        <p:xfrm>
          <a:off x="3810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r>
              <a:tr h="121920">
                <a:tc>
                  <a:txBody>
                    <a:bodyPr/>
                    <a:lstStyle/>
                    <a:p>
                      <a:pPr algn="ctr"/>
                      <a:r>
                        <a:rPr lang="en-US" sz="1600" b="1" dirty="0" smtClean="0">
                          <a:solidFill>
                            <a:schemeClr val="bg1"/>
                          </a:solidFill>
                        </a:rPr>
                        <a:t>Demographics</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Adults</a:t>
                      </a:r>
                      <a:r>
                        <a:rPr lang="en-US" sz="1600" b="0" baseline="0" dirty="0" smtClean="0">
                          <a:solidFill>
                            <a:schemeClr val="tx1"/>
                          </a:solidFill>
                        </a:rPr>
                        <a:t> ages 25 and over </a:t>
                      </a:r>
                      <a:r>
                        <a:rPr lang="en-US" sz="1600" b="0" baseline="0" smtClean="0">
                          <a:solidFill>
                            <a:schemeClr val="tx1"/>
                          </a:solidFill>
                        </a:rPr>
                        <a:t>who own a pet</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Northern</a:t>
                      </a:r>
                      <a:r>
                        <a:rPr lang="en-US" sz="1600" b="0" baseline="0" dirty="0" smtClean="0">
                          <a:solidFill>
                            <a:schemeClr val="tx1"/>
                          </a:solidFill>
                        </a:rPr>
                        <a:t> Hartford County residents</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Buying</a:t>
                      </a:r>
                      <a:r>
                        <a:rPr lang="en-US" sz="1600" b="1" baseline="0" dirty="0" smtClean="0">
                          <a:solidFill>
                            <a:schemeClr val="bg1"/>
                          </a:solidFill>
                        </a:rPr>
                        <a:t> Patterns</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People who care a lot about their pets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People who are</a:t>
                      </a:r>
                      <a:r>
                        <a:rPr lang="en-US" sz="1600" b="0" baseline="0" dirty="0" smtClean="0">
                          <a:solidFill>
                            <a:schemeClr val="tx1"/>
                          </a:solidFill>
                        </a:rPr>
                        <a:t> willing to spend money for the best pet care</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Total </a:t>
                </a:r>
                <a:r>
                  <a:rPr lang="en-US" sz="1600" dirty="0">
                    <a:solidFill>
                      <a:schemeClr val="bg1"/>
                    </a:solidFill>
                  </a:rPr>
                  <a:t>P</a:t>
                </a:r>
                <a:r>
                  <a:rPr lang="en-US" sz="1600" dirty="0" smtClean="0">
                    <a:solidFill>
                      <a:schemeClr val="bg1"/>
                    </a:solidFill>
                  </a:rPr>
                  <a:t>opulation</a:t>
                </a:r>
                <a:endParaRPr lang="en-US" sz="1600" dirty="0">
                  <a:solidFill>
                    <a:schemeClr val="bg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Target Market Population </a:t>
                </a:r>
                <a:endParaRPr lang="en-US" sz="1600" dirty="0">
                  <a:solidFill>
                    <a:schemeClr val="bg1"/>
                  </a:solidFill>
                </a:endParaRPr>
              </a:p>
            </p:txBody>
          </p:sp>
          <p:sp>
            <p:nvSpPr>
              <p:cNvPr id="14" name="Rectangle 13"/>
              <p:cNvSpPr/>
              <p:nvPr/>
            </p:nvSpPr>
            <p:spPr>
              <a:xfrm>
                <a:off x="6441989" y="2619983"/>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tx1"/>
                    </a:solidFill>
                    <a:ea typeface="Times New Roman"/>
                    <a:cs typeface="Times New Roman"/>
                  </a:rPr>
                  <a:t>30,130</a:t>
                </a:r>
                <a:endParaRPr lang="en-US" sz="1600" b="1" dirty="0">
                  <a:solidFill>
                    <a:schemeClr val="tx1"/>
                  </a:solidFill>
                  <a:ea typeface="Times New Roman"/>
                  <a:cs typeface="Times New Roman"/>
                </a:endParaRPr>
              </a:p>
            </p:txBody>
          </p:sp>
          <p:sp>
            <p:nvSpPr>
              <p:cNvPr id="22" name="Rectangle 21"/>
              <p:cNvSpPr/>
              <p:nvPr/>
            </p:nvSpPr>
            <p:spPr>
              <a:xfrm>
                <a:off x="6477000" y="4049949"/>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a:t>
                </a:r>
                <a:r>
                  <a:rPr lang="en-US" sz="1600" dirty="0" smtClean="0">
                    <a:solidFill>
                      <a:schemeClr val="bg1"/>
                    </a:solidFill>
                  </a:rPr>
                  <a:t>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Size</a:t>
              </a:r>
              <a:endParaRPr lang="en-US" sz="1600" b="1" dirty="0">
                <a:solidFill>
                  <a:schemeClr val="bg1"/>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1967892519"/>
              </p:ext>
            </p:extLst>
          </p:nvPr>
        </p:nvGraphicFramePr>
        <p:xfrm>
          <a:off x="420806" y="1371600"/>
          <a:ext cx="8229600" cy="96520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59436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Pet</a:t>
                      </a:r>
                      <a:r>
                        <a:rPr lang="en-US" sz="1800" b="1" baseline="0" dirty="0" smtClean="0">
                          <a:solidFill>
                            <a:schemeClr val="tx1"/>
                          </a:solidFill>
                        </a:rPr>
                        <a:t> Care</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$51</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tx1"/>
                </a:solidFill>
                <a:ea typeface="Times New Roman"/>
                <a:cs typeface="Times New Roman"/>
              </a:rPr>
              <a:t>2,729</a:t>
            </a:r>
            <a:endParaRPr lang="en-US" sz="1600" b="1" dirty="0">
              <a:solidFill>
                <a:schemeClr val="tx1"/>
              </a:solidFill>
              <a:ea typeface="Times New Roman"/>
              <a:cs typeface="Times New Roman"/>
            </a:endParaRPr>
          </a:p>
        </p:txBody>
      </p:sp>
      <p:sp>
        <p:nvSpPr>
          <p:cNvPr id="18" name="Rectangle 17"/>
          <p:cNvSpPr/>
          <p:nvPr/>
        </p:nvSpPr>
        <p:spPr>
          <a:xfrm>
            <a:off x="6629400" y="5715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chemeClr val="tx1"/>
                </a:solidFill>
                <a:ea typeface="Times New Roman"/>
                <a:cs typeface="Times New Roman"/>
              </a:rPr>
              <a:t>576</a:t>
            </a:r>
            <a:endParaRPr lang="en-US" sz="1600" b="1" dirty="0">
              <a:solidFill>
                <a:schemeClr val="tx1"/>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Marketing and Sales</a:t>
            </a:r>
            <a:endParaRPr lang="en-US" sz="4000" dirty="0"/>
          </a:p>
        </p:txBody>
      </p:sp>
      <p:sp>
        <p:nvSpPr>
          <p:cNvPr id="3" name="Content Placeholder 2"/>
          <p:cNvSpPr>
            <a:spLocks noGrp="1"/>
          </p:cNvSpPr>
          <p:nvPr>
            <p:ph idx="1"/>
          </p:nvPr>
        </p:nvSpPr>
        <p:spPr/>
        <p:txBody>
          <a:bodyPr anchor="t">
            <a:normAutofit/>
          </a:bodyPr>
          <a:lstStyle/>
          <a:p>
            <a:r>
              <a:rPr lang="en-US" sz="2000" dirty="0" smtClean="0"/>
              <a:t>Word of Mouth</a:t>
            </a:r>
          </a:p>
          <a:p>
            <a:r>
              <a:rPr lang="en-US" sz="2000" dirty="0" smtClean="0"/>
              <a:t>Discount for customers who refer other customers</a:t>
            </a:r>
          </a:p>
          <a:p>
            <a:r>
              <a:rPr lang="en-US" sz="2000" dirty="0" smtClean="0"/>
              <a:t>Personal Selling</a:t>
            </a:r>
          </a:p>
          <a:p>
            <a:r>
              <a:rPr lang="en-US" sz="2000" dirty="0" smtClean="0"/>
              <a:t>I have a small social media plan</a:t>
            </a: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5362" name="Picture 2" descr="http://www.cgmentor.com/wp-content/uploads/2013/05/content-sharing-on-social-media.jpg"/>
          <p:cNvPicPr>
            <a:picLocks noChangeAspect="1" noChangeArrowheads="1"/>
          </p:cNvPicPr>
          <p:nvPr/>
        </p:nvPicPr>
        <p:blipFill>
          <a:blip r:embed="rId4" cstate="print"/>
          <a:srcRect/>
          <a:stretch>
            <a:fillRect/>
          </a:stretch>
        </p:blipFill>
        <p:spPr bwMode="auto">
          <a:xfrm>
            <a:off x="2362200" y="4038600"/>
            <a:ext cx="2228850" cy="1984139"/>
          </a:xfrm>
          <a:prstGeom prst="rect">
            <a:avLst/>
          </a:prstGeom>
          <a:noFill/>
        </p:spPr>
      </p:pic>
      <p:pic>
        <p:nvPicPr>
          <p:cNvPr id="15364" name="Picture 4" descr="http://shaneatkins.co.uk/wp-content/uploads/2013/03/business-plan-social-media.jpg"/>
          <p:cNvPicPr>
            <a:picLocks noChangeAspect="1" noChangeArrowheads="1"/>
          </p:cNvPicPr>
          <p:nvPr/>
        </p:nvPicPr>
        <p:blipFill>
          <a:blip r:embed="rId5" cstate="print"/>
          <a:srcRect/>
          <a:stretch>
            <a:fillRect/>
          </a:stretch>
        </p:blipFill>
        <p:spPr bwMode="auto">
          <a:xfrm>
            <a:off x="5105400" y="4191000"/>
            <a:ext cx="2514600" cy="1676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4362</TotalTime>
  <Words>1770</Words>
  <Application>Microsoft Office PowerPoint</Application>
  <PresentationFormat>On-screen Show (4:3)</PresentationFormat>
  <Paragraphs>257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Autumn</vt:lpstr>
      <vt:lpstr>PowerPoint Presentation</vt:lpstr>
      <vt:lpstr>Pet Tails LLC</vt:lpstr>
      <vt:lpstr>Unmet need</vt:lpstr>
      <vt:lpstr>Solution</vt:lpstr>
      <vt:lpstr>Mission and Social Impact</vt:lpstr>
      <vt:lpstr>Description of Service</vt:lpstr>
      <vt:lpstr>Business Model</vt:lpstr>
      <vt:lpstr>Market Analysis</vt:lpstr>
      <vt:lpstr>Marketing and Sales</vt:lpstr>
      <vt:lpstr>Competition</vt:lpstr>
      <vt:lpstr>Qualifications</vt:lpstr>
      <vt:lpstr>Sales Projections</vt:lpstr>
      <vt:lpstr>Start-up Funds</vt:lpstr>
      <vt:lpstr>PowerPoint Presentation</vt:lpstr>
      <vt:lpstr>“Pet care that is all about you”</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295</cp:revision>
  <cp:lastPrinted>2014-04-29T12:07:41Z</cp:lastPrinted>
  <dcterms:created xsi:type="dcterms:W3CDTF">2012-02-07T20:01:29Z</dcterms:created>
  <dcterms:modified xsi:type="dcterms:W3CDTF">2014-05-19T12:02:55Z</dcterms:modified>
</cp:coreProperties>
</file>