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17"/>
  </p:notesMasterIdLst>
  <p:handoutMasterIdLst>
    <p:handoutMasterId r:id="rId18"/>
  </p:handoutMasterIdLst>
  <p:sldIdLst>
    <p:sldId id="256" r:id="rId2"/>
    <p:sldId id="258" r:id="rId3"/>
    <p:sldId id="260" r:id="rId4"/>
    <p:sldId id="262" r:id="rId5"/>
    <p:sldId id="266" r:id="rId6"/>
    <p:sldId id="264" r:id="rId7"/>
    <p:sldId id="268" r:id="rId8"/>
    <p:sldId id="270" r:id="rId9"/>
    <p:sldId id="272" r:id="rId10"/>
    <p:sldId id="274" r:id="rId11"/>
    <p:sldId id="276" r:id="rId12"/>
    <p:sldId id="278" r:id="rId13"/>
    <p:sldId id="280" r:id="rId14"/>
    <p:sldId id="282" r:id="rId15"/>
    <p:sldId id="28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6D9EFF"/>
    <a:srgbClr val="5F5F5F"/>
    <a:srgbClr val="008080"/>
    <a:srgbClr val="B9D0FF"/>
    <a:srgbClr val="1966FF"/>
    <a:srgbClr val="538CFF"/>
    <a:srgbClr val="BAB8B4"/>
    <a:srgbClr val="DDDDDD"/>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2" autoAdjust="0"/>
    <p:restoredTop sz="77504" autoAdjust="0"/>
  </p:normalViewPr>
  <p:slideViewPr>
    <p:cSldViewPr>
      <p:cViewPr varScale="1">
        <p:scale>
          <a:sx n="84" d="100"/>
          <a:sy n="84" d="100"/>
        </p:scale>
        <p:origin x="-67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Packages Sold</a:t>
            </a:r>
          </a:p>
        </c:rich>
      </c:tx>
      <c:overlay val="0"/>
    </c:title>
    <c:autoTitleDeleted val="0"/>
    <c:plotArea>
      <c:layout>
        <c:manualLayout>
          <c:layoutTarget val="inner"/>
          <c:xMode val="edge"/>
          <c:yMode val="edge"/>
          <c:x val="9.9962115584608546E-2"/>
          <c:y val="0.14541543370557303"/>
          <c:w val="0.73746310602684073"/>
          <c:h val="0.67910624845807799"/>
        </c:manualLayout>
      </c:layout>
      <c:barChart>
        <c:barDir val="col"/>
        <c:grouping val="clustered"/>
        <c:varyColors val="0"/>
        <c:ser>
          <c:idx val="0"/>
          <c:order val="0"/>
          <c:tx>
            <c:strRef>
              <c:f>Sheet1!$B$1</c:f>
              <c:strCache>
                <c:ptCount val="1"/>
                <c:pt idx="0">
                  <c:v>Pkgs.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110</c:v>
                </c:pt>
                <c:pt idx="1">
                  <c:v>112</c:v>
                </c:pt>
                <c:pt idx="2">
                  <c:v>120</c:v>
                </c:pt>
                <c:pt idx="3">
                  <c:v>135</c:v>
                </c:pt>
                <c:pt idx="4">
                  <c:v>140</c:v>
                </c:pt>
                <c:pt idx="5">
                  <c:v>155</c:v>
                </c:pt>
                <c:pt idx="6">
                  <c:v>170</c:v>
                </c:pt>
                <c:pt idx="7">
                  <c:v>180</c:v>
                </c:pt>
                <c:pt idx="8">
                  <c:v>165</c:v>
                </c:pt>
                <c:pt idx="9">
                  <c:v>130</c:v>
                </c:pt>
                <c:pt idx="10">
                  <c:v>120</c:v>
                </c:pt>
                <c:pt idx="11">
                  <c:v>125</c:v>
                </c:pt>
              </c:numCache>
            </c:numRef>
          </c:val>
          <c:extLst>
            <c:ext xmlns:c16="http://schemas.microsoft.com/office/drawing/2014/chart" uri="{C3380CC4-5D6E-409C-BE32-E72D297353CC}">
              <c16:uniqueId val="{00000000-61F9-4A5A-AEFD-50BC50CFB22D}"/>
            </c:ext>
          </c:extLst>
        </c:ser>
        <c:dLbls>
          <c:showLegendKey val="0"/>
          <c:showVal val="0"/>
          <c:showCatName val="0"/>
          <c:showSerName val="0"/>
          <c:showPercent val="0"/>
          <c:showBubbleSize val="0"/>
        </c:dLbls>
        <c:gapWidth val="150"/>
        <c:axId val="41585664"/>
        <c:axId val="118216192"/>
      </c:barChart>
      <c:catAx>
        <c:axId val="41585664"/>
        <c:scaling>
          <c:orientation val="minMax"/>
        </c:scaling>
        <c:delete val="0"/>
        <c:axPos val="b"/>
        <c:numFmt formatCode="General" sourceLinked="0"/>
        <c:majorTickMark val="out"/>
        <c:minorTickMark val="none"/>
        <c:tickLblPos val="nextTo"/>
        <c:crossAx val="118216192"/>
        <c:crosses val="autoZero"/>
        <c:auto val="1"/>
        <c:lblAlgn val="ctr"/>
        <c:lblOffset val="100"/>
        <c:noMultiLvlLbl val="0"/>
      </c:catAx>
      <c:valAx>
        <c:axId val="118216192"/>
        <c:scaling>
          <c:orientation val="minMax"/>
        </c:scaling>
        <c:delete val="0"/>
        <c:axPos val="l"/>
        <c:majorGridlines/>
        <c:numFmt formatCode="General" sourceLinked="1"/>
        <c:majorTickMark val="out"/>
        <c:minorTickMark val="none"/>
        <c:tickLblPos val="nextTo"/>
        <c:crossAx val="41585664"/>
        <c:crosses val="autoZero"/>
        <c:crossBetween val="between"/>
      </c:valAx>
    </c:plotArea>
    <c:legend>
      <c:legendPos val="r"/>
      <c:legendEntry>
        <c:idx val="0"/>
        <c:txPr>
          <a:bodyPr/>
          <a:lstStyle/>
          <a:p>
            <a:pPr>
              <a:defRPr sz="1200" baseline="0"/>
            </a:pPr>
            <a:endParaRPr lang="en-US"/>
          </a:p>
        </c:txPr>
      </c:legendEntry>
      <c:layout>
        <c:manualLayout>
          <c:xMode val="edge"/>
          <c:yMode val="edge"/>
          <c:x val="0.8358528945674244"/>
          <c:y val="0.59425905072125285"/>
          <c:w val="0.1625747783885505"/>
          <c:h val="9.7600678708913507E-2"/>
        </c:manualLayout>
      </c:layout>
      <c:overlay val="0"/>
    </c:legend>
    <c:plotVisOnly val="1"/>
    <c:dispBlanksAs val="gap"/>
    <c:showDLblsOverMax val="0"/>
  </c:chart>
  <c:txPr>
    <a:bodyPr numCol="1"/>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C85AB3-8036-4457-835D-3BFA2E5C26E4}" type="doc">
      <dgm:prSet loTypeId="urn:microsoft.com/office/officeart/2005/8/layout/pList1#1" loCatId="list" qsTypeId="urn:microsoft.com/office/officeart/2005/8/quickstyle/simple1" qsCatId="simple" csTypeId="urn:microsoft.com/office/officeart/2005/8/colors/accent1_2" csCatId="accent1" phldr="1"/>
      <dgm:spPr/>
      <dgm:t>
        <a:bodyPr/>
        <a:lstStyle/>
        <a:p>
          <a:endParaRPr lang="en-US"/>
        </a:p>
      </dgm:t>
    </dgm:pt>
    <dgm:pt modelId="{FD7F7952-27C2-40F7-8C54-2A46EBE37135}">
      <dgm:prSet custT="1"/>
      <dgm:spPr/>
      <dgm:t>
        <a:bodyPr/>
        <a:lstStyle/>
        <a:p>
          <a:pPr rtl="0"/>
          <a:r>
            <a:rPr lang="en-US" sz="2800" b="1" dirty="0">
              <a:solidFill>
                <a:schemeClr val="tx1"/>
              </a:solidFill>
              <a:latin typeface="IrisUPC" panose="020B0604020202020204" pitchFamily="34" charset="-34"/>
              <a:cs typeface="IrisUPC" panose="020B0604020202020204" pitchFamily="34" charset="-34"/>
            </a:rPr>
            <a:t>Tattoos need special care</a:t>
          </a:r>
        </a:p>
      </dgm:t>
    </dgm:pt>
    <dgm:pt modelId="{EE7F4321-522C-45BC-BB42-5A8AF588C627}" type="parTrans" cxnId="{47B816E1-7233-4F3F-BD3C-E2AC78A8B782}">
      <dgm:prSet/>
      <dgm:spPr/>
      <dgm:t>
        <a:bodyPr/>
        <a:lstStyle/>
        <a:p>
          <a:endParaRPr lang="en-US"/>
        </a:p>
      </dgm:t>
    </dgm:pt>
    <dgm:pt modelId="{632E34D5-B9DA-4E92-9EAB-2EF0ADF46717}" type="sibTrans" cxnId="{47B816E1-7233-4F3F-BD3C-E2AC78A8B782}">
      <dgm:prSet/>
      <dgm:spPr/>
      <dgm:t>
        <a:bodyPr/>
        <a:lstStyle/>
        <a:p>
          <a:endParaRPr lang="en-US"/>
        </a:p>
      </dgm:t>
    </dgm:pt>
    <dgm:pt modelId="{F49B2CE6-F538-464C-BB49-B69E2E8BBE01}">
      <dgm:prSet custT="1"/>
      <dgm:spPr/>
      <dgm:t>
        <a:bodyPr/>
        <a:lstStyle/>
        <a:p>
          <a:pPr rtl="0"/>
          <a:r>
            <a:rPr lang="en-US" sz="2800" b="1" dirty="0">
              <a:solidFill>
                <a:schemeClr val="tx1"/>
              </a:solidFill>
              <a:latin typeface="IrisUPC" panose="020B0604020202020204" pitchFamily="34" charset="-34"/>
              <a:cs typeface="IrisUPC" panose="020B0604020202020204" pitchFamily="34" charset="-34"/>
            </a:rPr>
            <a:t>Care products are individually distributed</a:t>
          </a:r>
        </a:p>
      </dgm:t>
    </dgm:pt>
    <dgm:pt modelId="{38E6F59E-897B-42DF-8361-D6749EE6200B}" type="parTrans" cxnId="{5652960A-C76D-4C86-8A4C-D307F97806C9}">
      <dgm:prSet/>
      <dgm:spPr/>
      <dgm:t>
        <a:bodyPr/>
        <a:lstStyle/>
        <a:p>
          <a:endParaRPr lang="en-US"/>
        </a:p>
      </dgm:t>
    </dgm:pt>
    <dgm:pt modelId="{F37DAAD6-4D96-41E6-855D-3F8A569C8365}" type="sibTrans" cxnId="{5652960A-C76D-4C86-8A4C-D307F97806C9}">
      <dgm:prSet/>
      <dgm:spPr/>
      <dgm:t>
        <a:bodyPr/>
        <a:lstStyle/>
        <a:p>
          <a:endParaRPr lang="en-US"/>
        </a:p>
      </dgm:t>
    </dgm:pt>
    <dgm:pt modelId="{4A952963-61C9-40CD-BD5D-3DA1BDEF6C8F}">
      <dgm:prSet custT="1"/>
      <dgm:spPr/>
      <dgm:t>
        <a:bodyPr/>
        <a:lstStyle/>
        <a:p>
          <a:pPr rtl="0"/>
          <a:r>
            <a:rPr lang="en-US" sz="2800" b="1" dirty="0">
              <a:solidFill>
                <a:schemeClr val="tx1"/>
              </a:solidFill>
              <a:latin typeface="IrisUPC" panose="020B0604020202020204" pitchFamily="34" charset="-34"/>
              <a:cs typeface="IrisUPC" panose="020B0604020202020204" pitchFamily="34" charset="-34"/>
            </a:rPr>
            <a:t>Necessary products are hard to come across</a:t>
          </a:r>
        </a:p>
      </dgm:t>
    </dgm:pt>
    <dgm:pt modelId="{127A1C8F-4738-4B0A-B6AF-00608AFB2727}" type="parTrans" cxnId="{2009CB49-EBCA-4D4A-83B5-832A9E1B5F62}">
      <dgm:prSet/>
      <dgm:spPr/>
      <dgm:t>
        <a:bodyPr/>
        <a:lstStyle/>
        <a:p>
          <a:endParaRPr lang="en-US"/>
        </a:p>
      </dgm:t>
    </dgm:pt>
    <dgm:pt modelId="{ABB359C8-73A0-4F96-BEE8-51A6FB33CE26}" type="sibTrans" cxnId="{2009CB49-EBCA-4D4A-83B5-832A9E1B5F62}">
      <dgm:prSet/>
      <dgm:spPr/>
      <dgm:t>
        <a:bodyPr/>
        <a:lstStyle/>
        <a:p>
          <a:endParaRPr lang="en-US"/>
        </a:p>
      </dgm:t>
    </dgm:pt>
    <dgm:pt modelId="{AA107D98-4EB4-4786-A34F-B01B33F1C157}" type="pres">
      <dgm:prSet presAssocID="{D1C85AB3-8036-4457-835D-3BFA2E5C26E4}" presName="Name0" presStyleCnt="0">
        <dgm:presLayoutVars>
          <dgm:dir/>
          <dgm:resizeHandles val="exact"/>
        </dgm:presLayoutVars>
      </dgm:prSet>
      <dgm:spPr/>
    </dgm:pt>
    <dgm:pt modelId="{B3AAFE7E-7C9E-4BF5-917F-D46971E9F4F6}" type="pres">
      <dgm:prSet presAssocID="{FD7F7952-27C2-40F7-8C54-2A46EBE37135}" presName="compNode" presStyleCnt="0"/>
      <dgm:spPr/>
    </dgm:pt>
    <dgm:pt modelId="{B319B170-2987-4C70-84D6-035324BCBC89}" type="pres">
      <dgm:prSet presAssocID="{FD7F7952-27C2-40F7-8C54-2A46EBE37135}" presName="pictRect" presStyleLbl="node1" presStyleIdx="0" presStyleCnt="3"/>
      <dgm:spPr>
        <a:blipFill rotWithShape="1">
          <a:blip xmlns:r="http://schemas.openxmlformats.org/officeDocument/2006/relationships" r:embed="rId1"/>
          <a:stretch>
            <a:fillRect/>
          </a:stretch>
        </a:blipFill>
      </dgm:spPr>
    </dgm:pt>
    <dgm:pt modelId="{C821FBAE-0D2C-4D03-8234-D7DE15633313}" type="pres">
      <dgm:prSet presAssocID="{FD7F7952-27C2-40F7-8C54-2A46EBE37135}" presName="textRect" presStyleLbl="revTx" presStyleIdx="0" presStyleCnt="3">
        <dgm:presLayoutVars>
          <dgm:bulletEnabled val="1"/>
        </dgm:presLayoutVars>
      </dgm:prSet>
      <dgm:spPr/>
    </dgm:pt>
    <dgm:pt modelId="{DEEF7BB0-336E-446F-B294-B86392CB02E5}" type="pres">
      <dgm:prSet presAssocID="{632E34D5-B9DA-4E92-9EAB-2EF0ADF46717}" presName="sibTrans" presStyleLbl="sibTrans2D1" presStyleIdx="0" presStyleCnt="0"/>
      <dgm:spPr/>
    </dgm:pt>
    <dgm:pt modelId="{2E416D5B-33A8-4F1F-A530-BF38FBBD3A77}" type="pres">
      <dgm:prSet presAssocID="{F49B2CE6-F538-464C-BB49-B69E2E8BBE01}" presName="compNode" presStyleCnt="0"/>
      <dgm:spPr/>
    </dgm:pt>
    <dgm:pt modelId="{E91539A4-CB85-43EA-959F-50E5835F1D8F}" type="pres">
      <dgm:prSet presAssocID="{F49B2CE6-F538-464C-BB49-B69E2E8BBE01}" presName="pictRect" presStyleLbl="node1" presStyleIdx="1" presStyleCnt="3"/>
      <dgm:spPr>
        <a:blipFill rotWithShape="1">
          <a:blip xmlns:r="http://schemas.openxmlformats.org/officeDocument/2006/relationships" r:embed="rId2"/>
          <a:stretch>
            <a:fillRect/>
          </a:stretch>
        </a:blipFill>
      </dgm:spPr>
    </dgm:pt>
    <dgm:pt modelId="{5693B3BD-8B1D-4833-8133-7FEB9BCDB7C5}" type="pres">
      <dgm:prSet presAssocID="{F49B2CE6-F538-464C-BB49-B69E2E8BBE01}" presName="textRect" presStyleLbl="revTx" presStyleIdx="1" presStyleCnt="3">
        <dgm:presLayoutVars>
          <dgm:bulletEnabled val="1"/>
        </dgm:presLayoutVars>
      </dgm:prSet>
      <dgm:spPr/>
    </dgm:pt>
    <dgm:pt modelId="{28740A90-44D6-412F-8AE0-6FBD504A4B17}" type="pres">
      <dgm:prSet presAssocID="{F37DAAD6-4D96-41E6-855D-3F8A569C8365}" presName="sibTrans" presStyleLbl="sibTrans2D1" presStyleIdx="0" presStyleCnt="0"/>
      <dgm:spPr/>
    </dgm:pt>
    <dgm:pt modelId="{0FBC09CF-7E10-4B3A-9D29-6E5C14AD358F}" type="pres">
      <dgm:prSet presAssocID="{4A952963-61C9-40CD-BD5D-3DA1BDEF6C8F}" presName="compNode" presStyleCnt="0"/>
      <dgm:spPr/>
    </dgm:pt>
    <dgm:pt modelId="{C98406E7-7CB7-4FC8-B2FF-50E3FDD23C7C}" type="pres">
      <dgm:prSet presAssocID="{4A952963-61C9-40CD-BD5D-3DA1BDEF6C8F}" presName="pictRect" presStyleLbl="node1" presStyleIdx="2" presStyleCnt="3"/>
      <dgm:spPr>
        <a:blipFill rotWithShape="1">
          <a:blip xmlns:r="http://schemas.openxmlformats.org/officeDocument/2006/relationships" r:embed="rId3"/>
          <a:stretch>
            <a:fillRect/>
          </a:stretch>
        </a:blipFill>
      </dgm:spPr>
    </dgm:pt>
    <dgm:pt modelId="{BA44E67B-F2F3-490F-A35C-3AD949AE9906}" type="pres">
      <dgm:prSet presAssocID="{4A952963-61C9-40CD-BD5D-3DA1BDEF6C8F}" presName="textRect" presStyleLbl="revTx" presStyleIdx="2" presStyleCnt="3">
        <dgm:presLayoutVars>
          <dgm:bulletEnabled val="1"/>
        </dgm:presLayoutVars>
      </dgm:prSet>
      <dgm:spPr/>
    </dgm:pt>
  </dgm:ptLst>
  <dgm:cxnLst>
    <dgm:cxn modelId="{3251A352-67FA-4E48-A4D2-AE0E09F6D664}" type="presOf" srcId="{F37DAAD6-4D96-41E6-855D-3F8A569C8365}" destId="{28740A90-44D6-412F-8AE0-6FBD504A4B17}" srcOrd="0" destOrd="0" presId="urn:microsoft.com/office/officeart/2005/8/layout/pList1#1"/>
    <dgm:cxn modelId="{2D730DEC-B1C1-410F-8796-A10CF9CE5BE7}" type="presOf" srcId="{FD7F7952-27C2-40F7-8C54-2A46EBE37135}" destId="{C821FBAE-0D2C-4D03-8234-D7DE15633313}" srcOrd="0" destOrd="0" presId="urn:microsoft.com/office/officeart/2005/8/layout/pList1#1"/>
    <dgm:cxn modelId="{7E912BC6-BA20-468B-86FB-96A6CDB84D7F}" type="presOf" srcId="{D1C85AB3-8036-4457-835D-3BFA2E5C26E4}" destId="{AA107D98-4EB4-4786-A34F-B01B33F1C157}" srcOrd="0" destOrd="0" presId="urn:microsoft.com/office/officeart/2005/8/layout/pList1#1"/>
    <dgm:cxn modelId="{4C31CDAE-91C0-4D7D-8754-7CA32D4B1CD9}" type="presOf" srcId="{4A952963-61C9-40CD-BD5D-3DA1BDEF6C8F}" destId="{BA44E67B-F2F3-490F-A35C-3AD949AE9906}" srcOrd="0" destOrd="0" presId="urn:microsoft.com/office/officeart/2005/8/layout/pList1#1"/>
    <dgm:cxn modelId="{2009CB49-EBCA-4D4A-83B5-832A9E1B5F62}" srcId="{D1C85AB3-8036-4457-835D-3BFA2E5C26E4}" destId="{4A952963-61C9-40CD-BD5D-3DA1BDEF6C8F}" srcOrd="2" destOrd="0" parTransId="{127A1C8F-4738-4B0A-B6AF-00608AFB2727}" sibTransId="{ABB359C8-73A0-4F96-BEE8-51A6FB33CE26}"/>
    <dgm:cxn modelId="{5652960A-C76D-4C86-8A4C-D307F97806C9}" srcId="{D1C85AB3-8036-4457-835D-3BFA2E5C26E4}" destId="{F49B2CE6-F538-464C-BB49-B69E2E8BBE01}" srcOrd="1" destOrd="0" parTransId="{38E6F59E-897B-42DF-8361-D6749EE6200B}" sibTransId="{F37DAAD6-4D96-41E6-855D-3F8A569C8365}"/>
    <dgm:cxn modelId="{47B816E1-7233-4F3F-BD3C-E2AC78A8B782}" srcId="{D1C85AB3-8036-4457-835D-3BFA2E5C26E4}" destId="{FD7F7952-27C2-40F7-8C54-2A46EBE37135}" srcOrd="0" destOrd="0" parTransId="{EE7F4321-522C-45BC-BB42-5A8AF588C627}" sibTransId="{632E34D5-B9DA-4E92-9EAB-2EF0ADF46717}"/>
    <dgm:cxn modelId="{E7E14667-3CCF-45F2-8E37-88B2437954A0}" type="presOf" srcId="{F49B2CE6-F538-464C-BB49-B69E2E8BBE01}" destId="{5693B3BD-8B1D-4833-8133-7FEB9BCDB7C5}" srcOrd="0" destOrd="0" presId="urn:microsoft.com/office/officeart/2005/8/layout/pList1#1"/>
    <dgm:cxn modelId="{361A15C5-50F4-48C6-878A-E8087BA58195}" type="presOf" srcId="{632E34D5-B9DA-4E92-9EAB-2EF0ADF46717}" destId="{DEEF7BB0-336E-446F-B294-B86392CB02E5}" srcOrd="0" destOrd="0" presId="urn:microsoft.com/office/officeart/2005/8/layout/pList1#1"/>
    <dgm:cxn modelId="{0D62DF22-6F4E-4119-8CF4-4A7A8A14DD74}" type="presParOf" srcId="{AA107D98-4EB4-4786-A34F-B01B33F1C157}" destId="{B3AAFE7E-7C9E-4BF5-917F-D46971E9F4F6}" srcOrd="0" destOrd="0" presId="urn:microsoft.com/office/officeart/2005/8/layout/pList1#1"/>
    <dgm:cxn modelId="{2D964843-078E-4002-8AE2-32C6A2ECCEBF}" type="presParOf" srcId="{B3AAFE7E-7C9E-4BF5-917F-D46971E9F4F6}" destId="{B319B170-2987-4C70-84D6-035324BCBC89}" srcOrd="0" destOrd="0" presId="urn:microsoft.com/office/officeart/2005/8/layout/pList1#1"/>
    <dgm:cxn modelId="{0D917E87-BB8C-4C1F-9B01-058101455891}" type="presParOf" srcId="{B3AAFE7E-7C9E-4BF5-917F-D46971E9F4F6}" destId="{C821FBAE-0D2C-4D03-8234-D7DE15633313}" srcOrd="1" destOrd="0" presId="urn:microsoft.com/office/officeart/2005/8/layout/pList1#1"/>
    <dgm:cxn modelId="{7B7ED4D0-E608-4E43-9F27-3CE0AB60D312}" type="presParOf" srcId="{AA107D98-4EB4-4786-A34F-B01B33F1C157}" destId="{DEEF7BB0-336E-446F-B294-B86392CB02E5}" srcOrd="1" destOrd="0" presId="urn:microsoft.com/office/officeart/2005/8/layout/pList1#1"/>
    <dgm:cxn modelId="{5115DFE4-985B-4600-A954-C7CDAF931DA8}" type="presParOf" srcId="{AA107D98-4EB4-4786-A34F-B01B33F1C157}" destId="{2E416D5B-33A8-4F1F-A530-BF38FBBD3A77}" srcOrd="2" destOrd="0" presId="urn:microsoft.com/office/officeart/2005/8/layout/pList1#1"/>
    <dgm:cxn modelId="{55906D37-A597-484A-9096-242B23A11801}" type="presParOf" srcId="{2E416D5B-33A8-4F1F-A530-BF38FBBD3A77}" destId="{E91539A4-CB85-43EA-959F-50E5835F1D8F}" srcOrd="0" destOrd="0" presId="urn:microsoft.com/office/officeart/2005/8/layout/pList1#1"/>
    <dgm:cxn modelId="{D4E187AC-15ED-40C2-8D6D-D63C4717655A}" type="presParOf" srcId="{2E416D5B-33A8-4F1F-A530-BF38FBBD3A77}" destId="{5693B3BD-8B1D-4833-8133-7FEB9BCDB7C5}" srcOrd="1" destOrd="0" presId="urn:microsoft.com/office/officeart/2005/8/layout/pList1#1"/>
    <dgm:cxn modelId="{ED70C120-ABD0-42A8-A21A-8A3F5CAA050C}" type="presParOf" srcId="{AA107D98-4EB4-4786-A34F-B01B33F1C157}" destId="{28740A90-44D6-412F-8AE0-6FBD504A4B17}" srcOrd="3" destOrd="0" presId="urn:microsoft.com/office/officeart/2005/8/layout/pList1#1"/>
    <dgm:cxn modelId="{361119F0-E3A7-41F7-914B-E7C8578F28C5}" type="presParOf" srcId="{AA107D98-4EB4-4786-A34F-B01B33F1C157}" destId="{0FBC09CF-7E10-4B3A-9D29-6E5C14AD358F}" srcOrd="4" destOrd="0" presId="urn:microsoft.com/office/officeart/2005/8/layout/pList1#1"/>
    <dgm:cxn modelId="{2C8FA25D-9C1E-436E-A557-C73EC081A56F}" type="presParOf" srcId="{0FBC09CF-7E10-4B3A-9D29-6E5C14AD358F}" destId="{C98406E7-7CB7-4FC8-B2FF-50E3FDD23C7C}" srcOrd="0" destOrd="0" presId="urn:microsoft.com/office/officeart/2005/8/layout/pList1#1"/>
    <dgm:cxn modelId="{5DA0792F-77D5-4076-BF7B-50A2ECD04DDC}" type="presParOf" srcId="{0FBC09CF-7E10-4B3A-9D29-6E5C14AD358F}" destId="{BA44E67B-F2F3-490F-A35C-3AD949AE9906}"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B3DDF-1988-48A5-A49F-3856C810CA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F1C708-7C37-4A30-A8C8-51DE801902E5}">
      <dgm:prSet custT="1"/>
      <dgm:spPr/>
      <dgm:t>
        <a:bodyPr/>
        <a:lstStyle/>
        <a:p>
          <a:pPr rtl="0"/>
          <a:r>
            <a:rPr lang="en-US" sz="4800" dirty="0">
              <a:solidFill>
                <a:schemeClr val="bg1"/>
              </a:solidFill>
              <a:latin typeface="IrisUPC" panose="020B0604020202020204" pitchFamily="34" charset="-34"/>
              <a:cs typeface="IrisUPC" panose="020B0604020202020204" pitchFamily="34" charset="-34"/>
            </a:rPr>
            <a:t>Box of all the products you need</a:t>
          </a:r>
        </a:p>
      </dgm:t>
    </dgm:pt>
    <dgm:pt modelId="{9C8B847E-3733-470D-9AAB-00CAC0D992D3}" type="parTrans" cxnId="{8FDC83C5-3940-4BB6-9EF9-3805FF1FF81E}">
      <dgm:prSet/>
      <dgm:spPr/>
      <dgm:t>
        <a:bodyPr/>
        <a:lstStyle/>
        <a:p>
          <a:endParaRPr lang="en-US"/>
        </a:p>
      </dgm:t>
    </dgm:pt>
    <dgm:pt modelId="{BC2DBAB7-E66E-4CA3-B6A1-B91A569919AD}" type="sibTrans" cxnId="{8FDC83C5-3940-4BB6-9EF9-3805FF1FF81E}">
      <dgm:prSet/>
      <dgm:spPr/>
      <dgm:t>
        <a:bodyPr/>
        <a:lstStyle/>
        <a:p>
          <a:endParaRPr lang="en-US"/>
        </a:p>
      </dgm:t>
    </dgm:pt>
    <dgm:pt modelId="{5E6CB165-7491-4D19-8F92-DBFFFC76902E}">
      <dgm:prSet custT="1"/>
      <dgm:spPr/>
      <dgm:t>
        <a:bodyPr/>
        <a:lstStyle/>
        <a:p>
          <a:pPr rtl="0"/>
          <a:r>
            <a:rPr lang="en-US" sz="4800" dirty="0">
              <a:latin typeface="IrisUPC" panose="020B0604020202020204" pitchFamily="34" charset="-34"/>
              <a:cs typeface="IrisUPC" panose="020B0604020202020204" pitchFamily="34" charset="-34"/>
            </a:rPr>
            <a:t>Customizable to match your needs</a:t>
          </a:r>
        </a:p>
      </dgm:t>
    </dgm:pt>
    <dgm:pt modelId="{4F4BE240-5A1F-46F4-AE8F-2028F0BD6DE5}" type="parTrans" cxnId="{79EB8A2A-6DC2-4090-8D1E-117BDE2FB70B}">
      <dgm:prSet/>
      <dgm:spPr/>
      <dgm:t>
        <a:bodyPr/>
        <a:lstStyle/>
        <a:p>
          <a:endParaRPr lang="en-US"/>
        </a:p>
      </dgm:t>
    </dgm:pt>
    <dgm:pt modelId="{9E036749-CEC3-4D8B-B3E9-D2FEB0F6BDDC}" type="sibTrans" cxnId="{79EB8A2A-6DC2-4090-8D1E-117BDE2FB70B}">
      <dgm:prSet/>
      <dgm:spPr/>
      <dgm:t>
        <a:bodyPr/>
        <a:lstStyle/>
        <a:p>
          <a:endParaRPr lang="en-US"/>
        </a:p>
      </dgm:t>
    </dgm:pt>
    <dgm:pt modelId="{89AA5C2D-E267-4C3C-9EB0-D2FE7D8AFA1D}">
      <dgm:prSet custT="1"/>
      <dgm:spPr/>
      <dgm:t>
        <a:bodyPr/>
        <a:lstStyle/>
        <a:p>
          <a:pPr rtl="0"/>
          <a:r>
            <a:rPr lang="en-US" sz="4800" dirty="0">
              <a:latin typeface="IrisUPC" panose="020B0604020202020204" pitchFamily="34" charset="-34"/>
              <a:cs typeface="IrisUPC" panose="020B0604020202020204" pitchFamily="34" charset="-34"/>
            </a:rPr>
            <a:t>Corporate research for best quality products</a:t>
          </a:r>
        </a:p>
      </dgm:t>
    </dgm:pt>
    <dgm:pt modelId="{A9DE57ED-69BF-4027-BB86-8D8B71474832}" type="parTrans" cxnId="{FDA1B145-F4C0-45F6-9176-BB878F9CFEE0}">
      <dgm:prSet/>
      <dgm:spPr/>
      <dgm:t>
        <a:bodyPr/>
        <a:lstStyle/>
        <a:p>
          <a:endParaRPr lang="en-US"/>
        </a:p>
      </dgm:t>
    </dgm:pt>
    <dgm:pt modelId="{464C922C-C409-4B9A-A449-4082F85AEEFB}" type="sibTrans" cxnId="{FDA1B145-F4C0-45F6-9176-BB878F9CFEE0}">
      <dgm:prSet/>
      <dgm:spPr/>
      <dgm:t>
        <a:bodyPr/>
        <a:lstStyle/>
        <a:p>
          <a:endParaRPr lang="en-US"/>
        </a:p>
      </dgm:t>
    </dgm:pt>
    <dgm:pt modelId="{4010B9C9-31A0-41AB-A510-347ED55357F6}" type="pres">
      <dgm:prSet presAssocID="{2EAB3DDF-1988-48A5-A49F-3856C810CA0A}" presName="linear" presStyleCnt="0">
        <dgm:presLayoutVars>
          <dgm:animLvl val="lvl"/>
          <dgm:resizeHandles val="exact"/>
        </dgm:presLayoutVars>
      </dgm:prSet>
      <dgm:spPr/>
    </dgm:pt>
    <dgm:pt modelId="{666DFEE9-2086-49D6-9576-783C5574A361}" type="pres">
      <dgm:prSet presAssocID="{CFF1C708-7C37-4A30-A8C8-51DE801902E5}" presName="parentText" presStyleLbl="node1" presStyleIdx="0" presStyleCnt="3">
        <dgm:presLayoutVars>
          <dgm:chMax val="0"/>
          <dgm:bulletEnabled val="1"/>
        </dgm:presLayoutVars>
      </dgm:prSet>
      <dgm:spPr/>
    </dgm:pt>
    <dgm:pt modelId="{5A900E5C-6A9A-40F8-8B3A-762240156DC1}" type="pres">
      <dgm:prSet presAssocID="{BC2DBAB7-E66E-4CA3-B6A1-B91A569919AD}" presName="spacer" presStyleCnt="0"/>
      <dgm:spPr/>
    </dgm:pt>
    <dgm:pt modelId="{03AC3E8C-7279-43E5-8BA2-C14B71507F23}" type="pres">
      <dgm:prSet presAssocID="{5E6CB165-7491-4D19-8F92-DBFFFC76902E}" presName="parentText" presStyleLbl="node1" presStyleIdx="1" presStyleCnt="3">
        <dgm:presLayoutVars>
          <dgm:chMax val="0"/>
          <dgm:bulletEnabled val="1"/>
        </dgm:presLayoutVars>
      </dgm:prSet>
      <dgm:spPr/>
    </dgm:pt>
    <dgm:pt modelId="{FCFB5B6E-9BD6-40FE-954A-BBA286D21697}" type="pres">
      <dgm:prSet presAssocID="{9E036749-CEC3-4D8B-B3E9-D2FEB0F6BDDC}" presName="spacer" presStyleCnt="0"/>
      <dgm:spPr/>
    </dgm:pt>
    <dgm:pt modelId="{2B69F342-B0A1-42D5-8F84-71ABC3FA564A}" type="pres">
      <dgm:prSet presAssocID="{89AA5C2D-E267-4C3C-9EB0-D2FE7D8AFA1D}" presName="parentText" presStyleLbl="node1" presStyleIdx="2" presStyleCnt="3">
        <dgm:presLayoutVars>
          <dgm:chMax val="0"/>
          <dgm:bulletEnabled val="1"/>
        </dgm:presLayoutVars>
      </dgm:prSet>
      <dgm:spPr/>
    </dgm:pt>
  </dgm:ptLst>
  <dgm:cxnLst>
    <dgm:cxn modelId="{FDA1B145-F4C0-45F6-9176-BB878F9CFEE0}" srcId="{2EAB3DDF-1988-48A5-A49F-3856C810CA0A}" destId="{89AA5C2D-E267-4C3C-9EB0-D2FE7D8AFA1D}" srcOrd="2" destOrd="0" parTransId="{A9DE57ED-69BF-4027-BB86-8D8B71474832}" sibTransId="{464C922C-C409-4B9A-A449-4082F85AEEFB}"/>
    <dgm:cxn modelId="{C8D600E7-D4C5-4F2A-8F19-4B6BCD47549F}" type="presOf" srcId="{5E6CB165-7491-4D19-8F92-DBFFFC76902E}" destId="{03AC3E8C-7279-43E5-8BA2-C14B71507F23}" srcOrd="0" destOrd="0" presId="urn:microsoft.com/office/officeart/2005/8/layout/vList2"/>
    <dgm:cxn modelId="{8FDC83C5-3940-4BB6-9EF9-3805FF1FF81E}" srcId="{2EAB3DDF-1988-48A5-A49F-3856C810CA0A}" destId="{CFF1C708-7C37-4A30-A8C8-51DE801902E5}" srcOrd="0" destOrd="0" parTransId="{9C8B847E-3733-470D-9AAB-00CAC0D992D3}" sibTransId="{BC2DBAB7-E66E-4CA3-B6A1-B91A569919AD}"/>
    <dgm:cxn modelId="{79EB8A2A-6DC2-4090-8D1E-117BDE2FB70B}" srcId="{2EAB3DDF-1988-48A5-A49F-3856C810CA0A}" destId="{5E6CB165-7491-4D19-8F92-DBFFFC76902E}" srcOrd="1" destOrd="0" parTransId="{4F4BE240-5A1F-46F4-AE8F-2028F0BD6DE5}" sibTransId="{9E036749-CEC3-4D8B-B3E9-D2FEB0F6BDDC}"/>
    <dgm:cxn modelId="{97C0958D-FF97-4719-A61C-61F7948D52AE}" type="presOf" srcId="{89AA5C2D-E267-4C3C-9EB0-D2FE7D8AFA1D}" destId="{2B69F342-B0A1-42D5-8F84-71ABC3FA564A}" srcOrd="0" destOrd="0" presId="urn:microsoft.com/office/officeart/2005/8/layout/vList2"/>
    <dgm:cxn modelId="{770D4C6D-A264-4929-A0E3-9DA7AD688296}" type="presOf" srcId="{2EAB3DDF-1988-48A5-A49F-3856C810CA0A}" destId="{4010B9C9-31A0-41AB-A510-347ED55357F6}" srcOrd="0" destOrd="0" presId="urn:microsoft.com/office/officeart/2005/8/layout/vList2"/>
    <dgm:cxn modelId="{C7E3879A-6C27-436A-B16F-CB4061F7084B}" type="presOf" srcId="{CFF1C708-7C37-4A30-A8C8-51DE801902E5}" destId="{666DFEE9-2086-49D6-9576-783C5574A361}" srcOrd="0" destOrd="0" presId="urn:microsoft.com/office/officeart/2005/8/layout/vList2"/>
    <dgm:cxn modelId="{8DE0F8CB-9234-4263-A18B-C84DB63A7BBF}" type="presParOf" srcId="{4010B9C9-31A0-41AB-A510-347ED55357F6}" destId="{666DFEE9-2086-49D6-9576-783C5574A361}" srcOrd="0" destOrd="0" presId="urn:microsoft.com/office/officeart/2005/8/layout/vList2"/>
    <dgm:cxn modelId="{6873184B-8420-4CD2-BB95-C95B104E1802}" type="presParOf" srcId="{4010B9C9-31A0-41AB-A510-347ED55357F6}" destId="{5A900E5C-6A9A-40F8-8B3A-762240156DC1}" srcOrd="1" destOrd="0" presId="urn:microsoft.com/office/officeart/2005/8/layout/vList2"/>
    <dgm:cxn modelId="{C7F3785D-397B-4D13-942A-5B8A278DA933}" type="presParOf" srcId="{4010B9C9-31A0-41AB-A510-347ED55357F6}" destId="{03AC3E8C-7279-43E5-8BA2-C14B71507F23}" srcOrd="2" destOrd="0" presId="urn:microsoft.com/office/officeart/2005/8/layout/vList2"/>
    <dgm:cxn modelId="{BE427A72-EB1E-4656-91FB-63B55F11C5C8}" type="presParOf" srcId="{4010B9C9-31A0-41AB-A510-347ED55357F6}" destId="{FCFB5B6E-9BD6-40FE-954A-BBA286D21697}" srcOrd="3" destOrd="0" presId="urn:microsoft.com/office/officeart/2005/8/layout/vList2"/>
    <dgm:cxn modelId="{CBAEFE95-0139-4AB6-873F-F6430F281250}" type="presParOf" srcId="{4010B9C9-31A0-41AB-A510-347ED55357F6}" destId="{2B69F342-B0A1-42D5-8F84-71ABC3FA564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B2BBC8-9E21-4399-B22F-B85C45DCF9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317970E-46F9-4CCF-8846-F6281E6878DC}">
      <dgm:prSet custT="1"/>
      <dgm:spPr>
        <a:solidFill>
          <a:schemeClr val="accent1"/>
        </a:solidFill>
      </dgm:spPr>
      <dgm:t>
        <a:bodyPr/>
        <a:lstStyle/>
        <a:p>
          <a:pPr rtl="0"/>
          <a:r>
            <a:rPr lang="en-US" sz="4800" dirty="0">
              <a:solidFill>
                <a:schemeClr val="bg1"/>
              </a:solidFill>
              <a:latin typeface="IrisUPC" panose="020B0604020202020204" pitchFamily="34" charset="-34"/>
              <a:cs typeface="IrisUPC" panose="020B0604020202020204" pitchFamily="34" charset="-34"/>
            </a:rPr>
            <a:t>Tattoo care packages</a:t>
          </a:r>
        </a:p>
      </dgm:t>
    </dgm:pt>
    <dgm:pt modelId="{1F71D999-015F-4176-B1AB-E9CAE248D89A}" type="parTrans" cxnId="{92AA1E28-6C3B-4610-8414-F7FEE888CED9}">
      <dgm:prSet/>
      <dgm:spPr/>
      <dgm:t>
        <a:bodyPr/>
        <a:lstStyle/>
        <a:p>
          <a:endParaRPr lang="en-US"/>
        </a:p>
      </dgm:t>
    </dgm:pt>
    <dgm:pt modelId="{883A764A-DC29-4703-9CF8-864CDE8110DC}" type="sibTrans" cxnId="{92AA1E28-6C3B-4610-8414-F7FEE888CED9}">
      <dgm:prSet/>
      <dgm:spPr/>
      <dgm:t>
        <a:bodyPr/>
        <a:lstStyle/>
        <a:p>
          <a:endParaRPr lang="en-US"/>
        </a:p>
      </dgm:t>
    </dgm:pt>
    <dgm:pt modelId="{8A20F0CE-5611-49F7-B150-7A90A91D9AE6}">
      <dgm:prSet custT="1"/>
      <dgm:spPr>
        <a:solidFill>
          <a:schemeClr val="accent1"/>
        </a:solidFill>
      </dgm:spPr>
      <dgm:t>
        <a:bodyPr/>
        <a:lstStyle/>
        <a:p>
          <a:pPr rtl="0"/>
          <a:r>
            <a:rPr lang="en-US" sz="4800" dirty="0">
              <a:solidFill>
                <a:schemeClr val="bg1"/>
              </a:solidFill>
              <a:latin typeface="IrisUPC" panose="020B0604020202020204" pitchFamily="34" charset="-34"/>
              <a:cs typeface="IrisUPC" panose="020B0604020202020204" pitchFamily="34" charset="-34"/>
            </a:rPr>
            <a:t>Online</a:t>
          </a:r>
        </a:p>
      </dgm:t>
    </dgm:pt>
    <dgm:pt modelId="{690CF3A1-67ED-4545-9F77-ADAF94B10016}" type="parTrans" cxnId="{557345F7-BA1F-4179-863B-5CA143D5B9ED}">
      <dgm:prSet/>
      <dgm:spPr/>
      <dgm:t>
        <a:bodyPr/>
        <a:lstStyle/>
        <a:p>
          <a:endParaRPr lang="en-US"/>
        </a:p>
      </dgm:t>
    </dgm:pt>
    <dgm:pt modelId="{671BAF92-2054-4B7F-9021-03ED15B4A1A6}" type="sibTrans" cxnId="{557345F7-BA1F-4179-863B-5CA143D5B9ED}">
      <dgm:prSet/>
      <dgm:spPr/>
      <dgm:t>
        <a:bodyPr/>
        <a:lstStyle/>
        <a:p>
          <a:endParaRPr lang="en-US"/>
        </a:p>
      </dgm:t>
    </dgm:pt>
    <dgm:pt modelId="{72E62FE1-599D-474D-91F7-0E383399B5F7}">
      <dgm:prSet custT="1"/>
      <dgm:spPr>
        <a:solidFill>
          <a:schemeClr val="accent1"/>
        </a:solidFill>
      </dgm:spPr>
      <dgm:t>
        <a:bodyPr/>
        <a:lstStyle/>
        <a:p>
          <a:pPr rtl="0"/>
          <a:r>
            <a:rPr lang="en-US" sz="4800" dirty="0">
              <a:solidFill>
                <a:schemeClr val="bg1"/>
              </a:solidFill>
              <a:latin typeface="IrisUPC" panose="020B0604020202020204" pitchFamily="34" charset="-34"/>
              <a:cs typeface="IrisUPC" panose="020B0604020202020204" pitchFamily="34" charset="-34"/>
            </a:rPr>
            <a:t>Customizable</a:t>
          </a:r>
          <a:r>
            <a:rPr lang="en-US" sz="4800" dirty="0">
              <a:latin typeface="IrisUPC" panose="020B0604020202020204" pitchFamily="34" charset="-34"/>
              <a:cs typeface="IrisUPC" panose="020B0604020202020204" pitchFamily="34" charset="-34"/>
            </a:rPr>
            <a:t>  </a:t>
          </a:r>
        </a:p>
      </dgm:t>
    </dgm:pt>
    <dgm:pt modelId="{7B203EA1-AE9C-472C-B815-80718562C8E8}" type="parTrans" cxnId="{9D89886A-0E11-4EFA-B9AD-90C471FF31B3}">
      <dgm:prSet/>
      <dgm:spPr/>
      <dgm:t>
        <a:bodyPr/>
        <a:lstStyle/>
        <a:p>
          <a:endParaRPr lang="en-US"/>
        </a:p>
      </dgm:t>
    </dgm:pt>
    <dgm:pt modelId="{E7DA70C7-AEF4-43CA-B157-2C40604DD240}" type="sibTrans" cxnId="{9D89886A-0E11-4EFA-B9AD-90C471FF31B3}">
      <dgm:prSet/>
      <dgm:spPr/>
      <dgm:t>
        <a:bodyPr/>
        <a:lstStyle/>
        <a:p>
          <a:endParaRPr lang="en-US"/>
        </a:p>
      </dgm:t>
    </dgm:pt>
    <dgm:pt modelId="{235917A3-E62A-423E-9301-4FC41FAAAC6D}" type="pres">
      <dgm:prSet presAssocID="{B2B2BBC8-9E21-4399-B22F-B85C45DCF95A}" presName="linear" presStyleCnt="0">
        <dgm:presLayoutVars>
          <dgm:animLvl val="lvl"/>
          <dgm:resizeHandles val="exact"/>
        </dgm:presLayoutVars>
      </dgm:prSet>
      <dgm:spPr/>
    </dgm:pt>
    <dgm:pt modelId="{0D9ECFE1-0340-4C3E-B198-1FBA9E72D3F6}" type="pres">
      <dgm:prSet presAssocID="{4317970E-46F9-4CCF-8846-F6281E6878DC}" presName="parentText" presStyleLbl="node1" presStyleIdx="0" presStyleCnt="3" custLinFactY="-5592" custLinFactNeighborX="-6481" custLinFactNeighborY="-100000">
        <dgm:presLayoutVars>
          <dgm:chMax val="0"/>
          <dgm:bulletEnabled val="1"/>
        </dgm:presLayoutVars>
      </dgm:prSet>
      <dgm:spPr/>
    </dgm:pt>
    <dgm:pt modelId="{EB8A4D7A-5AB5-4BBB-A633-B3822248D815}" type="pres">
      <dgm:prSet presAssocID="{883A764A-DC29-4703-9CF8-864CDE8110DC}" presName="spacer" presStyleCnt="0"/>
      <dgm:spPr/>
    </dgm:pt>
    <dgm:pt modelId="{40702934-D149-46A9-846B-CEAC9C694D11}" type="pres">
      <dgm:prSet presAssocID="{8A20F0CE-5611-49F7-B150-7A90A91D9AE6}" presName="parentText" presStyleLbl="node1" presStyleIdx="1" presStyleCnt="3" custLinFactY="-2217" custLinFactNeighborX="49" custLinFactNeighborY="-100000">
        <dgm:presLayoutVars>
          <dgm:chMax val="0"/>
          <dgm:bulletEnabled val="1"/>
        </dgm:presLayoutVars>
      </dgm:prSet>
      <dgm:spPr/>
    </dgm:pt>
    <dgm:pt modelId="{3BEA4FD0-8773-47A7-B7B7-CB27FEA8650A}" type="pres">
      <dgm:prSet presAssocID="{671BAF92-2054-4B7F-9021-03ED15B4A1A6}" presName="spacer" presStyleCnt="0"/>
      <dgm:spPr/>
    </dgm:pt>
    <dgm:pt modelId="{0E085448-36BB-4BE8-8786-EF91C58E60A3}" type="pres">
      <dgm:prSet presAssocID="{72E62FE1-599D-474D-91F7-0E383399B5F7}" presName="parentText" presStyleLbl="node1" presStyleIdx="2" presStyleCnt="3" custScaleY="101379" custLinFactY="-1244" custLinFactNeighborY="-100000">
        <dgm:presLayoutVars>
          <dgm:chMax val="0"/>
          <dgm:bulletEnabled val="1"/>
        </dgm:presLayoutVars>
      </dgm:prSet>
      <dgm:spPr/>
    </dgm:pt>
  </dgm:ptLst>
  <dgm:cxnLst>
    <dgm:cxn modelId="{03E34C63-DACC-47B6-839A-A3E73E70618B}" type="presOf" srcId="{4317970E-46F9-4CCF-8846-F6281E6878DC}" destId="{0D9ECFE1-0340-4C3E-B198-1FBA9E72D3F6}" srcOrd="0" destOrd="0" presId="urn:microsoft.com/office/officeart/2005/8/layout/vList2"/>
    <dgm:cxn modelId="{ECEF8F5B-6DCC-4DC2-8FA4-79F89DF64AA1}" type="presOf" srcId="{B2B2BBC8-9E21-4399-B22F-B85C45DCF95A}" destId="{235917A3-E62A-423E-9301-4FC41FAAAC6D}" srcOrd="0" destOrd="0" presId="urn:microsoft.com/office/officeart/2005/8/layout/vList2"/>
    <dgm:cxn modelId="{557345F7-BA1F-4179-863B-5CA143D5B9ED}" srcId="{B2B2BBC8-9E21-4399-B22F-B85C45DCF95A}" destId="{8A20F0CE-5611-49F7-B150-7A90A91D9AE6}" srcOrd="1" destOrd="0" parTransId="{690CF3A1-67ED-4545-9F77-ADAF94B10016}" sibTransId="{671BAF92-2054-4B7F-9021-03ED15B4A1A6}"/>
    <dgm:cxn modelId="{92AA1E28-6C3B-4610-8414-F7FEE888CED9}" srcId="{B2B2BBC8-9E21-4399-B22F-B85C45DCF95A}" destId="{4317970E-46F9-4CCF-8846-F6281E6878DC}" srcOrd="0" destOrd="0" parTransId="{1F71D999-015F-4176-B1AB-E9CAE248D89A}" sibTransId="{883A764A-DC29-4703-9CF8-864CDE8110DC}"/>
    <dgm:cxn modelId="{00B90602-1B34-42FD-A19D-D24935691C78}" type="presOf" srcId="{72E62FE1-599D-474D-91F7-0E383399B5F7}" destId="{0E085448-36BB-4BE8-8786-EF91C58E60A3}" srcOrd="0" destOrd="0" presId="urn:microsoft.com/office/officeart/2005/8/layout/vList2"/>
    <dgm:cxn modelId="{9D89886A-0E11-4EFA-B9AD-90C471FF31B3}" srcId="{B2B2BBC8-9E21-4399-B22F-B85C45DCF95A}" destId="{72E62FE1-599D-474D-91F7-0E383399B5F7}" srcOrd="2" destOrd="0" parTransId="{7B203EA1-AE9C-472C-B815-80718562C8E8}" sibTransId="{E7DA70C7-AEF4-43CA-B157-2C40604DD240}"/>
    <dgm:cxn modelId="{C55517DA-C3DB-4216-8DE4-64A292E62456}" type="presOf" srcId="{8A20F0CE-5611-49F7-B150-7A90A91D9AE6}" destId="{40702934-D149-46A9-846B-CEAC9C694D11}" srcOrd="0" destOrd="0" presId="urn:microsoft.com/office/officeart/2005/8/layout/vList2"/>
    <dgm:cxn modelId="{EE50CE2E-161B-4F4C-A124-D39C05C3AC3B}" type="presParOf" srcId="{235917A3-E62A-423E-9301-4FC41FAAAC6D}" destId="{0D9ECFE1-0340-4C3E-B198-1FBA9E72D3F6}" srcOrd="0" destOrd="0" presId="urn:microsoft.com/office/officeart/2005/8/layout/vList2"/>
    <dgm:cxn modelId="{45C01C1F-1A23-4660-92F9-AFE89505A1D0}" type="presParOf" srcId="{235917A3-E62A-423E-9301-4FC41FAAAC6D}" destId="{EB8A4D7A-5AB5-4BBB-A633-B3822248D815}" srcOrd="1" destOrd="0" presId="urn:microsoft.com/office/officeart/2005/8/layout/vList2"/>
    <dgm:cxn modelId="{6407EE23-9D59-410D-A12A-B7A5D07ED8CF}" type="presParOf" srcId="{235917A3-E62A-423E-9301-4FC41FAAAC6D}" destId="{40702934-D149-46A9-846B-CEAC9C694D11}" srcOrd="2" destOrd="0" presId="urn:microsoft.com/office/officeart/2005/8/layout/vList2"/>
    <dgm:cxn modelId="{DD10BC80-CB1E-47FD-92BC-4D656AD577AC}" type="presParOf" srcId="{235917A3-E62A-423E-9301-4FC41FAAAC6D}" destId="{3BEA4FD0-8773-47A7-B7B7-CB27FEA8650A}" srcOrd="3" destOrd="0" presId="urn:microsoft.com/office/officeart/2005/8/layout/vList2"/>
    <dgm:cxn modelId="{EC6C1AE0-20C9-4019-B3B3-32BA0183E4B4}" type="presParOf" srcId="{235917A3-E62A-423E-9301-4FC41FAAAC6D}" destId="{0E085448-36BB-4BE8-8786-EF91C58E60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283D67-2A4E-4E82-B8BA-F797929BF69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88897DE-18BB-4AF2-87B5-A011B5CA591D}">
      <dgm:prSet custT="1"/>
      <dgm:spPr/>
      <dgm:t>
        <a:bodyPr/>
        <a:lstStyle/>
        <a:p>
          <a:pPr rtl="0"/>
          <a:r>
            <a:rPr lang="en-US" sz="3200" dirty="0">
              <a:latin typeface="IrisUPC" panose="020B0604020202020204" pitchFamily="34" charset="-34"/>
              <a:cs typeface="IrisUPC" panose="020B0604020202020204" pitchFamily="34" charset="-34"/>
            </a:rPr>
            <a:t>To provide those with tattoos, a convenient place </a:t>
          </a:r>
          <a:r>
            <a:rPr lang="en-US" sz="3200" dirty="0">
              <a:solidFill>
                <a:schemeClr val="bg1"/>
              </a:solidFill>
              <a:latin typeface="IrisUPC" panose="020B0604020202020204" pitchFamily="34" charset="-34"/>
              <a:cs typeface="IrisUPC" panose="020B0604020202020204" pitchFamily="34" charset="-34"/>
            </a:rPr>
            <a:t>to get  </a:t>
          </a:r>
          <a:r>
            <a:rPr lang="en-US" sz="3200" dirty="0">
              <a:latin typeface="IrisUPC" panose="020B0604020202020204" pitchFamily="34" charset="-34"/>
              <a:cs typeface="IrisUPC" panose="020B0604020202020204" pitchFamily="34" charset="-34"/>
            </a:rPr>
            <a:t>all of their tattoo care</a:t>
          </a:r>
        </a:p>
      </dgm:t>
    </dgm:pt>
    <dgm:pt modelId="{BBE32894-949D-4092-B3FC-CD80E7E6F5B1}" type="parTrans" cxnId="{85DD5AF9-EF5A-41F7-8865-82ABADB97ECF}">
      <dgm:prSet/>
      <dgm:spPr/>
      <dgm:t>
        <a:bodyPr/>
        <a:lstStyle/>
        <a:p>
          <a:endParaRPr lang="en-US"/>
        </a:p>
      </dgm:t>
    </dgm:pt>
    <dgm:pt modelId="{25B536C1-9F1D-475B-BFCC-F2C282FF1DCD}" type="sibTrans" cxnId="{85DD5AF9-EF5A-41F7-8865-82ABADB97ECF}">
      <dgm:prSet/>
      <dgm:spPr/>
      <dgm:t>
        <a:bodyPr/>
        <a:lstStyle/>
        <a:p>
          <a:endParaRPr lang="en-US"/>
        </a:p>
      </dgm:t>
    </dgm:pt>
    <dgm:pt modelId="{49907FD4-E4C9-45A0-88DD-3FE441F7095F}" type="pres">
      <dgm:prSet presAssocID="{1F283D67-2A4E-4E82-B8BA-F797929BF69B}" presName="diagram" presStyleCnt="0">
        <dgm:presLayoutVars>
          <dgm:chPref val="1"/>
          <dgm:dir/>
          <dgm:animOne val="branch"/>
          <dgm:animLvl val="lvl"/>
          <dgm:resizeHandles/>
        </dgm:presLayoutVars>
      </dgm:prSet>
      <dgm:spPr/>
    </dgm:pt>
    <dgm:pt modelId="{1C86D471-C52C-424E-8042-DA45D053AE93}" type="pres">
      <dgm:prSet presAssocID="{688897DE-18BB-4AF2-87B5-A011B5CA591D}" presName="root" presStyleCnt="0"/>
      <dgm:spPr/>
    </dgm:pt>
    <dgm:pt modelId="{4820EE9F-5568-434A-BD28-61332C5F37F3}" type="pres">
      <dgm:prSet presAssocID="{688897DE-18BB-4AF2-87B5-A011B5CA591D}" presName="rootComposite" presStyleCnt="0"/>
      <dgm:spPr/>
    </dgm:pt>
    <dgm:pt modelId="{8667B436-22C3-44D0-BD7E-0A79B55C293D}" type="pres">
      <dgm:prSet presAssocID="{688897DE-18BB-4AF2-87B5-A011B5CA591D}" presName="rootText" presStyleLbl="node1" presStyleIdx="0" presStyleCnt="1"/>
      <dgm:spPr/>
    </dgm:pt>
    <dgm:pt modelId="{A82D37A0-5B1D-4F01-9559-8DEAB3F18750}" type="pres">
      <dgm:prSet presAssocID="{688897DE-18BB-4AF2-87B5-A011B5CA591D}" presName="rootConnector" presStyleLbl="node1" presStyleIdx="0" presStyleCnt="1"/>
      <dgm:spPr/>
    </dgm:pt>
    <dgm:pt modelId="{422A1010-9F76-4313-8FCC-010F6FB26495}" type="pres">
      <dgm:prSet presAssocID="{688897DE-18BB-4AF2-87B5-A011B5CA591D}" presName="childShape" presStyleCnt="0"/>
      <dgm:spPr/>
    </dgm:pt>
  </dgm:ptLst>
  <dgm:cxnLst>
    <dgm:cxn modelId="{85DD5AF9-EF5A-41F7-8865-82ABADB97ECF}" srcId="{1F283D67-2A4E-4E82-B8BA-F797929BF69B}" destId="{688897DE-18BB-4AF2-87B5-A011B5CA591D}" srcOrd="0" destOrd="0" parTransId="{BBE32894-949D-4092-B3FC-CD80E7E6F5B1}" sibTransId="{25B536C1-9F1D-475B-BFCC-F2C282FF1DCD}"/>
    <dgm:cxn modelId="{31F2311C-8748-413F-9D63-99FDE54381B7}" type="presOf" srcId="{688897DE-18BB-4AF2-87B5-A011B5CA591D}" destId="{A82D37A0-5B1D-4F01-9559-8DEAB3F18750}" srcOrd="1" destOrd="0" presId="urn:microsoft.com/office/officeart/2005/8/layout/hierarchy3"/>
    <dgm:cxn modelId="{0DBDAC40-3E86-4FD2-A8E3-EBB94884939F}" type="presOf" srcId="{1F283D67-2A4E-4E82-B8BA-F797929BF69B}" destId="{49907FD4-E4C9-45A0-88DD-3FE441F7095F}" srcOrd="0" destOrd="0" presId="urn:microsoft.com/office/officeart/2005/8/layout/hierarchy3"/>
    <dgm:cxn modelId="{705B06B1-9FF5-485C-8333-C4849FC54104}" type="presOf" srcId="{688897DE-18BB-4AF2-87B5-A011B5CA591D}" destId="{8667B436-22C3-44D0-BD7E-0A79B55C293D}" srcOrd="0" destOrd="0" presId="urn:microsoft.com/office/officeart/2005/8/layout/hierarchy3"/>
    <dgm:cxn modelId="{BEA829B4-0488-42BE-B6DA-1E5F808ACEB5}" type="presParOf" srcId="{49907FD4-E4C9-45A0-88DD-3FE441F7095F}" destId="{1C86D471-C52C-424E-8042-DA45D053AE93}" srcOrd="0" destOrd="0" presId="urn:microsoft.com/office/officeart/2005/8/layout/hierarchy3"/>
    <dgm:cxn modelId="{08CF0A18-1F91-4CA0-948D-B30F575360DA}" type="presParOf" srcId="{1C86D471-C52C-424E-8042-DA45D053AE93}" destId="{4820EE9F-5568-434A-BD28-61332C5F37F3}" srcOrd="0" destOrd="0" presId="urn:microsoft.com/office/officeart/2005/8/layout/hierarchy3"/>
    <dgm:cxn modelId="{82EF5CC8-8450-4707-9742-E9EFBBF75F1E}" type="presParOf" srcId="{4820EE9F-5568-434A-BD28-61332C5F37F3}" destId="{8667B436-22C3-44D0-BD7E-0A79B55C293D}" srcOrd="0" destOrd="0" presId="urn:microsoft.com/office/officeart/2005/8/layout/hierarchy3"/>
    <dgm:cxn modelId="{293F9930-22EC-4333-8F82-DA8C466557D4}" type="presParOf" srcId="{4820EE9F-5568-434A-BD28-61332C5F37F3}" destId="{A82D37A0-5B1D-4F01-9559-8DEAB3F18750}" srcOrd="1" destOrd="0" presId="urn:microsoft.com/office/officeart/2005/8/layout/hierarchy3"/>
    <dgm:cxn modelId="{F02F1D03-1EBB-44AA-8762-E72FD6F8CF5E}" type="presParOf" srcId="{1C86D471-C52C-424E-8042-DA45D053AE93}" destId="{422A1010-9F76-4313-8FCC-010F6FB26495}"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03D496-7CCC-4715-9118-C8AB9741DF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9FB78C-521D-4048-9C84-9861B8F4FFEA}">
      <dgm:prSet custT="1"/>
      <dgm:spPr/>
      <dgm:t>
        <a:bodyPr/>
        <a:lstStyle/>
        <a:p>
          <a:pPr rtl="0"/>
          <a:r>
            <a:rPr lang="en-US" sz="4000" dirty="0">
              <a:latin typeface="IrisUPC" panose="020B0604020202020204" pitchFamily="34" charset="-34"/>
              <a:cs typeface="IrisUPC" panose="020B0604020202020204" pitchFamily="34" charset="-34"/>
            </a:rPr>
            <a:t>Recycled and reusable packaging</a:t>
          </a:r>
        </a:p>
      </dgm:t>
    </dgm:pt>
    <dgm:pt modelId="{89778DFD-F7EC-4BA1-B2CE-D830F15B9ABA}" type="parTrans" cxnId="{C3293EB2-0260-463B-9C74-A5503089BDF7}">
      <dgm:prSet/>
      <dgm:spPr/>
      <dgm:t>
        <a:bodyPr/>
        <a:lstStyle/>
        <a:p>
          <a:endParaRPr lang="en-US"/>
        </a:p>
      </dgm:t>
    </dgm:pt>
    <dgm:pt modelId="{58EA9F8F-5476-4231-81C2-1DDEA4335CF3}" type="sibTrans" cxnId="{C3293EB2-0260-463B-9C74-A5503089BDF7}">
      <dgm:prSet/>
      <dgm:spPr/>
      <dgm:t>
        <a:bodyPr/>
        <a:lstStyle/>
        <a:p>
          <a:endParaRPr lang="en-US"/>
        </a:p>
      </dgm:t>
    </dgm:pt>
    <dgm:pt modelId="{17AAC3D8-902D-4D1F-91B7-BFA4037D7B2B}">
      <dgm:prSet custT="1"/>
      <dgm:spPr/>
      <dgm:t>
        <a:bodyPr/>
        <a:lstStyle/>
        <a:p>
          <a:pPr rtl="0"/>
          <a:r>
            <a:rPr lang="en-US" sz="4000" dirty="0">
              <a:latin typeface="IrisUPC" panose="020B0604020202020204" pitchFamily="34" charset="-34"/>
              <a:cs typeface="IrisUPC" panose="020B0604020202020204" pitchFamily="34" charset="-34"/>
            </a:rPr>
            <a:t>Products are not tested on animals</a:t>
          </a:r>
        </a:p>
      </dgm:t>
    </dgm:pt>
    <dgm:pt modelId="{03B25F18-D64A-4D39-860F-29A48584DC12}" type="parTrans" cxnId="{6496BB6A-3AFB-48FC-BB93-29711E59EAB5}">
      <dgm:prSet/>
      <dgm:spPr/>
      <dgm:t>
        <a:bodyPr/>
        <a:lstStyle/>
        <a:p>
          <a:endParaRPr lang="en-US"/>
        </a:p>
      </dgm:t>
    </dgm:pt>
    <dgm:pt modelId="{7D0D34D0-2D85-4A2B-AD62-9343F4AD1D6B}" type="sibTrans" cxnId="{6496BB6A-3AFB-48FC-BB93-29711E59EAB5}">
      <dgm:prSet/>
      <dgm:spPr/>
      <dgm:t>
        <a:bodyPr/>
        <a:lstStyle/>
        <a:p>
          <a:endParaRPr lang="en-US"/>
        </a:p>
      </dgm:t>
    </dgm:pt>
    <dgm:pt modelId="{3DB52D3D-85BC-408C-B95B-60310A864BAE}" type="pres">
      <dgm:prSet presAssocID="{5C03D496-7CCC-4715-9118-C8AB9741DF81}" presName="linear" presStyleCnt="0">
        <dgm:presLayoutVars>
          <dgm:animLvl val="lvl"/>
          <dgm:resizeHandles val="exact"/>
        </dgm:presLayoutVars>
      </dgm:prSet>
      <dgm:spPr/>
    </dgm:pt>
    <dgm:pt modelId="{22B989E1-4368-4F4A-B730-10910AFD7901}" type="pres">
      <dgm:prSet presAssocID="{729FB78C-521D-4048-9C84-9861B8F4FFEA}" presName="parentText" presStyleLbl="node1" presStyleIdx="0" presStyleCnt="2" custLinFactY="-6448" custLinFactNeighborY="-100000">
        <dgm:presLayoutVars>
          <dgm:chMax val="0"/>
          <dgm:bulletEnabled val="1"/>
        </dgm:presLayoutVars>
      </dgm:prSet>
      <dgm:spPr/>
    </dgm:pt>
    <dgm:pt modelId="{83918B97-DEB2-49A0-A2A7-1DAEFC903491}" type="pres">
      <dgm:prSet presAssocID="{58EA9F8F-5476-4231-81C2-1DDEA4335CF3}" presName="spacer" presStyleCnt="0"/>
      <dgm:spPr/>
    </dgm:pt>
    <dgm:pt modelId="{107AB30C-F659-46CD-8FC5-AD86E60F34CD}" type="pres">
      <dgm:prSet presAssocID="{17AAC3D8-902D-4D1F-91B7-BFA4037D7B2B}" presName="parentText" presStyleLbl="node1" presStyleIdx="1" presStyleCnt="2">
        <dgm:presLayoutVars>
          <dgm:chMax val="0"/>
          <dgm:bulletEnabled val="1"/>
        </dgm:presLayoutVars>
      </dgm:prSet>
      <dgm:spPr/>
    </dgm:pt>
  </dgm:ptLst>
  <dgm:cxnLst>
    <dgm:cxn modelId="{BCFE0506-26CB-4A12-BBE0-9DD5873F3F58}" type="presOf" srcId="{5C03D496-7CCC-4715-9118-C8AB9741DF81}" destId="{3DB52D3D-85BC-408C-B95B-60310A864BAE}" srcOrd="0" destOrd="0" presId="urn:microsoft.com/office/officeart/2005/8/layout/vList2"/>
    <dgm:cxn modelId="{6496BB6A-3AFB-48FC-BB93-29711E59EAB5}" srcId="{5C03D496-7CCC-4715-9118-C8AB9741DF81}" destId="{17AAC3D8-902D-4D1F-91B7-BFA4037D7B2B}" srcOrd="1" destOrd="0" parTransId="{03B25F18-D64A-4D39-860F-29A48584DC12}" sibTransId="{7D0D34D0-2D85-4A2B-AD62-9343F4AD1D6B}"/>
    <dgm:cxn modelId="{489964EE-57D9-41AF-A115-991AE933DEA6}" type="presOf" srcId="{17AAC3D8-902D-4D1F-91B7-BFA4037D7B2B}" destId="{107AB30C-F659-46CD-8FC5-AD86E60F34CD}" srcOrd="0" destOrd="0" presId="urn:microsoft.com/office/officeart/2005/8/layout/vList2"/>
    <dgm:cxn modelId="{C3293EB2-0260-463B-9C74-A5503089BDF7}" srcId="{5C03D496-7CCC-4715-9118-C8AB9741DF81}" destId="{729FB78C-521D-4048-9C84-9861B8F4FFEA}" srcOrd="0" destOrd="0" parTransId="{89778DFD-F7EC-4BA1-B2CE-D830F15B9ABA}" sibTransId="{58EA9F8F-5476-4231-81C2-1DDEA4335CF3}"/>
    <dgm:cxn modelId="{554AB55B-417B-42D2-B2A5-4A2518459A22}" type="presOf" srcId="{729FB78C-521D-4048-9C84-9861B8F4FFEA}" destId="{22B989E1-4368-4F4A-B730-10910AFD7901}" srcOrd="0" destOrd="0" presId="urn:microsoft.com/office/officeart/2005/8/layout/vList2"/>
    <dgm:cxn modelId="{2A37090D-9485-44BE-9AF5-780917C17315}" type="presParOf" srcId="{3DB52D3D-85BC-408C-B95B-60310A864BAE}" destId="{22B989E1-4368-4F4A-B730-10910AFD7901}" srcOrd="0" destOrd="0" presId="urn:microsoft.com/office/officeart/2005/8/layout/vList2"/>
    <dgm:cxn modelId="{388D60C9-FF8D-4C63-8127-348A63EA20F0}" type="presParOf" srcId="{3DB52D3D-85BC-408C-B95B-60310A864BAE}" destId="{83918B97-DEB2-49A0-A2A7-1DAEFC903491}" srcOrd="1" destOrd="0" presId="urn:microsoft.com/office/officeart/2005/8/layout/vList2"/>
    <dgm:cxn modelId="{AC26B2C7-4957-4C7A-8C11-83D19D630CCA}" type="presParOf" srcId="{3DB52D3D-85BC-408C-B95B-60310A864BAE}" destId="{107AB30C-F659-46CD-8FC5-AD86E60F34CD}" srcOrd="2"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280742-7B9D-4CDB-A02E-A3E84224EA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EAB34F-D496-41DB-B4CF-DFF0B2344D4E}">
      <dgm:prSet/>
      <dgm:spPr/>
      <dgm:t>
        <a:bodyPr/>
        <a:lstStyle/>
        <a:p>
          <a:pPr rtl="0"/>
          <a:r>
            <a:rPr lang="en-US" dirty="0">
              <a:latin typeface="IrisUPC" panose="020B0604020202020204" pitchFamily="34" charset="-34"/>
              <a:cs typeface="IrisUPC" panose="020B0604020202020204" pitchFamily="34" charset="-34"/>
            </a:rPr>
            <a:t>Business </a:t>
          </a:r>
          <a:r>
            <a:rPr lang="en-US" dirty="0">
              <a:solidFill>
                <a:schemeClr val="bg1"/>
              </a:solidFill>
              <a:latin typeface="IrisUPC" panose="020B0604020202020204" pitchFamily="34" charset="-34"/>
              <a:cs typeface="IrisUPC" panose="020B0604020202020204" pitchFamily="34" charset="-34"/>
            </a:rPr>
            <a:t>cards</a:t>
          </a:r>
        </a:p>
      </dgm:t>
    </dgm:pt>
    <dgm:pt modelId="{88A69457-9D50-480B-84F1-E3E5C3412F28}" type="parTrans" cxnId="{72B4BB83-A8E9-4B8B-ABA5-F95D5517C63B}">
      <dgm:prSet/>
      <dgm:spPr/>
      <dgm:t>
        <a:bodyPr/>
        <a:lstStyle/>
        <a:p>
          <a:endParaRPr lang="en-US"/>
        </a:p>
      </dgm:t>
    </dgm:pt>
    <dgm:pt modelId="{F3BE6E52-0C75-4565-A831-E620208EDE9F}" type="sibTrans" cxnId="{72B4BB83-A8E9-4B8B-ABA5-F95D5517C63B}">
      <dgm:prSet/>
      <dgm:spPr/>
      <dgm:t>
        <a:bodyPr/>
        <a:lstStyle/>
        <a:p>
          <a:endParaRPr lang="en-US"/>
        </a:p>
      </dgm:t>
    </dgm:pt>
    <dgm:pt modelId="{D9753B03-FA17-4E26-887E-910F8A6D8874}">
      <dgm:prSet/>
      <dgm:spPr/>
      <dgm:t>
        <a:bodyPr/>
        <a:lstStyle/>
        <a:p>
          <a:pPr rtl="0"/>
          <a:r>
            <a:rPr lang="en-US" dirty="0">
              <a:latin typeface="IrisUPC" panose="020B0604020202020204" pitchFamily="34" charset="-34"/>
              <a:cs typeface="IrisUPC" panose="020B0604020202020204" pitchFamily="34" charset="-34"/>
            </a:rPr>
            <a:t>Website</a:t>
          </a:r>
        </a:p>
      </dgm:t>
    </dgm:pt>
    <dgm:pt modelId="{7C6281BC-E228-466F-8123-859A6D48856E}" type="parTrans" cxnId="{C85716E7-9808-4424-B6E5-586DB8ECCBC6}">
      <dgm:prSet/>
      <dgm:spPr/>
      <dgm:t>
        <a:bodyPr/>
        <a:lstStyle/>
        <a:p>
          <a:endParaRPr lang="en-US"/>
        </a:p>
      </dgm:t>
    </dgm:pt>
    <dgm:pt modelId="{09DD14E0-72D8-4F52-966E-436130179929}" type="sibTrans" cxnId="{C85716E7-9808-4424-B6E5-586DB8ECCBC6}">
      <dgm:prSet/>
      <dgm:spPr/>
      <dgm:t>
        <a:bodyPr/>
        <a:lstStyle/>
        <a:p>
          <a:endParaRPr lang="en-US"/>
        </a:p>
      </dgm:t>
    </dgm:pt>
    <dgm:pt modelId="{2A96A2AF-D40E-4EA6-B02D-E1EACB874687}">
      <dgm:prSet/>
      <dgm:spPr/>
      <dgm:t>
        <a:bodyPr/>
        <a:lstStyle/>
        <a:p>
          <a:pPr rtl="0"/>
          <a:r>
            <a:rPr lang="en-US" dirty="0">
              <a:latin typeface="IrisUPC" panose="020B0604020202020204" pitchFamily="34" charset="-34"/>
              <a:cs typeface="IrisUPC" panose="020B0604020202020204" pitchFamily="34" charset="-34"/>
            </a:rPr>
            <a:t>Customer referral program</a:t>
          </a:r>
        </a:p>
      </dgm:t>
    </dgm:pt>
    <dgm:pt modelId="{9196E91C-A726-414D-A1E6-374CA7F58644}" type="parTrans" cxnId="{EA28E487-AFD2-458C-A4BE-45B97F97048B}">
      <dgm:prSet/>
      <dgm:spPr/>
      <dgm:t>
        <a:bodyPr/>
        <a:lstStyle/>
        <a:p>
          <a:endParaRPr lang="en-US"/>
        </a:p>
      </dgm:t>
    </dgm:pt>
    <dgm:pt modelId="{2587F17F-A8B4-463F-8F83-BCC592A82CF6}" type="sibTrans" cxnId="{EA28E487-AFD2-458C-A4BE-45B97F97048B}">
      <dgm:prSet/>
      <dgm:spPr/>
      <dgm:t>
        <a:bodyPr/>
        <a:lstStyle/>
        <a:p>
          <a:endParaRPr lang="en-US"/>
        </a:p>
      </dgm:t>
    </dgm:pt>
    <dgm:pt modelId="{92779966-F789-4D36-8FEE-550581440398}">
      <dgm:prSet/>
      <dgm:spPr/>
      <dgm:t>
        <a:bodyPr/>
        <a:lstStyle/>
        <a:p>
          <a:pPr rtl="0"/>
          <a:r>
            <a:rPr lang="en-US" dirty="0">
              <a:latin typeface="IrisUPC" panose="020B0604020202020204" pitchFamily="34" charset="-34"/>
              <a:cs typeface="IrisUPC" panose="020B0604020202020204" pitchFamily="34" charset="-34"/>
            </a:rPr>
            <a:t>Social media plan</a:t>
          </a:r>
        </a:p>
      </dgm:t>
    </dgm:pt>
    <dgm:pt modelId="{9BA1DA38-F5E5-48C1-BD0B-9B4C057381F0}" type="parTrans" cxnId="{337D9AF6-1B8C-4AC8-9081-E498E16D7DFA}">
      <dgm:prSet/>
      <dgm:spPr/>
      <dgm:t>
        <a:bodyPr/>
        <a:lstStyle/>
        <a:p>
          <a:endParaRPr lang="en-US"/>
        </a:p>
      </dgm:t>
    </dgm:pt>
    <dgm:pt modelId="{1EEDFCF7-9258-49CC-83B9-98FFE03FAC89}" type="sibTrans" cxnId="{337D9AF6-1B8C-4AC8-9081-E498E16D7DFA}">
      <dgm:prSet/>
      <dgm:spPr/>
      <dgm:t>
        <a:bodyPr/>
        <a:lstStyle/>
        <a:p>
          <a:endParaRPr lang="en-US"/>
        </a:p>
      </dgm:t>
    </dgm:pt>
    <dgm:pt modelId="{D05AD36B-61A2-4518-BB29-505DD45222BB}">
      <dgm:prSet/>
      <dgm:spPr/>
      <dgm:t>
        <a:bodyPr/>
        <a:lstStyle/>
        <a:p>
          <a:pPr rtl="0"/>
          <a:r>
            <a:rPr lang="en-US" dirty="0">
              <a:latin typeface="IrisUPC" panose="020B0604020202020204" pitchFamily="34" charset="-34"/>
              <a:cs typeface="IrisUPC" panose="020B0604020202020204" pitchFamily="34" charset="-34"/>
            </a:rPr>
            <a:t>Corporate referral program</a:t>
          </a:r>
        </a:p>
      </dgm:t>
    </dgm:pt>
    <dgm:pt modelId="{DC37BCA0-024F-4B41-AF7F-7CD222BE91AE}" type="parTrans" cxnId="{19107AED-2B2C-478B-8817-676B57DEDD4D}">
      <dgm:prSet/>
      <dgm:spPr/>
      <dgm:t>
        <a:bodyPr/>
        <a:lstStyle/>
        <a:p>
          <a:endParaRPr lang="en-US"/>
        </a:p>
      </dgm:t>
    </dgm:pt>
    <dgm:pt modelId="{7C505C01-C2B8-41C2-A6E1-2A8AA5AC2C30}" type="sibTrans" cxnId="{19107AED-2B2C-478B-8817-676B57DEDD4D}">
      <dgm:prSet/>
      <dgm:spPr/>
      <dgm:t>
        <a:bodyPr/>
        <a:lstStyle/>
        <a:p>
          <a:endParaRPr lang="en-US"/>
        </a:p>
      </dgm:t>
    </dgm:pt>
    <dgm:pt modelId="{BADD38F4-44DC-4BC0-AC53-706DDD9CBBFF}">
      <dgm:prSet/>
      <dgm:spPr/>
      <dgm:t>
        <a:bodyPr/>
        <a:lstStyle/>
        <a:p>
          <a:pPr rtl="0"/>
          <a:endParaRPr lang="en-US"/>
        </a:p>
      </dgm:t>
    </dgm:pt>
    <dgm:pt modelId="{C8C815EA-95E3-44C3-800B-52FA8E9CF6F5}" type="parTrans" cxnId="{BC19B720-9A22-4426-8A01-3CDAB8D8D7AC}">
      <dgm:prSet/>
      <dgm:spPr/>
      <dgm:t>
        <a:bodyPr/>
        <a:lstStyle/>
        <a:p>
          <a:endParaRPr lang="en-US"/>
        </a:p>
      </dgm:t>
    </dgm:pt>
    <dgm:pt modelId="{F5CBDEC8-89BF-4591-925D-18F193A484AD}" type="sibTrans" cxnId="{BC19B720-9A22-4426-8A01-3CDAB8D8D7AC}">
      <dgm:prSet/>
      <dgm:spPr/>
      <dgm:t>
        <a:bodyPr/>
        <a:lstStyle/>
        <a:p>
          <a:endParaRPr lang="en-US"/>
        </a:p>
      </dgm:t>
    </dgm:pt>
    <dgm:pt modelId="{BA45D412-3EC7-498F-86E8-7D6260C644CA}" type="pres">
      <dgm:prSet presAssocID="{0B280742-7B9D-4CDB-A02E-A3E84224EA2A}" presName="linear" presStyleCnt="0">
        <dgm:presLayoutVars>
          <dgm:animLvl val="lvl"/>
          <dgm:resizeHandles val="exact"/>
        </dgm:presLayoutVars>
      </dgm:prSet>
      <dgm:spPr/>
    </dgm:pt>
    <dgm:pt modelId="{4316B868-BA74-4649-A665-5662E2AAD39D}" type="pres">
      <dgm:prSet presAssocID="{05EAB34F-D496-41DB-B4CF-DFF0B2344D4E}" presName="parentText" presStyleLbl="node1" presStyleIdx="0" presStyleCnt="5">
        <dgm:presLayoutVars>
          <dgm:chMax val="0"/>
          <dgm:bulletEnabled val="1"/>
        </dgm:presLayoutVars>
      </dgm:prSet>
      <dgm:spPr/>
    </dgm:pt>
    <dgm:pt modelId="{B0B13673-C08D-4F98-8148-AAC07078FE18}" type="pres">
      <dgm:prSet presAssocID="{F3BE6E52-0C75-4565-A831-E620208EDE9F}" presName="spacer" presStyleCnt="0"/>
      <dgm:spPr/>
    </dgm:pt>
    <dgm:pt modelId="{39CEEB18-443F-4FF6-A7B8-151458704E63}" type="pres">
      <dgm:prSet presAssocID="{D9753B03-FA17-4E26-887E-910F8A6D8874}" presName="parentText" presStyleLbl="node1" presStyleIdx="1" presStyleCnt="5">
        <dgm:presLayoutVars>
          <dgm:chMax val="0"/>
          <dgm:bulletEnabled val="1"/>
        </dgm:presLayoutVars>
      </dgm:prSet>
      <dgm:spPr/>
    </dgm:pt>
    <dgm:pt modelId="{FE712259-CB40-431A-B510-3D1960E7D0CB}" type="pres">
      <dgm:prSet presAssocID="{09DD14E0-72D8-4F52-966E-436130179929}" presName="spacer" presStyleCnt="0"/>
      <dgm:spPr/>
    </dgm:pt>
    <dgm:pt modelId="{1E5369B1-2ABF-4839-9F62-C4DF14F66918}" type="pres">
      <dgm:prSet presAssocID="{2A96A2AF-D40E-4EA6-B02D-E1EACB874687}" presName="parentText" presStyleLbl="node1" presStyleIdx="2" presStyleCnt="5">
        <dgm:presLayoutVars>
          <dgm:chMax val="0"/>
          <dgm:bulletEnabled val="1"/>
        </dgm:presLayoutVars>
      </dgm:prSet>
      <dgm:spPr/>
    </dgm:pt>
    <dgm:pt modelId="{8EEC31BE-F06D-44FB-8C83-BD9A31742A4C}" type="pres">
      <dgm:prSet presAssocID="{2587F17F-A8B4-463F-8F83-BCC592A82CF6}" presName="spacer" presStyleCnt="0"/>
      <dgm:spPr/>
    </dgm:pt>
    <dgm:pt modelId="{74EF2535-DAAF-4E0B-8A1A-D01B35C12C2D}" type="pres">
      <dgm:prSet presAssocID="{92779966-F789-4D36-8FEE-550581440398}" presName="parentText" presStyleLbl="node1" presStyleIdx="3" presStyleCnt="5" custLinFactNeighborX="-341" custLinFactNeighborY="3906">
        <dgm:presLayoutVars>
          <dgm:chMax val="0"/>
          <dgm:bulletEnabled val="1"/>
        </dgm:presLayoutVars>
      </dgm:prSet>
      <dgm:spPr/>
    </dgm:pt>
    <dgm:pt modelId="{05210B2F-4CEE-4212-BFB9-45DC4BFB7147}" type="pres">
      <dgm:prSet presAssocID="{1EEDFCF7-9258-49CC-83B9-98FFE03FAC89}" presName="spacer" presStyleCnt="0"/>
      <dgm:spPr/>
    </dgm:pt>
    <dgm:pt modelId="{E99ED61D-DDEE-4A80-BCB2-FA616DB04F4E}" type="pres">
      <dgm:prSet presAssocID="{D05AD36B-61A2-4518-BB29-505DD45222BB}" presName="parentText" presStyleLbl="node1" presStyleIdx="4" presStyleCnt="5">
        <dgm:presLayoutVars>
          <dgm:chMax val="0"/>
          <dgm:bulletEnabled val="1"/>
        </dgm:presLayoutVars>
      </dgm:prSet>
      <dgm:spPr/>
    </dgm:pt>
    <dgm:pt modelId="{E8D870DE-15BA-4C6D-B084-D8C4A4F0FA5F}" type="pres">
      <dgm:prSet presAssocID="{D05AD36B-61A2-4518-BB29-505DD45222BB}" presName="childText" presStyleLbl="revTx" presStyleIdx="0" presStyleCnt="1">
        <dgm:presLayoutVars>
          <dgm:bulletEnabled val="1"/>
        </dgm:presLayoutVars>
      </dgm:prSet>
      <dgm:spPr/>
    </dgm:pt>
  </dgm:ptLst>
  <dgm:cxnLst>
    <dgm:cxn modelId="{4A88FDF3-9CF4-463D-9D97-D4A8E98BB81D}" type="presOf" srcId="{2A96A2AF-D40E-4EA6-B02D-E1EACB874687}" destId="{1E5369B1-2ABF-4839-9F62-C4DF14F66918}" srcOrd="0" destOrd="0" presId="urn:microsoft.com/office/officeart/2005/8/layout/vList2"/>
    <dgm:cxn modelId="{72B4BB83-A8E9-4B8B-ABA5-F95D5517C63B}" srcId="{0B280742-7B9D-4CDB-A02E-A3E84224EA2A}" destId="{05EAB34F-D496-41DB-B4CF-DFF0B2344D4E}" srcOrd="0" destOrd="0" parTransId="{88A69457-9D50-480B-84F1-E3E5C3412F28}" sibTransId="{F3BE6E52-0C75-4565-A831-E620208EDE9F}"/>
    <dgm:cxn modelId="{710B2FFE-B736-4C54-9E3C-7695BD630F01}" type="presOf" srcId="{92779966-F789-4D36-8FEE-550581440398}" destId="{74EF2535-DAAF-4E0B-8A1A-D01B35C12C2D}" srcOrd="0" destOrd="0" presId="urn:microsoft.com/office/officeart/2005/8/layout/vList2"/>
    <dgm:cxn modelId="{43EE346A-94C4-49DF-8393-FDF059A4E621}" type="presOf" srcId="{BADD38F4-44DC-4BC0-AC53-706DDD9CBBFF}" destId="{E8D870DE-15BA-4C6D-B084-D8C4A4F0FA5F}" srcOrd="0" destOrd="0" presId="urn:microsoft.com/office/officeart/2005/8/layout/vList2"/>
    <dgm:cxn modelId="{C85716E7-9808-4424-B6E5-586DB8ECCBC6}" srcId="{0B280742-7B9D-4CDB-A02E-A3E84224EA2A}" destId="{D9753B03-FA17-4E26-887E-910F8A6D8874}" srcOrd="1" destOrd="0" parTransId="{7C6281BC-E228-466F-8123-859A6D48856E}" sibTransId="{09DD14E0-72D8-4F52-966E-436130179929}"/>
    <dgm:cxn modelId="{19107AED-2B2C-478B-8817-676B57DEDD4D}" srcId="{0B280742-7B9D-4CDB-A02E-A3E84224EA2A}" destId="{D05AD36B-61A2-4518-BB29-505DD45222BB}" srcOrd="4" destOrd="0" parTransId="{DC37BCA0-024F-4B41-AF7F-7CD222BE91AE}" sibTransId="{7C505C01-C2B8-41C2-A6E1-2A8AA5AC2C30}"/>
    <dgm:cxn modelId="{EA28E487-AFD2-458C-A4BE-45B97F97048B}" srcId="{0B280742-7B9D-4CDB-A02E-A3E84224EA2A}" destId="{2A96A2AF-D40E-4EA6-B02D-E1EACB874687}" srcOrd="2" destOrd="0" parTransId="{9196E91C-A726-414D-A1E6-374CA7F58644}" sibTransId="{2587F17F-A8B4-463F-8F83-BCC592A82CF6}"/>
    <dgm:cxn modelId="{98372688-8DA1-4A85-8AEE-F1BF9D908413}" type="presOf" srcId="{D9753B03-FA17-4E26-887E-910F8A6D8874}" destId="{39CEEB18-443F-4FF6-A7B8-151458704E63}" srcOrd="0" destOrd="0" presId="urn:microsoft.com/office/officeart/2005/8/layout/vList2"/>
    <dgm:cxn modelId="{8D7D74F3-4D55-4321-B04B-3D93AA37A519}" type="presOf" srcId="{0B280742-7B9D-4CDB-A02E-A3E84224EA2A}" destId="{BA45D412-3EC7-498F-86E8-7D6260C644CA}" srcOrd="0" destOrd="0" presId="urn:microsoft.com/office/officeart/2005/8/layout/vList2"/>
    <dgm:cxn modelId="{D7390418-54EB-4BA1-82BA-8DD857194A05}" type="presOf" srcId="{05EAB34F-D496-41DB-B4CF-DFF0B2344D4E}" destId="{4316B868-BA74-4649-A665-5662E2AAD39D}" srcOrd="0" destOrd="0" presId="urn:microsoft.com/office/officeart/2005/8/layout/vList2"/>
    <dgm:cxn modelId="{F5A8C798-5E5F-4809-8560-C5D8AB1137D4}" type="presOf" srcId="{D05AD36B-61A2-4518-BB29-505DD45222BB}" destId="{E99ED61D-DDEE-4A80-BCB2-FA616DB04F4E}" srcOrd="0" destOrd="0" presId="urn:microsoft.com/office/officeart/2005/8/layout/vList2"/>
    <dgm:cxn modelId="{BC19B720-9A22-4426-8A01-3CDAB8D8D7AC}" srcId="{D05AD36B-61A2-4518-BB29-505DD45222BB}" destId="{BADD38F4-44DC-4BC0-AC53-706DDD9CBBFF}" srcOrd="0" destOrd="0" parTransId="{C8C815EA-95E3-44C3-800B-52FA8E9CF6F5}" sibTransId="{F5CBDEC8-89BF-4591-925D-18F193A484AD}"/>
    <dgm:cxn modelId="{337D9AF6-1B8C-4AC8-9081-E498E16D7DFA}" srcId="{0B280742-7B9D-4CDB-A02E-A3E84224EA2A}" destId="{92779966-F789-4D36-8FEE-550581440398}" srcOrd="3" destOrd="0" parTransId="{9BA1DA38-F5E5-48C1-BD0B-9B4C057381F0}" sibTransId="{1EEDFCF7-9258-49CC-83B9-98FFE03FAC89}"/>
    <dgm:cxn modelId="{EDFF62D7-44D5-49CA-9FF9-D71D938E8B2F}" type="presParOf" srcId="{BA45D412-3EC7-498F-86E8-7D6260C644CA}" destId="{4316B868-BA74-4649-A665-5662E2AAD39D}" srcOrd="0" destOrd="0" presId="urn:microsoft.com/office/officeart/2005/8/layout/vList2"/>
    <dgm:cxn modelId="{E6068ADE-69E1-41E4-86E7-3DAB67BD790C}" type="presParOf" srcId="{BA45D412-3EC7-498F-86E8-7D6260C644CA}" destId="{B0B13673-C08D-4F98-8148-AAC07078FE18}" srcOrd="1" destOrd="0" presId="urn:microsoft.com/office/officeart/2005/8/layout/vList2"/>
    <dgm:cxn modelId="{BE939992-F37F-4E44-86FE-8FC68EBE794E}" type="presParOf" srcId="{BA45D412-3EC7-498F-86E8-7D6260C644CA}" destId="{39CEEB18-443F-4FF6-A7B8-151458704E63}" srcOrd="2" destOrd="0" presId="urn:microsoft.com/office/officeart/2005/8/layout/vList2"/>
    <dgm:cxn modelId="{1F6F0A2B-45A8-404A-BAAE-7E68DE9DF862}" type="presParOf" srcId="{BA45D412-3EC7-498F-86E8-7D6260C644CA}" destId="{FE712259-CB40-431A-B510-3D1960E7D0CB}" srcOrd="3" destOrd="0" presId="urn:microsoft.com/office/officeart/2005/8/layout/vList2"/>
    <dgm:cxn modelId="{5D51E879-0CD2-40E4-B730-E1F068F36212}" type="presParOf" srcId="{BA45D412-3EC7-498F-86E8-7D6260C644CA}" destId="{1E5369B1-2ABF-4839-9F62-C4DF14F66918}" srcOrd="4" destOrd="0" presId="urn:microsoft.com/office/officeart/2005/8/layout/vList2"/>
    <dgm:cxn modelId="{32805294-4E9A-471A-BCF4-63BE344434C4}" type="presParOf" srcId="{BA45D412-3EC7-498F-86E8-7D6260C644CA}" destId="{8EEC31BE-F06D-44FB-8C83-BD9A31742A4C}" srcOrd="5" destOrd="0" presId="urn:microsoft.com/office/officeart/2005/8/layout/vList2"/>
    <dgm:cxn modelId="{3941C8B9-F146-463F-9F3F-BDC556EEE1BC}" type="presParOf" srcId="{BA45D412-3EC7-498F-86E8-7D6260C644CA}" destId="{74EF2535-DAAF-4E0B-8A1A-D01B35C12C2D}" srcOrd="6" destOrd="0" presId="urn:microsoft.com/office/officeart/2005/8/layout/vList2"/>
    <dgm:cxn modelId="{8E12F9B5-615B-4B22-9629-68EDF32612B8}" type="presParOf" srcId="{BA45D412-3EC7-498F-86E8-7D6260C644CA}" destId="{05210B2F-4CEE-4212-BFB9-45DC4BFB7147}" srcOrd="7" destOrd="0" presId="urn:microsoft.com/office/officeart/2005/8/layout/vList2"/>
    <dgm:cxn modelId="{D9014144-973D-4EC4-A83D-81D18C8ADD26}" type="presParOf" srcId="{BA45D412-3EC7-498F-86E8-7D6260C644CA}" destId="{E99ED61D-DDEE-4A80-BCB2-FA616DB04F4E}" srcOrd="8" destOrd="0" presId="urn:microsoft.com/office/officeart/2005/8/layout/vList2"/>
    <dgm:cxn modelId="{E7EFB189-B47D-4BFC-BE7A-BA51690FDE47}" type="presParOf" srcId="{BA45D412-3EC7-498F-86E8-7D6260C644CA}" destId="{E8D870DE-15BA-4C6D-B084-D8C4A4F0FA5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8A287A-E41D-4640-918A-5E6860DA5C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AF4AE9E-480F-41C0-B41E-FBDCAFE8D97C}">
      <dgm:prSet custT="1"/>
      <dgm:spPr/>
      <dgm:t>
        <a:bodyPr/>
        <a:lstStyle/>
        <a:p>
          <a:pPr rtl="0"/>
          <a:r>
            <a:rPr lang="en-US" sz="2800" dirty="0"/>
            <a:t>Passionate about Art</a:t>
          </a:r>
        </a:p>
      </dgm:t>
    </dgm:pt>
    <dgm:pt modelId="{6DB35ACC-1F69-4BBD-9A7F-246581F367FA}" type="parTrans" cxnId="{A210E085-6E32-4B15-84B2-5162954F1E86}">
      <dgm:prSet/>
      <dgm:spPr/>
      <dgm:t>
        <a:bodyPr/>
        <a:lstStyle/>
        <a:p>
          <a:endParaRPr lang="en-US"/>
        </a:p>
      </dgm:t>
    </dgm:pt>
    <dgm:pt modelId="{AF65BECB-395E-4937-8315-E27A9ADCCE50}" type="sibTrans" cxnId="{A210E085-6E32-4B15-84B2-5162954F1E86}">
      <dgm:prSet/>
      <dgm:spPr/>
      <dgm:t>
        <a:bodyPr/>
        <a:lstStyle/>
        <a:p>
          <a:endParaRPr lang="en-US"/>
        </a:p>
      </dgm:t>
    </dgm:pt>
    <dgm:pt modelId="{7E4F3B95-C276-416B-AAD9-347187260497}">
      <dgm:prSet custT="1"/>
      <dgm:spPr/>
      <dgm:t>
        <a:bodyPr/>
        <a:lstStyle/>
        <a:p>
          <a:pPr rtl="0"/>
          <a:r>
            <a:rPr lang="en-US" sz="2800" dirty="0"/>
            <a:t>Strong Entrepreneurship network</a:t>
          </a:r>
        </a:p>
      </dgm:t>
    </dgm:pt>
    <dgm:pt modelId="{D5199785-CE3E-48E9-AF9D-6C22C1C4C4F5}" type="parTrans" cxnId="{DD4716C7-8C64-47E9-9F0F-100925443DB6}">
      <dgm:prSet/>
      <dgm:spPr/>
      <dgm:t>
        <a:bodyPr/>
        <a:lstStyle/>
        <a:p>
          <a:endParaRPr lang="en-US"/>
        </a:p>
      </dgm:t>
    </dgm:pt>
    <dgm:pt modelId="{B8127931-E9BC-4F51-A376-F76A4B201BCC}" type="sibTrans" cxnId="{DD4716C7-8C64-47E9-9F0F-100925443DB6}">
      <dgm:prSet/>
      <dgm:spPr/>
      <dgm:t>
        <a:bodyPr/>
        <a:lstStyle/>
        <a:p>
          <a:endParaRPr lang="en-US"/>
        </a:p>
      </dgm:t>
    </dgm:pt>
    <dgm:pt modelId="{31C17C2A-8947-48D2-BB8D-A778DA8921C1}">
      <dgm:prSet custT="1"/>
      <dgm:spPr/>
      <dgm:t>
        <a:bodyPr/>
        <a:lstStyle/>
        <a:p>
          <a:pPr rtl="0"/>
          <a:r>
            <a:rPr lang="en-US" sz="2800" dirty="0"/>
            <a:t>2 years customer service experience </a:t>
          </a:r>
        </a:p>
      </dgm:t>
    </dgm:pt>
    <dgm:pt modelId="{D3DDE761-A67B-4F79-B0A6-6F927E6FDF51}" type="parTrans" cxnId="{CFAFDB02-F3EF-4A84-B58D-B999A80BB373}">
      <dgm:prSet/>
      <dgm:spPr/>
      <dgm:t>
        <a:bodyPr/>
        <a:lstStyle/>
        <a:p>
          <a:endParaRPr lang="en-US"/>
        </a:p>
      </dgm:t>
    </dgm:pt>
    <dgm:pt modelId="{1239E158-AB78-452F-A408-F8492587BA70}" type="sibTrans" cxnId="{CFAFDB02-F3EF-4A84-B58D-B999A80BB373}">
      <dgm:prSet/>
      <dgm:spPr/>
      <dgm:t>
        <a:bodyPr/>
        <a:lstStyle/>
        <a:p>
          <a:endParaRPr lang="en-US"/>
        </a:p>
      </dgm:t>
    </dgm:pt>
    <dgm:pt modelId="{19477882-4681-4667-99F5-C88CC8072311}">
      <dgm:prSet custT="1"/>
      <dgm:spPr/>
      <dgm:t>
        <a:bodyPr/>
        <a:lstStyle/>
        <a:p>
          <a:pPr rtl="0"/>
          <a:r>
            <a:rPr lang="en-US" sz="2800" dirty="0"/>
            <a:t>Background in Marketing</a:t>
          </a:r>
        </a:p>
      </dgm:t>
    </dgm:pt>
    <dgm:pt modelId="{10C8F6F5-2485-4BA3-9199-1F3794E86D78}" type="parTrans" cxnId="{ED3E0B5B-9E9C-4162-ACF6-3EB7F4A2E5ED}">
      <dgm:prSet/>
      <dgm:spPr/>
      <dgm:t>
        <a:bodyPr/>
        <a:lstStyle/>
        <a:p>
          <a:endParaRPr lang="en-US"/>
        </a:p>
      </dgm:t>
    </dgm:pt>
    <dgm:pt modelId="{7258CCD3-0534-4546-85D0-4A4749C54974}" type="sibTrans" cxnId="{ED3E0B5B-9E9C-4162-ACF6-3EB7F4A2E5ED}">
      <dgm:prSet/>
      <dgm:spPr/>
      <dgm:t>
        <a:bodyPr/>
        <a:lstStyle/>
        <a:p>
          <a:endParaRPr lang="en-US"/>
        </a:p>
      </dgm:t>
    </dgm:pt>
    <dgm:pt modelId="{F4E93C48-2CA1-46F2-9251-2EC733AC5A5E}" type="pres">
      <dgm:prSet presAssocID="{CF8A287A-E41D-4640-918A-5E6860DA5CEE}" presName="linear" presStyleCnt="0">
        <dgm:presLayoutVars>
          <dgm:animLvl val="lvl"/>
          <dgm:resizeHandles val="exact"/>
        </dgm:presLayoutVars>
      </dgm:prSet>
      <dgm:spPr/>
    </dgm:pt>
    <dgm:pt modelId="{B163CA63-4231-4FC5-A050-D20D2B27154A}" type="pres">
      <dgm:prSet presAssocID="{8AF4AE9E-480F-41C0-B41E-FBDCAFE8D97C}" presName="parentText" presStyleLbl="node1" presStyleIdx="0" presStyleCnt="4">
        <dgm:presLayoutVars>
          <dgm:chMax val="0"/>
          <dgm:bulletEnabled val="1"/>
        </dgm:presLayoutVars>
      </dgm:prSet>
      <dgm:spPr/>
    </dgm:pt>
    <dgm:pt modelId="{2989BD6D-8AFD-4D57-A7FF-4A6ACF3F26D5}" type="pres">
      <dgm:prSet presAssocID="{AF65BECB-395E-4937-8315-E27A9ADCCE50}" presName="spacer" presStyleCnt="0"/>
      <dgm:spPr/>
    </dgm:pt>
    <dgm:pt modelId="{3933D64D-A252-4A83-8C6A-1D139702D104}" type="pres">
      <dgm:prSet presAssocID="{7E4F3B95-C276-416B-AAD9-347187260497}" presName="parentText" presStyleLbl="node1" presStyleIdx="1" presStyleCnt="4">
        <dgm:presLayoutVars>
          <dgm:chMax val="0"/>
          <dgm:bulletEnabled val="1"/>
        </dgm:presLayoutVars>
      </dgm:prSet>
      <dgm:spPr/>
    </dgm:pt>
    <dgm:pt modelId="{24F72519-5473-4F63-9311-A91F5446AA89}" type="pres">
      <dgm:prSet presAssocID="{B8127931-E9BC-4F51-A376-F76A4B201BCC}" presName="spacer" presStyleCnt="0"/>
      <dgm:spPr/>
    </dgm:pt>
    <dgm:pt modelId="{9FBD3D4D-603B-4014-B2AB-663BC446AC69}" type="pres">
      <dgm:prSet presAssocID="{31C17C2A-8947-48D2-BB8D-A778DA8921C1}" presName="parentText" presStyleLbl="node1" presStyleIdx="2" presStyleCnt="4">
        <dgm:presLayoutVars>
          <dgm:chMax val="0"/>
          <dgm:bulletEnabled val="1"/>
        </dgm:presLayoutVars>
      </dgm:prSet>
      <dgm:spPr/>
    </dgm:pt>
    <dgm:pt modelId="{2D1C9D0F-204B-44E2-8AF5-83A6CAC511B3}" type="pres">
      <dgm:prSet presAssocID="{1239E158-AB78-452F-A408-F8492587BA70}" presName="spacer" presStyleCnt="0"/>
      <dgm:spPr/>
    </dgm:pt>
    <dgm:pt modelId="{171960EC-E4FF-4A02-A461-5A72A340EE61}" type="pres">
      <dgm:prSet presAssocID="{19477882-4681-4667-99F5-C88CC8072311}" presName="parentText" presStyleLbl="node1" presStyleIdx="3" presStyleCnt="4">
        <dgm:presLayoutVars>
          <dgm:chMax val="0"/>
          <dgm:bulletEnabled val="1"/>
        </dgm:presLayoutVars>
      </dgm:prSet>
      <dgm:spPr/>
    </dgm:pt>
  </dgm:ptLst>
  <dgm:cxnLst>
    <dgm:cxn modelId="{ED3E0B5B-9E9C-4162-ACF6-3EB7F4A2E5ED}" srcId="{CF8A287A-E41D-4640-918A-5E6860DA5CEE}" destId="{19477882-4681-4667-99F5-C88CC8072311}" srcOrd="3" destOrd="0" parTransId="{10C8F6F5-2485-4BA3-9199-1F3794E86D78}" sibTransId="{7258CCD3-0534-4546-85D0-4A4749C54974}"/>
    <dgm:cxn modelId="{54B74271-CA16-4BC8-B0AF-15C65CEB25C7}" type="presOf" srcId="{7E4F3B95-C276-416B-AAD9-347187260497}" destId="{3933D64D-A252-4A83-8C6A-1D139702D104}" srcOrd="0" destOrd="0" presId="urn:microsoft.com/office/officeart/2005/8/layout/vList2"/>
    <dgm:cxn modelId="{2960D556-13A1-43DD-85B6-60339E456866}" type="presOf" srcId="{31C17C2A-8947-48D2-BB8D-A778DA8921C1}" destId="{9FBD3D4D-603B-4014-B2AB-663BC446AC69}" srcOrd="0" destOrd="0" presId="urn:microsoft.com/office/officeart/2005/8/layout/vList2"/>
    <dgm:cxn modelId="{802B3128-7CA1-4224-A86D-E7B40E80B9E2}" type="presOf" srcId="{CF8A287A-E41D-4640-918A-5E6860DA5CEE}" destId="{F4E93C48-2CA1-46F2-9251-2EC733AC5A5E}" srcOrd="0" destOrd="0" presId="urn:microsoft.com/office/officeart/2005/8/layout/vList2"/>
    <dgm:cxn modelId="{7D7065CE-0982-4CAD-B00E-B54FDA6554A1}" type="presOf" srcId="{8AF4AE9E-480F-41C0-B41E-FBDCAFE8D97C}" destId="{B163CA63-4231-4FC5-A050-D20D2B27154A}" srcOrd="0" destOrd="0" presId="urn:microsoft.com/office/officeart/2005/8/layout/vList2"/>
    <dgm:cxn modelId="{E13E3313-CF22-4220-8474-A9B14A3F2184}" type="presOf" srcId="{19477882-4681-4667-99F5-C88CC8072311}" destId="{171960EC-E4FF-4A02-A461-5A72A340EE61}" srcOrd="0" destOrd="0" presId="urn:microsoft.com/office/officeart/2005/8/layout/vList2"/>
    <dgm:cxn modelId="{A210E085-6E32-4B15-84B2-5162954F1E86}" srcId="{CF8A287A-E41D-4640-918A-5E6860DA5CEE}" destId="{8AF4AE9E-480F-41C0-B41E-FBDCAFE8D97C}" srcOrd="0" destOrd="0" parTransId="{6DB35ACC-1F69-4BBD-9A7F-246581F367FA}" sibTransId="{AF65BECB-395E-4937-8315-E27A9ADCCE50}"/>
    <dgm:cxn modelId="{DD4716C7-8C64-47E9-9F0F-100925443DB6}" srcId="{CF8A287A-E41D-4640-918A-5E6860DA5CEE}" destId="{7E4F3B95-C276-416B-AAD9-347187260497}" srcOrd="1" destOrd="0" parTransId="{D5199785-CE3E-48E9-AF9D-6C22C1C4C4F5}" sibTransId="{B8127931-E9BC-4F51-A376-F76A4B201BCC}"/>
    <dgm:cxn modelId="{CFAFDB02-F3EF-4A84-B58D-B999A80BB373}" srcId="{CF8A287A-E41D-4640-918A-5E6860DA5CEE}" destId="{31C17C2A-8947-48D2-BB8D-A778DA8921C1}" srcOrd="2" destOrd="0" parTransId="{D3DDE761-A67B-4F79-B0A6-6F927E6FDF51}" sibTransId="{1239E158-AB78-452F-A408-F8492587BA70}"/>
    <dgm:cxn modelId="{1DF5A6CF-8813-4EA2-9C8E-1A04CCE2C97D}" type="presParOf" srcId="{F4E93C48-2CA1-46F2-9251-2EC733AC5A5E}" destId="{B163CA63-4231-4FC5-A050-D20D2B27154A}" srcOrd="0" destOrd="0" presId="urn:microsoft.com/office/officeart/2005/8/layout/vList2"/>
    <dgm:cxn modelId="{DD82A0D5-EE43-4DB6-A6EB-20FCDCF60AFE}" type="presParOf" srcId="{F4E93C48-2CA1-46F2-9251-2EC733AC5A5E}" destId="{2989BD6D-8AFD-4D57-A7FF-4A6ACF3F26D5}" srcOrd="1" destOrd="0" presId="urn:microsoft.com/office/officeart/2005/8/layout/vList2"/>
    <dgm:cxn modelId="{4B941E16-B45D-4508-928D-DD73562BAE6E}" type="presParOf" srcId="{F4E93C48-2CA1-46F2-9251-2EC733AC5A5E}" destId="{3933D64D-A252-4A83-8C6A-1D139702D104}" srcOrd="2" destOrd="0" presId="urn:microsoft.com/office/officeart/2005/8/layout/vList2"/>
    <dgm:cxn modelId="{2928878E-09CF-4EC5-8FFA-9931A1E853D2}" type="presParOf" srcId="{F4E93C48-2CA1-46F2-9251-2EC733AC5A5E}" destId="{24F72519-5473-4F63-9311-A91F5446AA89}" srcOrd="3" destOrd="0" presId="urn:microsoft.com/office/officeart/2005/8/layout/vList2"/>
    <dgm:cxn modelId="{6C1D158E-F6DA-457C-B485-A4C71EE36AAE}" type="presParOf" srcId="{F4E93C48-2CA1-46F2-9251-2EC733AC5A5E}" destId="{9FBD3D4D-603B-4014-B2AB-663BC446AC69}" srcOrd="4" destOrd="0" presId="urn:microsoft.com/office/officeart/2005/8/layout/vList2"/>
    <dgm:cxn modelId="{5F4ECD5A-66A1-4FBC-9857-624A0DACE0F0}" type="presParOf" srcId="{F4E93C48-2CA1-46F2-9251-2EC733AC5A5E}" destId="{2D1C9D0F-204B-44E2-8AF5-83A6CAC511B3}" srcOrd="5" destOrd="0" presId="urn:microsoft.com/office/officeart/2005/8/layout/vList2"/>
    <dgm:cxn modelId="{551F40A3-523F-4E29-AD81-192B0E9A6864}" type="presParOf" srcId="{F4E93C48-2CA1-46F2-9251-2EC733AC5A5E}" destId="{171960EC-E4FF-4A02-A461-5A72A340EE6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02E968-D27B-4FE2-8F26-7D11CF28F2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DC3D33-2567-4174-B526-5FECEBB202D2}">
      <dgm:prSet custT="1"/>
      <dgm:spPr/>
      <dgm:t>
        <a:bodyPr/>
        <a:lstStyle/>
        <a:p>
          <a:pPr rtl="0"/>
          <a:r>
            <a:rPr lang="en-US" sz="3600" dirty="0">
              <a:latin typeface="IrisUPC" panose="020B0604020202020204" pitchFamily="34" charset="-34"/>
              <a:cs typeface="IrisUPC" panose="020B0604020202020204" pitchFamily="34" charset="-34"/>
            </a:rPr>
            <a:t>Develop our own line of products</a:t>
          </a:r>
        </a:p>
      </dgm:t>
    </dgm:pt>
    <dgm:pt modelId="{3F7A9D73-F70F-4967-9E86-F91B91687CAE}" type="parTrans" cxnId="{16688442-567E-4F8C-B08C-A6F6A278296D}">
      <dgm:prSet/>
      <dgm:spPr/>
      <dgm:t>
        <a:bodyPr/>
        <a:lstStyle/>
        <a:p>
          <a:endParaRPr lang="en-US"/>
        </a:p>
      </dgm:t>
    </dgm:pt>
    <dgm:pt modelId="{EF97E305-8987-4223-BF05-19CB3737D1C0}" type="sibTrans" cxnId="{16688442-567E-4F8C-B08C-A6F6A278296D}">
      <dgm:prSet/>
      <dgm:spPr/>
      <dgm:t>
        <a:bodyPr/>
        <a:lstStyle/>
        <a:p>
          <a:endParaRPr lang="en-US"/>
        </a:p>
      </dgm:t>
    </dgm:pt>
    <dgm:pt modelId="{59D2E683-BA44-4FC2-A307-4F5BD59B784F}">
      <dgm:prSet custT="1"/>
      <dgm:spPr/>
      <dgm:t>
        <a:bodyPr/>
        <a:lstStyle/>
        <a:p>
          <a:pPr rtl="0"/>
          <a:r>
            <a:rPr lang="en-US" sz="4000" dirty="0">
              <a:latin typeface="IrisUPC" panose="020B0604020202020204" pitchFamily="34" charset="-34"/>
              <a:cs typeface="IrisUPC" panose="020B0604020202020204" pitchFamily="34" charset="-34"/>
            </a:rPr>
            <a:t>Corporate referral program</a:t>
          </a:r>
        </a:p>
      </dgm:t>
    </dgm:pt>
    <dgm:pt modelId="{6AFF769C-0D3C-49A6-9002-08F8E487B69E}" type="parTrans" cxnId="{A4EE9275-400E-42CE-BBEF-28BAAB0DA23E}">
      <dgm:prSet/>
      <dgm:spPr/>
      <dgm:t>
        <a:bodyPr/>
        <a:lstStyle/>
        <a:p>
          <a:endParaRPr lang="en-US"/>
        </a:p>
      </dgm:t>
    </dgm:pt>
    <dgm:pt modelId="{17AC51F7-659B-471F-B30F-C2682A26BEF0}" type="sibTrans" cxnId="{A4EE9275-400E-42CE-BBEF-28BAAB0DA23E}">
      <dgm:prSet/>
      <dgm:spPr/>
      <dgm:t>
        <a:bodyPr/>
        <a:lstStyle/>
        <a:p>
          <a:endParaRPr lang="en-US"/>
        </a:p>
      </dgm:t>
    </dgm:pt>
    <dgm:pt modelId="{FEAF3A76-A263-4F56-9E05-FA898491E442}" type="pres">
      <dgm:prSet presAssocID="{5102E968-D27B-4FE2-8F26-7D11CF28F2A4}" presName="linear" presStyleCnt="0">
        <dgm:presLayoutVars>
          <dgm:animLvl val="lvl"/>
          <dgm:resizeHandles val="exact"/>
        </dgm:presLayoutVars>
      </dgm:prSet>
      <dgm:spPr/>
    </dgm:pt>
    <dgm:pt modelId="{23A3B310-6B26-419F-8EE7-3815279DCBA7}" type="pres">
      <dgm:prSet presAssocID="{AFDC3D33-2567-4174-B526-5FECEBB202D2}" presName="parentText" presStyleLbl="node1" presStyleIdx="0" presStyleCnt="2" custLinFactY="5165" custLinFactNeighborX="-727" custLinFactNeighborY="100000">
        <dgm:presLayoutVars>
          <dgm:chMax val="0"/>
          <dgm:bulletEnabled val="1"/>
        </dgm:presLayoutVars>
      </dgm:prSet>
      <dgm:spPr/>
    </dgm:pt>
    <dgm:pt modelId="{F1964ADA-7A00-4962-8C36-96330097EF70}" type="pres">
      <dgm:prSet presAssocID="{EF97E305-8987-4223-BF05-19CB3737D1C0}" presName="spacer" presStyleCnt="0"/>
      <dgm:spPr/>
    </dgm:pt>
    <dgm:pt modelId="{F6AF0BA2-16BF-4F9D-A5DF-DE95FF34908B}" type="pres">
      <dgm:prSet presAssocID="{59D2E683-BA44-4FC2-A307-4F5BD59B784F}" presName="parentText" presStyleLbl="node1" presStyleIdx="1" presStyleCnt="2" custLinFactY="19270" custLinFactNeighborX="3346" custLinFactNeighborY="100000">
        <dgm:presLayoutVars>
          <dgm:chMax val="0"/>
          <dgm:bulletEnabled val="1"/>
        </dgm:presLayoutVars>
      </dgm:prSet>
      <dgm:spPr/>
    </dgm:pt>
  </dgm:ptLst>
  <dgm:cxnLst>
    <dgm:cxn modelId="{A4EE9275-400E-42CE-BBEF-28BAAB0DA23E}" srcId="{5102E968-D27B-4FE2-8F26-7D11CF28F2A4}" destId="{59D2E683-BA44-4FC2-A307-4F5BD59B784F}" srcOrd="1" destOrd="0" parTransId="{6AFF769C-0D3C-49A6-9002-08F8E487B69E}" sibTransId="{17AC51F7-659B-471F-B30F-C2682A26BEF0}"/>
    <dgm:cxn modelId="{0B84A63B-9B8E-40F1-A4B7-487E14D65697}" type="presOf" srcId="{AFDC3D33-2567-4174-B526-5FECEBB202D2}" destId="{23A3B310-6B26-419F-8EE7-3815279DCBA7}" srcOrd="0" destOrd="0" presId="urn:microsoft.com/office/officeart/2005/8/layout/vList2"/>
    <dgm:cxn modelId="{16688442-567E-4F8C-B08C-A6F6A278296D}" srcId="{5102E968-D27B-4FE2-8F26-7D11CF28F2A4}" destId="{AFDC3D33-2567-4174-B526-5FECEBB202D2}" srcOrd="0" destOrd="0" parTransId="{3F7A9D73-F70F-4967-9E86-F91B91687CAE}" sibTransId="{EF97E305-8987-4223-BF05-19CB3737D1C0}"/>
    <dgm:cxn modelId="{694114BC-5970-43B1-B10D-AE565E65C2E9}" type="presOf" srcId="{5102E968-D27B-4FE2-8F26-7D11CF28F2A4}" destId="{FEAF3A76-A263-4F56-9E05-FA898491E442}" srcOrd="0" destOrd="0" presId="urn:microsoft.com/office/officeart/2005/8/layout/vList2"/>
    <dgm:cxn modelId="{56DBFD42-A352-438C-92C6-62420E455562}" type="presOf" srcId="{59D2E683-BA44-4FC2-A307-4F5BD59B784F}" destId="{F6AF0BA2-16BF-4F9D-A5DF-DE95FF34908B}" srcOrd="0" destOrd="0" presId="urn:microsoft.com/office/officeart/2005/8/layout/vList2"/>
    <dgm:cxn modelId="{3CB5F6B6-DB5D-41DE-8989-85D72A657F2B}" type="presParOf" srcId="{FEAF3A76-A263-4F56-9E05-FA898491E442}" destId="{23A3B310-6B26-419F-8EE7-3815279DCBA7}" srcOrd="0" destOrd="0" presId="urn:microsoft.com/office/officeart/2005/8/layout/vList2"/>
    <dgm:cxn modelId="{71D25A3D-1AEE-4110-9798-38D584F18D9C}" type="presParOf" srcId="{FEAF3A76-A263-4F56-9E05-FA898491E442}" destId="{F1964ADA-7A00-4962-8C36-96330097EF70}" srcOrd="1" destOrd="0" presId="urn:microsoft.com/office/officeart/2005/8/layout/vList2"/>
    <dgm:cxn modelId="{461C10F8-F941-4212-930E-20285C42318B}" type="presParOf" srcId="{FEAF3A76-A263-4F56-9E05-FA898491E442}" destId="{F6AF0BA2-16BF-4F9D-A5DF-DE95FF34908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F88F61-4DC4-41DD-B101-7A0AEE57513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D389F9-3086-49CA-8E09-FA372536CFF1}">
      <dgm:prSet custT="1"/>
      <dgm:spPr/>
      <dgm:t>
        <a:bodyPr/>
        <a:lstStyle/>
        <a:p>
          <a:pPr rtl="0"/>
          <a:r>
            <a:rPr lang="en-US" sz="3600" dirty="0">
              <a:latin typeface="IrisUPC" panose="020B0604020202020204" pitchFamily="34" charset="-34"/>
              <a:cs typeface="IrisUPC" panose="020B0604020202020204" pitchFamily="34" charset="-34"/>
            </a:rPr>
            <a:t>10% of Net Profit to cancer patients</a:t>
          </a:r>
        </a:p>
      </dgm:t>
    </dgm:pt>
    <dgm:pt modelId="{66908C0D-4A10-47CD-A35C-897AF013E914}" type="parTrans" cxnId="{E5E59270-BA53-4F00-A870-EF32F512C86D}">
      <dgm:prSet/>
      <dgm:spPr/>
      <dgm:t>
        <a:bodyPr/>
        <a:lstStyle/>
        <a:p>
          <a:endParaRPr lang="en-US"/>
        </a:p>
      </dgm:t>
    </dgm:pt>
    <dgm:pt modelId="{363D63D1-7206-40FF-ADC6-B08C6C3A99E6}" type="sibTrans" cxnId="{E5E59270-BA53-4F00-A870-EF32F512C86D}">
      <dgm:prSet/>
      <dgm:spPr/>
      <dgm:t>
        <a:bodyPr/>
        <a:lstStyle/>
        <a:p>
          <a:endParaRPr lang="en-US"/>
        </a:p>
      </dgm:t>
    </dgm:pt>
    <dgm:pt modelId="{95433567-739D-4939-BCB8-CD23DF212111}" type="pres">
      <dgm:prSet presAssocID="{BDF88F61-4DC4-41DD-B101-7A0AEE575133}" presName="linear" presStyleCnt="0">
        <dgm:presLayoutVars>
          <dgm:animLvl val="lvl"/>
          <dgm:resizeHandles val="exact"/>
        </dgm:presLayoutVars>
      </dgm:prSet>
      <dgm:spPr/>
    </dgm:pt>
    <dgm:pt modelId="{F7C17AC6-E721-4FF2-9376-920C3284F234}" type="pres">
      <dgm:prSet presAssocID="{92D389F9-3086-49CA-8E09-FA372536CFF1}" presName="parentText" presStyleLbl="node1" presStyleIdx="0" presStyleCnt="1" custLinFactNeighborX="-581" custLinFactNeighborY="-1009">
        <dgm:presLayoutVars>
          <dgm:chMax val="0"/>
          <dgm:bulletEnabled val="1"/>
        </dgm:presLayoutVars>
      </dgm:prSet>
      <dgm:spPr/>
    </dgm:pt>
  </dgm:ptLst>
  <dgm:cxnLst>
    <dgm:cxn modelId="{A91779B1-ADA0-411D-B264-DB328E5B22D1}" type="presOf" srcId="{92D389F9-3086-49CA-8E09-FA372536CFF1}" destId="{F7C17AC6-E721-4FF2-9376-920C3284F234}" srcOrd="0" destOrd="0" presId="urn:microsoft.com/office/officeart/2005/8/layout/vList2"/>
    <dgm:cxn modelId="{E5E59270-BA53-4F00-A870-EF32F512C86D}" srcId="{BDF88F61-4DC4-41DD-B101-7A0AEE575133}" destId="{92D389F9-3086-49CA-8E09-FA372536CFF1}" srcOrd="0" destOrd="0" parTransId="{66908C0D-4A10-47CD-A35C-897AF013E914}" sibTransId="{363D63D1-7206-40FF-ADC6-B08C6C3A99E6}"/>
    <dgm:cxn modelId="{4B4F4BBB-9B5A-43E1-A931-E90C6AA5DC38}" type="presOf" srcId="{BDF88F61-4DC4-41DD-B101-7A0AEE575133}" destId="{95433567-739D-4939-BCB8-CD23DF212111}" srcOrd="0" destOrd="0" presId="urn:microsoft.com/office/officeart/2005/8/layout/vList2"/>
    <dgm:cxn modelId="{BD1E716D-F440-43B6-AEC3-CB38C513E8CF}" type="presParOf" srcId="{95433567-739D-4939-BCB8-CD23DF212111}" destId="{F7C17AC6-E721-4FF2-9376-920C3284F234}"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9B170-2987-4C70-84D6-035324BCBC89}">
      <dsp:nvSpPr>
        <dsp:cNvPr id="0" name=""/>
        <dsp:cNvSpPr/>
      </dsp:nvSpPr>
      <dsp:spPr>
        <a:xfrm>
          <a:off x="1680" y="1316878"/>
          <a:ext cx="2665879" cy="1836791"/>
        </a:xfrm>
        <a:prstGeom prst="roundRect">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21FBAE-0D2C-4D03-8234-D7DE15633313}">
      <dsp:nvSpPr>
        <dsp:cNvPr id="0" name=""/>
        <dsp:cNvSpPr/>
      </dsp:nvSpPr>
      <dsp:spPr>
        <a:xfrm>
          <a:off x="1680" y="3153669"/>
          <a:ext cx="2665879" cy="98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latin typeface="IrisUPC" panose="020B0604020202020204" pitchFamily="34" charset="-34"/>
              <a:cs typeface="IrisUPC" panose="020B0604020202020204" pitchFamily="34" charset="-34"/>
            </a:rPr>
            <a:t>Tattoos need special care</a:t>
          </a:r>
        </a:p>
      </dsp:txBody>
      <dsp:txXfrm>
        <a:off x="1680" y="3153669"/>
        <a:ext cx="2665879" cy="989041"/>
      </dsp:txXfrm>
    </dsp:sp>
    <dsp:sp modelId="{E91539A4-CB85-43EA-959F-50E5835F1D8F}">
      <dsp:nvSpPr>
        <dsp:cNvPr id="0" name=""/>
        <dsp:cNvSpPr/>
      </dsp:nvSpPr>
      <dsp:spPr>
        <a:xfrm>
          <a:off x="2934260" y="1316878"/>
          <a:ext cx="2665879" cy="1836791"/>
        </a:xfrm>
        <a:prstGeom prst="roundRect">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93B3BD-8B1D-4833-8133-7FEB9BCDB7C5}">
      <dsp:nvSpPr>
        <dsp:cNvPr id="0" name=""/>
        <dsp:cNvSpPr/>
      </dsp:nvSpPr>
      <dsp:spPr>
        <a:xfrm>
          <a:off x="2934260" y="3153669"/>
          <a:ext cx="2665879" cy="98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latin typeface="IrisUPC" panose="020B0604020202020204" pitchFamily="34" charset="-34"/>
              <a:cs typeface="IrisUPC" panose="020B0604020202020204" pitchFamily="34" charset="-34"/>
            </a:rPr>
            <a:t>Care products are individually distributed</a:t>
          </a:r>
        </a:p>
      </dsp:txBody>
      <dsp:txXfrm>
        <a:off x="2934260" y="3153669"/>
        <a:ext cx="2665879" cy="989041"/>
      </dsp:txXfrm>
    </dsp:sp>
    <dsp:sp modelId="{C98406E7-7CB7-4FC8-B2FF-50E3FDD23C7C}">
      <dsp:nvSpPr>
        <dsp:cNvPr id="0" name=""/>
        <dsp:cNvSpPr/>
      </dsp:nvSpPr>
      <dsp:spPr>
        <a:xfrm>
          <a:off x="5866839" y="1316878"/>
          <a:ext cx="2665879" cy="1836791"/>
        </a:xfrm>
        <a:prstGeom prst="roundRect">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44E67B-F2F3-490F-A35C-3AD949AE9906}">
      <dsp:nvSpPr>
        <dsp:cNvPr id="0" name=""/>
        <dsp:cNvSpPr/>
      </dsp:nvSpPr>
      <dsp:spPr>
        <a:xfrm>
          <a:off x="5866839" y="3153669"/>
          <a:ext cx="2665879" cy="989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latin typeface="IrisUPC" panose="020B0604020202020204" pitchFamily="34" charset="-34"/>
              <a:cs typeface="IrisUPC" panose="020B0604020202020204" pitchFamily="34" charset="-34"/>
            </a:rPr>
            <a:t>Necessary products are hard to come across</a:t>
          </a:r>
        </a:p>
      </dsp:txBody>
      <dsp:txXfrm>
        <a:off x="5866839" y="3153669"/>
        <a:ext cx="2665879" cy="989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DFEE9-2086-49D6-9576-783C5574A361}">
      <dsp:nvSpPr>
        <dsp:cNvPr id="0" name=""/>
        <dsp:cNvSpPr/>
      </dsp:nvSpPr>
      <dsp:spPr>
        <a:xfrm>
          <a:off x="0" y="262469"/>
          <a:ext cx="8229600" cy="12168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kern="1200" dirty="0">
              <a:solidFill>
                <a:schemeClr val="bg1"/>
              </a:solidFill>
              <a:latin typeface="IrisUPC" panose="020B0604020202020204" pitchFamily="34" charset="-34"/>
              <a:cs typeface="IrisUPC" panose="020B0604020202020204" pitchFamily="34" charset="-34"/>
            </a:rPr>
            <a:t>Box of all the products you need</a:t>
          </a:r>
        </a:p>
      </dsp:txBody>
      <dsp:txXfrm>
        <a:off x="59399" y="321868"/>
        <a:ext cx="8110802" cy="1098002"/>
      </dsp:txXfrm>
    </dsp:sp>
    <dsp:sp modelId="{03AC3E8C-7279-43E5-8BA2-C14B71507F23}">
      <dsp:nvSpPr>
        <dsp:cNvPr id="0" name=""/>
        <dsp:cNvSpPr/>
      </dsp:nvSpPr>
      <dsp:spPr>
        <a:xfrm>
          <a:off x="0" y="1666469"/>
          <a:ext cx="8229600" cy="12168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kern="1200" dirty="0">
              <a:latin typeface="IrisUPC" panose="020B0604020202020204" pitchFamily="34" charset="-34"/>
              <a:cs typeface="IrisUPC" panose="020B0604020202020204" pitchFamily="34" charset="-34"/>
            </a:rPr>
            <a:t>Customizable to match your needs</a:t>
          </a:r>
        </a:p>
      </dsp:txBody>
      <dsp:txXfrm>
        <a:off x="59399" y="1725868"/>
        <a:ext cx="8110802" cy="1098002"/>
      </dsp:txXfrm>
    </dsp:sp>
    <dsp:sp modelId="{2B69F342-B0A1-42D5-8F84-71ABC3FA564A}">
      <dsp:nvSpPr>
        <dsp:cNvPr id="0" name=""/>
        <dsp:cNvSpPr/>
      </dsp:nvSpPr>
      <dsp:spPr>
        <a:xfrm>
          <a:off x="0" y="3070469"/>
          <a:ext cx="8229600" cy="121680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kern="1200" dirty="0">
              <a:latin typeface="IrisUPC" panose="020B0604020202020204" pitchFamily="34" charset="-34"/>
              <a:cs typeface="IrisUPC" panose="020B0604020202020204" pitchFamily="34" charset="-34"/>
            </a:rPr>
            <a:t>Corporate research for best quality products</a:t>
          </a:r>
        </a:p>
      </dsp:txBody>
      <dsp:txXfrm>
        <a:off x="59399" y="3129868"/>
        <a:ext cx="8110802"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ECFE1-0340-4C3E-B198-1FBA9E72D3F6}">
      <dsp:nvSpPr>
        <dsp:cNvPr id="0" name=""/>
        <dsp:cNvSpPr/>
      </dsp:nvSpPr>
      <dsp:spPr>
        <a:xfrm>
          <a:off x="0" y="0"/>
          <a:ext cx="8229600" cy="912764"/>
        </a:xfrm>
        <a:prstGeom prst="roundRect">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kern="1200" dirty="0">
              <a:solidFill>
                <a:schemeClr val="bg1"/>
              </a:solidFill>
              <a:latin typeface="IrisUPC" panose="020B0604020202020204" pitchFamily="34" charset="-34"/>
              <a:cs typeface="IrisUPC" panose="020B0604020202020204" pitchFamily="34" charset="-34"/>
            </a:rPr>
            <a:t>Tattoo care packages</a:t>
          </a:r>
        </a:p>
      </dsp:txBody>
      <dsp:txXfrm>
        <a:off x="44557" y="44557"/>
        <a:ext cx="8140486" cy="823650"/>
      </dsp:txXfrm>
    </dsp:sp>
    <dsp:sp modelId="{40702934-D149-46A9-846B-CEAC9C694D11}">
      <dsp:nvSpPr>
        <dsp:cNvPr id="0" name=""/>
        <dsp:cNvSpPr/>
      </dsp:nvSpPr>
      <dsp:spPr>
        <a:xfrm>
          <a:off x="0" y="913144"/>
          <a:ext cx="8229600" cy="912764"/>
        </a:xfrm>
        <a:prstGeom prst="roundRect">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kern="1200" dirty="0">
              <a:solidFill>
                <a:schemeClr val="bg1"/>
              </a:solidFill>
              <a:latin typeface="IrisUPC" panose="020B0604020202020204" pitchFamily="34" charset="-34"/>
              <a:cs typeface="IrisUPC" panose="020B0604020202020204" pitchFamily="34" charset="-34"/>
            </a:rPr>
            <a:t>Online</a:t>
          </a:r>
        </a:p>
      </dsp:txBody>
      <dsp:txXfrm>
        <a:off x="44557" y="957701"/>
        <a:ext cx="8140486" cy="823650"/>
      </dsp:txXfrm>
    </dsp:sp>
    <dsp:sp modelId="{0E085448-36BB-4BE8-8786-EF91C58E60A3}">
      <dsp:nvSpPr>
        <dsp:cNvPr id="0" name=""/>
        <dsp:cNvSpPr/>
      </dsp:nvSpPr>
      <dsp:spPr>
        <a:xfrm>
          <a:off x="0" y="1845955"/>
          <a:ext cx="8229600" cy="925351"/>
        </a:xfrm>
        <a:prstGeom prst="roundRect">
          <a:avLst/>
        </a:prstGeom>
        <a:solidFill>
          <a:schemeClr val="accent1"/>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rtl="0">
            <a:lnSpc>
              <a:spcPct val="90000"/>
            </a:lnSpc>
            <a:spcBef>
              <a:spcPct val="0"/>
            </a:spcBef>
            <a:spcAft>
              <a:spcPct val="35000"/>
            </a:spcAft>
            <a:buNone/>
          </a:pPr>
          <a:r>
            <a:rPr lang="en-US" sz="4800" kern="1200" dirty="0">
              <a:solidFill>
                <a:schemeClr val="bg1"/>
              </a:solidFill>
              <a:latin typeface="IrisUPC" panose="020B0604020202020204" pitchFamily="34" charset="-34"/>
              <a:cs typeface="IrisUPC" panose="020B0604020202020204" pitchFamily="34" charset="-34"/>
            </a:rPr>
            <a:t>Customizable</a:t>
          </a:r>
          <a:r>
            <a:rPr lang="en-US" sz="4800" kern="1200" dirty="0">
              <a:latin typeface="IrisUPC" panose="020B0604020202020204" pitchFamily="34" charset="-34"/>
              <a:cs typeface="IrisUPC" panose="020B0604020202020204" pitchFamily="34" charset="-34"/>
            </a:rPr>
            <a:t>  </a:t>
          </a:r>
        </a:p>
      </dsp:txBody>
      <dsp:txXfrm>
        <a:off x="45172" y="1891127"/>
        <a:ext cx="8139256" cy="8350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7B436-22C3-44D0-BD7E-0A79B55C293D}">
      <dsp:nvSpPr>
        <dsp:cNvPr id="0" name=""/>
        <dsp:cNvSpPr/>
      </dsp:nvSpPr>
      <dsp:spPr>
        <a:xfrm>
          <a:off x="0" y="551867"/>
          <a:ext cx="3931920" cy="1965960"/>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IrisUPC" panose="020B0604020202020204" pitchFamily="34" charset="-34"/>
              <a:cs typeface="IrisUPC" panose="020B0604020202020204" pitchFamily="34" charset="-34"/>
            </a:rPr>
            <a:t>To provide those with tattoos, a convenient place </a:t>
          </a:r>
          <a:r>
            <a:rPr lang="en-US" sz="3200" kern="1200" dirty="0">
              <a:solidFill>
                <a:schemeClr val="bg1"/>
              </a:solidFill>
              <a:latin typeface="IrisUPC" panose="020B0604020202020204" pitchFamily="34" charset="-34"/>
              <a:cs typeface="IrisUPC" panose="020B0604020202020204" pitchFamily="34" charset="-34"/>
            </a:rPr>
            <a:t>to get  </a:t>
          </a:r>
          <a:r>
            <a:rPr lang="en-US" sz="3200" kern="1200" dirty="0">
              <a:latin typeface="IrisUPC" panose="020B0604020202020204" pitchFamily="34" charset="-34"/>
              <a:cs typeface="IrisUPC" panose="020B0604020202020204" pitchFamily="34" charset="-34"/>
            </a:rPr>
            <a:t>all of their tattoo care</a:t>
          </a:r>
        </a:p>
      </dsp:txBody>
      <dsp:txXfrm>
        <a:off x="57581" y="609448"/>
        <a:ext cx="3816758" cy="18507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989E1-4368-4F4A-B730-10910AFD7901}">
      <dsp:nvSpPr>
        <dsp:cNvPr id="0" name=""/>
        <dsp:cNvSpPr/>
      </dsp:nvSpPr>
      <dsp:spPr>
        <a:xfrm>
          <a:off x="0" y="0"/>
          <a:ext cx="3931920" cy="163507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dirty="0">
              <a:latin typeface="IrisUPC" panose="020B0604020202020204" pitchFamily="34" charset="-34"/>
              <a:cs typeface="IrisUPC" panose="020B0604020202020204" pitchFamily="34" charset="-34"/>
            </a:rPr>
            <a:t>Recycled and reusable packaging</a:t>
          </a:r>
        </a:p>
      </dsp:txBody>
      <dsp:txXfrm>
        <a:off x="79818" y="79818"/>
        <a:ext cx="3772284" cy="1475439"/>
      </dsp:txXfrm>
    </dsp:sp>
    <dsp:sp modelId="{107AB30C-F659-46CD-8FC5-AD86E60F34CD}">
      <dsp:nvSpPr>
        <dsp:cNvPr id="0" name=""/>
        <dsp:cNvSpPr/>
      </dsp:nvSpPr>
      <dsp:spPr>
        <a:xfrm>
          <a:off x="0" y="2069244"/>
          <a:ext cx="3931920" cy="1635075"/>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dirty="0">
              <a:latin typeface="IrisUPC" panose="020B0604020202020204" pitchFamily="34" charset="-34"/>
              <a:cs typeface="IrisUPC" panose="020B0604020202020204" pitchFamily="34" charset="-34"/>
            </a:rPr>
            <a:t>Products are not tested on animals</a:t>
          </a:r>
        </a:p>
      </dsp:txBody>
      <dsp:txXfrm>
        <a:off x="79818" y="2149062"/>
        <a:ext cx="3772284" cy="14754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6B868-BA74-4649-A665-5662E2AAD39D}">
      <dsp:nvSpPr>
        <dsp:cNvPr id="0" name=""/>
        <dsp:cNvSpPr/>
      </dsp:nvSpPr>
      <dsp:spPr>
        <a:xfrm>
          <a:off x="0" y="39479"/>
          <a:ext cx="8229600" cy="78547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IrisUPC" panose="020B0604020202020204" pitchFamily="34" charset="-34"/>
              <a:cs typeface="IrisUPC" panose="020B0604020202020204" pitchFamily="34" charset="-34"/>
            </a:rPr>
            <a:t>Business </a:t>
          </a:r>
          <a:r>
            <a:rPr lang="en-US" sz="3100" kern="1200" dirty="0">
              <a:solidFill>
                <a:schemeClr val="bg1"/>
              </a:solidFill>
              <a:latin typeface="IrisUPC" panose="020B0604020202020204" pitchFamily="34" charset="-34"/>
              <a:cs typeface="IrisUPC" panose="020B0604020202020204" pitchFamily="34" charset="-34"/>
            </a:rPr>
            <a:t>cards</a:t>
          </a:r>
        </a:p>
      </dsp:txBody>
      <dsp:txXfrm>
        <a:off x="38344" y="77823"/>
        <a:ext cx="8152912" cy="708784"/>
      </dsp:txXfrm>
    </dsp:sp>
    <dsp:sp modelId="{39CEEB18-443F-4FF6-A7B8-151458704E63}">
      <dsp:nvSpPr>
        <dsp:cNvPr id="0" name=""/>
        <dsp:cNvSpPr/>
      </dsp:nvSpPr>
      <dsp:spPr>
        <a:xfrm>
          <a:off x="0" y="914231"/>
          <a:ext cx="8229600" cy="78547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IrisUPC" panose="020B0604020202020204" pitchFamily="34" charset="-34"/>
              <a:cs typeface="IrisUPC" panose="020B0604020202020204" pitchFamily="34" charset="-34"/>
            </a:rPr>
            <a:t>Website</a:t>
          </a:r>
        </a:p>
      </dsp:txBody>
      <dsp:txXfrm>
        <a:off x="38344" y="952575"/>
        <a:ext cx="8152912" cy="708784"/>
      </dsp:txXfrm>
    </dsp:sp>
    <dsp:sp modelId="{1E5369B1-2ABF-4839-9F62-C4DF14F66918}">
      <dsp:nvSpPr>
        <dsp:cNvPr id="0" name=""/>
        <dsp:cNvSpPr/>
      </dsp:nvSpPr>
      <dsp:spPr>
        <a:xfrm>
          <a:off x="0" y="1788983"/>
          <a:ext cx="8229600" cy="78547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IrisUPC" panose="020B0604020202020204" pitchFamily="34" charset="-34"/>
              <a:cs typeface="IrisUPC" panose="020B0604020202020204" pitchFamily="34" charset="-34"/>
            </a:rPr>
            <a:t>Customer referral program</a:t>
          </a:r>
        </a:p>
      </dsp:txBody>
      <dsp:txXfrm>
        <a:off x="38344" y="1827327"/>
        <a:ext cx="8152912" cy="708784"/>
      </dsp:txXfrm>
    </dsp:sp>
    <dsp:sp modelId="{74EF2535-DAAF-4E0B-8A1A-D01B35C12C2D}">
      <dsp:nvSpPr>
        <dsp:cNvPr id="0" name=""/>
        <dsp:cNvSpPr/>
      </dsp:nvSpPr>
      <dsp:spPr>
        <a:xfrm>
          <a:off x="0" y="2667223"/>
          <a:ext cx="8229600" cy="78547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IrisUPC" panose="020B0604020202020204" pitchFamily="34" charset="-34"/>
              <a:cs typeface="IrisUPC" panose="020B0604020202020204" pitchFamily="34" charset="-34"/>
            </a:rPr>
            <a:t>Social media plan</a:t>
          </a:r>
        </a:p>
      </dsp:txBody>
      <dsp:txXfrm>
        <a:off x="38344" y="2705567"/>
        <a:ext cx="8152912" cy="708784"/>
      </dsp:txXfrm>
    </dsp:sp>
    <dsp:sp modelId="{E99ED61D-DDEE-4A80-BCB2-FA616DB04F4E}">
      <dsp:nvSpPr>
        <dsp:cNvPr id="0" name=""/>
        <dsp:cNvSpPr/>
      </dsp:nvSpPr>
      <dsp:spPr>
        <a:xfrm>
          <a:off x="0" y="3538488"/>
          <a:ext cx="8229600" cy="78547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latin typeface="IrisUPC" panose="020B0604020202020204" pitchFamily="34" charset="-34"/>
              <a:cs typeface="IrisUPC" panose="020B0604020202020204" pitchFamily="34" charset="-34"/>
            </a:rPr>
            <a:t>Corporate referral program</a:t>
          </a:r>
        </a:p>
      </dsp:txBody>
      <dsp:txXfrm>
        <a:off x="38344" y="3576832"/>
        <a:ext cx="8152912" cy="708784"/>
      </dsp:txXfrm>
    </dsp:sp>
    <dsp:sp modelId="{E8D870DE-15BA-4C6D-B084-D8C4A4F0FA5F}">
      <dsp:nvSpPr>
        <dsp:cNvPr id="0" name=""/>
        <dsp:cNvSpPr/>
      </dsp:nvSpPr>
      <dsp:spPr>
        <a:xfrm>
          <a:off x="0" y="4323960"/>
          <a:ext cx="8229600"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rtl="0">
            <a:lnSpc>
              <a:spcPct val="90000"/>
            </a:lnSpc>
            <a:spcBef>
              <a:spcPct val="0"/>
            </a:spcBef>
            <a:spcAft>
              <a:spcPct val="20000"/>
            </a:spcAft>
            <a:buChar char="•"/>
          </a:pPr>
          <a:endParaRPr lang="en-US" sz="2400" kern="1200"/>
        </a:p>
      </dsp:txBody>
      <dsp:txXfrm>
        <a:off x="0" y="4323960"/>
        <a:ext cx="8229600" cy="5133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3CA63-4231-4FC5-A050-D20D2B27154A}">
      <dsp:nvSpPr>
        <dsp:cNvPr id="0" name=""/>
        <dsp:cNvSpPr/>
      </dsp:nvSpPr>
      <dsp:spPr>
        <a:xfrm>
          <a:off x="0" y="16319"/>
          <a:ext cx="8229600" cy="108576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Passionate about Art</a:t>
          </a:r>
        </a:p>
      </dsp:txBody>
      <dsp:txXfrm>
        <a:off x="53002" y="69321"/>
        <a:ext cx="8123596" cy="979756"/>
      </dsp:txXfrm>
    </dsp:sp>
    <dsp:sp modelId="{3933D64D-A252-4A83-8C6A-1D139702D104}">
      <dsp:nvSpPr>
        <dsp:cNvPr id="0" name=""/>
        <dsp:cNvSpPr/>
      </dsp:nvSpPr>
      <dsp:spPr>
        <a:xfrm>
          <a:off x="0" y="1269119"/>
          <a:ext cx="8229600" cy="108576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Strong Entrepreneurship network</a:t>
          </a:r>
        </a:p>
      </dsp:txBody>
      <dsp:txXfrm>
        <a:off x="53002" y="1322121"/>
        <a:ext cx="8123596" cy="979756"/>
      </dsp:txXfrm>
    </dsp:sp>
    <dsp:sp modelId="{9FBD3D4D-603B-4014-B2AB-663BC446AC69}">
      <dsp:nvSpPr>
        <dsp:cNvPr id="0" name=""/>
        <dsp:cNvSpPr/>
      </dsp:nvSpPr>
      <dsp:spPr>
        <a:xfrm>
          <a:off x="0" y="2521919"/>
          <a:ext cx="8229600" cy="108576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2 years customer service experience </a:t>
          </a:r>
        </a:p>
      </dsp:txBody>
      <dsp:txXfrm>
        <a:off x="53002" y="2574921"/>
        <a:ext cx="8123596" cy="979756"/>
      </dsp:txXfrm>
    </dsp:sp>
    <dsp:sp modelId="{171960EC-E4FF-4A02-A461-5A72A340EE61}">
      <dsp:nvSpPr>
        <dsp:cNvPr id="0" name=""/>
        <dsp:cNvSpPr/>
      </dsp:nvSpPr>
      <dsp:spPr>
        <a:xfrm>
          <a:off x="0" y="3774720"/>
          <a:ext cx="8229600" cy="1085760"/>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t>Background in Marketing</a:t>
          </a:r>
        </a:p>
      </dsp:txBody>
      <dsp:txXfrm>
        <a:off x="53002" y="3827722"/>
        <a:ext cx="8123596" cy="979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3B310-6B26-419F-8EE7-3815279DCBA7}">
      <dsp:nvSpPr>
        <dsp:cNvPr id="0" name=""/>
        <dsp:cNvSpPr/>
      </dsp:nvSpPr>
      <dsp:spPr>
        <a:xfrm>
          <a:off x="0" y="531016"/>
          <a:ext cx="3931919" cy="162200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latin typeface="IrisUPC" panose="020B0604020202020204" pitchFamily="34" charset="-34"/>
              <a:cs typeface="IrisUPC" panose="020B0604020202020204" pitchFamily="34" charset="-34"/>
            </a:rPr>
            <a:t>Develop our own line of products</a:t>
          </a:r>
        </a:p>
      </dsp:txBody>
      <dsp:txXfrm>
        <a:off x="79180" y="610196"/>
        <a:ext cx="3773559" cy="1463643"/>
      </dsp:txXfrm>
    </dsp:sp>
    <dsp:sp modelId="{F6AF0BA2-16BF-4F9D-A5DF-DE95FF34908B}">
      <dsp:nvSpPr>
        <dsp:cNvPr id="0" name=""/>
        <dsp:cNvSpPr/>
      </dsp:nvSpPr>
      <dsp:spPr>
        <a:xfrm>
          <a:off x="0" y="2329284"/>
          <a:ext cx="3931919" cy="1622003"/>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kern="1200" dirty="0">
              <a:latin typeface="IrisUPC" panose="020B0604020202020204" pitchFamily="34" charset="-34"/>
              <a:cs typeface="IrisUPC" panose="020B0604020202020204" pitchFamily="34" charset="-34"/>
            </a:rPr>
            <a:t>Corporate referral program</a:t>
          </a:r>
        </a:p>
      </dsp:txBody>
      <dsp:txXfrm>
        <a:off x="79180" y="2408464"/>
        <a:ext cx="3773559" cy="14636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17AC6-E721-4FF2-9376-920C3284F234}">
      <dsp:nvSpPr>
        <dsp:cNvPr id="0" name=""/>
        <dsp:cNvSpPr/>
      </dsp:nvSpPr>
      <dsp:spPr>
        <a:xfrm>
          <a:off x="0" y="228593"/>
          <a:ext cx="3931919" cy="1482974"/>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latin typeface="IrisUPC" panose="020B0604020202020204" pitchFamily="34" charset="-34"/>
              <a:cs typeface="IrisUPC" panose="020B0604020202020204" pitchFamily="34" charset="-34"/>
            </a:rPr>
            <a:t>10% of Net Profit to cancer patients</a:t>
          </a:r>
        </a:p>
      </dsp:txBody>
      <dsp:txXfrm>
        <a:off x="72393" y="300986"/>
        <a:ext cx="3787133" cy="1338188"/>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98" tIns="45199" rIns="90398" bIns="45199" numCol="1"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0398" tIns="45199" rIns="90398" bIns="45199" numCol="1" rtlCol="0"/>
          <a:lstStyle>
            <a:lvl1pPr algn="r">
              <a:defRPr sz="1200"/>
            </a:lvl1pPr>
          </a:lstStyle>
          <a:p>
            <a:fld id="{443DD1E9-373E-4546-AEF7-A8323C6F19C1}" type="datetimeFigureOut">
              <a:rPr lang="en-US" smtClean="0"/>
              <a:pPr/>
              <a:t>5/18/2016</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0398" tIns="45199" rIns="90398" bIns="45199" numCol="1"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0398" tIns="45199" rIns="90398" bIns="45199" numCol="1"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numCol="1"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numCol="1" rtlCol="0"/>
          <a:lstStyle>
            <a:lvl1pPr algn="r">
              <a:defRPr sz="1200"/>
            </a:lvl1pPr>
          </a:lstStyle>
          <a:p>
            <a:fld id="{CB2BB6C2-F5C4-49BC-BD78-FC7E7B1E650B}" type="datetimeFigureOut">
              <a:rPr lang="en-US" smtClean="0"/>
              <a:pPr/>
              <a:t>5/18/2016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numCol="1"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numCol="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numCol="1"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numCol="1"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Every tattoo is different. </a:t>
            </a:r>
            <a:r>
              <a:rPr lang="en-US"/>
              <a:t>Each one needing </a:t>
            </a:r>
            <a:r>
              <a:rPr lang="en-US" dirty="0"/>
              <a:t>different care. Depending on the person, this care can range from anything that has to do with going to the beach and needing some sunscreen, to having a job interview and needing to cover it up. But where do you go to find all of the products you need?</a:t>
            </a:r>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1</a:t>
            </a:fld>
            <a:endParaRPr lang="en-US"/>
          </a:p>
        </p:txBody>
      </p:sp>
    </p:spTree>
    <p:extLst>
      <p:ext uri="{BB962C8B-B14F-4D97-AF65-F5344CB8AC3E}">
        <p14:creationId xmlns:p14="http://schemas.microsoft.com/office/powerpoint/2010/main" val="257268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Tattoo foo only </a:t>
            </a:r>
            <a:r>
              <a:rPr lang="en-US" dirty="0" err="1"/>
              <a:t>havs</a:t>
            </a:r>
            <a:r>
              <a:rPr lang="en-US" baseline="0" dirty="0"/>
              <a:t> care lotions, and </a:t>
            </a:r>
            <a:r>
              <a:rPr lang="en-US" baseline="0" dirty="0" err="1"/>
              <a:t>billy</a:t>
            </a:r>
            <a:r>
              <a:rPr lang="en-US" baseline="0" dirty="0"/>
              <a:t> has lotions but only one pack of them. The rest is for facial hair and other stuff, not just tattoos. </a:t>
            </a:r>
            <a:r>
              <a:rPr lang="en-US" baseline="0" dirty="0" err="1"/>
              <a:t>Tlc</a:t>
            </a:r>
            <a:r>
              <a:rPr lang="en-US" baseline="0" dirty="0"/>
              <a:t> focuses on those who have tattoos, making us more focused on your needs as a tattoo owner. We have a </a:t>
            </a:r>
            <a:r>
              <a:rPr lang="en-US" baseline="0" dirty="0" err="1"/>
              <a:t>sustomazibility</a:t>
            </a:r>
            <a:r>
              <a:rPr lang="en-US" baseline="0" dirty="0"/>
              <a:t> option that they don’t and we also have a competitive price due to our prior mentioned </a:t>
            </a:r>
            <a:r>
              <a:rPr lang="en-US" baseline="0" dirty="0" err="1"/>
              <a:t>optionds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extLst>
      <p:ext uri="{BB962C8B-B14F-4D97-AF65-F5344CB8AC3E}">
        <p14:creationId xmlns:p14="http://schemas.microsoft.com/office/powerpoint/2010/main" val="769024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err="1"/>
              <a:t>I,myselfam</a:t>
            </a:r>
            <a:r>
              <a:rPr lang="en-US" dirty="0"/>
              <a:t> very passionate about art, and because tattoos are a form of </a:t>
            </a:r>
            <a:r>
              <a:rPr lang="en-US" dirty="0" err="1"/>
              <a:t>aart</a:t>
            </a:r>
            <a:r>
              <a:rPr lang="en-US" dirty="0"/>
              <a:t>, I fall into my own target market. i currently have a tattoo on my thigh and always needed a product such as this to help my </a:t>
            </a:r>
            <a:r>
              <a:rPr lang="en-US" dirty="0" err="1"/>
              <a:t>tattooi</a:t>
            </a:r>
            <a:r>
              <a:rPr lang="en-US" dirty="0"/>
              <a:t> have also worked with an</a:t>
            </a:r>
            <a:r>
              <a:rPr lang="en-US" baseline="0" dirty="0"/>
              <a:t> </a:t>
            </a:r>
            <a:r>
              <a:rPr lang="en-US" baseline="0" dirty="0" err="1"/>
              <a:t>entreprenure</a:t>
            </a:r>
            <a:r>
              <a:rPr lang="en-US" baseline="0" dirty="0"/>
              <a:t> for the past 2 years so I have a close network along with the skills </a:t>
            </a:r>
            <a:r>
              <a:rPr lang="en-US" baseline="0" dirty="0" err="1"/>
              <a:t>neded</a:t>
            </a:r>
            <a:r>
              <a:rPr lang="en-US" baseline="0" dirty="0"/>
              <a:t> to run my own business</a:t>
            </a:r>
            <a:endParaRPr lang="en-US" dirty="0"/>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11</a:t>
            </a:fld>
            <a:endParaRPr lang="en-US"/>
          </a:p>
        </p:txBody>
      </p:sp>
    </p:spTree>
    <p:extLst>
      <p:ext uri="{BB962C8B-B14F-4D97-AF65-F5344CB8AC3E}">
        <p14:creationId xmlns:p14="http://schemas.microsoft.com/office/powerpoint/2010/main" val="242528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Tlc</a:t>
            </a:r>
            <a:r>
              <a:rPr lang="en-US" dirty="0"/>
              <a:t> projected that we can sell 1662 units in 1 year. In the summer months our</a:t>
            </a:r>
            <a:r>
              <a:rPr lang="en-US" baseline="0" dirty="0"/>
              <a:t> sales will be a bit higher due to the fact that our target market doesn't want to wear long sleeves in the summer to cover tattoos they also need special </a:t>
            </a:r>
            <a:r>
              <a:rPr lang="en-US" baseline="0" dirty="0" err="1"/>
              <a:t>sunlotion</a:t>
            </a:r>
            <a:r>
              <a:rPr lang="en-US" baseline="0" dirty="0"/>
              <a:t> to </a:t>
            </a:r>
            <a:r>
              <a:rPr lang="en-US" baseline="0" dirty="0" err="1"/>
              <a:t>avoin</a:t>
            </a:r>
            <a:r>
              <a:rPr lang="en-US" baseline="0" dirty="0"/>
              <a:t> sun poisoning and fading. , and needs a cool alternative. Our gross revenue is 58170 and our net profit is 23431 dollars every year.</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extLst>
      <p:ext uri="{BB962C8B-B14F-4D97-AF65-F5344CB8AC3E}">
        <p14:creationId xmlns:p14="http://schemas.microsoft.com/office/powerpoint/2010/main" val="1964177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t>
            </a:r>
            <a:r>
              <a:rPr lang="en-US" dirty="0" err="1"/>
              <a:t>tlcwe</a:t>
            </a:r>
            <a:r>
              <a:rPr lang="en-US" dirty="0"/>
              <a:t> need</a:t>
            </a:r>
            <a:r>
              <a:rPr lang="en-US" baseline="0" dirty="0"/>
              <a:t> a</a:t>
            </a:r>
            <a:r>
              <a:rPr lang="en-US" dirty="0"/>
              <a:t> $1296.06start</a:t>
            </a:r>
            <a:r>
              <a:rPr lang="en-US" baseline="0" dirty="0"/>
              <a:t> up investment.  We have a $111.06 cash reserve and a $390 saved for any kind of emergency that may happen. Our patent will cost us a total of $521 so we can protect our product. We are aware that this paten is a bit low at the moment, however we are currently working on research so we can </a:t>
            </a:r>
            <a:r>
              <a:rPr lang="en-US" baseline="0" dirty="0" err="1"/>
              <a:t>aquire</a:t>
            </a:r>
            <a:r>
              <a:rPr lang="en-US" baseline="0" dirty="0"/>
              <a:t> a better one. the manufacturing cost is $250 for our first run which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262316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As of now, my</a:t>
            </a:r>
            <a:r>
              <a:rPr lang="en-US" baseline="0" dirty="0"/>
              <a:t> company produces single, small patches for small tattoos, however in the future we will produce larger strips for those who have bigger tattoos.</a:t>
            </a:r>
            <a:r>
              <a:rPr lang="en-US" dirty="0"/>
              <a:t> I</a:t>
            </a:r>
            <a:r>
              <a:rPr lang="en-US" baseline="0" dirty="0"/>
              <a:t> also plan sell my product at tattoo parlors, instead of just having my name incorporated with theirs. These will be returning customers who </a:t>
            </a:r>
            <a:r>
              <a:rPr lang="en-US" baseline="0" dirty="0" err="1"/>
              <a:t>knoe</a:t>
            </a:r>
            <a:r>
              <a:rPr lang="en-US" baseline="0" dirty="0"/>
              <a:t> their number of pigment color, so they </a:t>
            </a:r>
            <a:r>
              <a:rPr lang="en-US" baseline="0" dirty="0" err="1"/>
              <a:t>dopnt</a:t>
            </a:r>
            <a:r>
              <a:rPr lang="en-US" baseline="0" dirty="0"/>
              <a:t> need to order a sample. Also people getting tattoos will see our name and product even if they don’t purchase. Invisible ink will be donating 5 percent of annual net profit to cancer patients to help them pay bills because my uncle just beat cancer and I feel it important for </a:t>
            </a:r>
            <a:r>
              <a:rPr lang="en-US" baseline="0" dirty="0" err="1"/>
              <a:t>familys</a:t>
            </a:r>
            <a:r>
              <a:rPr lang="en-US" baseline="0" dirty="0"/>
              <a:t> to feel the same happiness I felt when I found out he was better.</a:t>
            </a:r>
            <a:endParaRPr lang="en-US" dirty="0"/>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14</a:t>
            </a:fld>
            <a:endParaRPr lang="en-US"/>
          </a:p>
        </p:txBody>
      </p:sp>
    </p:spTree>
    <p:extLst>
      <p:ext uri="{BB962C8B-B14F-4D97-AF65-F5344CB8AC3E}">
        <p14:creationId xmlns:p14="http://schemas.microsoft.com/office/powerpoint/2010/main" val="4230332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Thank you for your consideration of</a:t>
            </a:r>
            <a:r>
              <a:rPr lang="en-US" baseline="0" dirty="0"/>
              <a:t> TLC. Be sure to check out our website and our social media outlets. </a:t>
            </a:r>
            <a:endParaRPr lang="en-US" dirty="0"/>
          </a:p>
        </p:txBody>
      </p:sp>
      <p:sp>
        <p:nvSpPr>
          <p:cNvPr id="4" name="Slide Number Placeholder 3"/>
          <p:cNvSpPr>
            <a:spLocks noGrp="1"/>
          </p:cNvSpPr>
          <p:nvPr>
            <p:ph type="sldNum" sz="quarter" idx="10"/>
          </p:nvPr>
        </p:nvSpPr>
        <p:spPr/>
        <p:txBody>
          <a:bodyPr numCol="1"/>
          <a:lstStyle/>
          <a:p>
            <a:fld id="{F3F5A8CD-32A9-4972-A31B-86080B7BBAE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0386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Good afternoon, my name is makayla </a:t>
            </a:r>
            <a:r>
              <a:rPr lang="en-US" dirty="0" err="1"/>
              <a:t>akordas</a:t>
            </a:r>
            <a:r>
              <a:rPr lang="en-US" dirty="0"/>
              <a:t> and I am here to introduce </a:t>
            </a:r>
            <a:r>
              <a:rPr lang="en-US" dirty="0" err="1"/>
              <a:t>tyou</a:t>
            </a:r>
            <a:r>
              <a:rPr lang="en-US" dirty="0"/>
              <a:t> to </a:t>
            </a:r>
            <a:r>
              <a:rPr lang="en-US" dirty="0" err="1"/>
              <a:t>tlc</a:t>
            </a:r>
            <a:endParaRPr lang="en-US" dirty="0"/>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2</a:t>
            </a:fld>
            <a:endParaRPr lang="en-US"/>
          </a:p>
        </p:txBody>
      </p:sp>
    </p:spTree>
    <p:extLst>
      <p:ext uri="{BB962C8B-B14F-4D97-AF65-F5344CB8AC3E}">
        <p14:creationId xmlns:p14="http://schemas.microsoft.com/office/powerpoint/2010/main" val="374728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If you are an art lover like myself, you might consider getting a tattoo. However Some people may lack the knowledge of what to get for their tattoos. If you do know what to </a:t>
            </a:r>
            <a:r>
              <a:rPr lang="en-US" dirty="0" err="1"/>
              <a:t>gfet</a:t>
            </a:r>
            <a:r>
              <a:rPr lang="en-US" dirty="0"/>
              <a:t>, </a:t>
            </a:r>
            <a:r>
              <a:rPr lang="en-US" dirty="0" err="1"/>
              <a:t>thes</a:t>
            </a:r>
            <a:r>
              <a:rPr lang="en-US" dirty="0"/>
              <a:t> products are few and far </a:t>
            </a:r>
            <a:r>
              <a:rPr lang="en-US" dirty="0" err="1"/>
              <a:t>between.and</a:t>
            </a:r>
            <a:r>
              <a:rPr lang="en-US" dirty="0"/>
              <a:t> do you really want to make twenty different stops?</a:t>
            </a:r>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3</a:t>
            </a:fld>
            <a:endParaRPr lang="en-US"/>
          </a:p>
        </p:txBody>
      </p:sp>
    </p:spTree>
    <p:extLst>
      <p:ext uri="{BB962C8B-B14F-4D97-AF65-F5344CB8AC3E}">
        <p14:creationId xmlns:p14="http://schemas.microsoft.com/office/powerpoint/2010/main" val="2421930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TLC will provide our customers with a customizable and convenient box of what </a:t>
            </a:r>
            <a:r>
              <a:rPr lang="en-US" dirty="0" err="1"/>
              <a:t>ewver</a:t>
            </a:r>
            <a:r>
              <a:rPr lang="en-US" dirty="0"/>
              <a:t> your tattoo needs. We do all the research for you and you, to save you time, and to ensure that you have the correct products to keep your tattoo in tip top shape</a:t>
            </a:r>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4</a:t>
            </a:fld>
            <a:endParaRPr lang="en-US"/>
          </a:p>
        </p:txBody>
      </p:sp>
    </p:spTree>
    <p:extLst>
      <p:ext uri="{BB962C8B-B14F-4D97-AF65-F5344CB8AC3E}">
        <p14:creationId xmlns:p14="http://schemas.microsoft.com/office/powerpoint/2010/main" val="2656290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TLC  is an online business that is devoted to keeping your tattoos looking and feeling great. We will provide our customers with a variety of tattoo care packages, anywhere from a “day at the beach” kit to a “new tattoo kit” or our signature “invisible ink” package to help you cover your tattoos when you are in need. We offer our customers with a size option of large, medium, or small, with pre-</a:t>
            </a:r>
            <a:r>
              <a:rPr lang="en-US" dirty="0" err="1"/>
              <a:t>chisen</a:t>
            </a:r>
            <a:r>
              <a:rPr lang="en-US" dirty="0"/>
              <a:t> products. And because we are very </a:t>
            </a:r>
            <a:r>
              <a:rPr lang="en-US" dirty="0" err="1"/>
              <a:t>customizab;e</a:t>
            </a:r>
            <a:r>
              <a:rPr lang="en-US" dirty="0"/>
              <a:t>, you can exchange products . Say you order our day in the sun package, and you don’t want the rub on sun scree, you can change it </a:t>
            </a:r>
            <a:r>
              <a:rPr lang="en-US" dirty="0" err="1"/>
              <a:t>outr</a:t>
            </a:r>
            <a:r>
              <a:rPr lang="en-US" dirty="0"/>
              <a:t> for a small stick of sun block WITH THE CONSIDERED PRICING</a:t>
            </a:r>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5</a:t>
            </a:fld>
            <a:endParaRPr lang="en-US"/>
          </a:p>
        </p:txBody>
      </p:sp>
    </p:spTree>
    <p:extLst>
      <p:ext uri="{BB962C8B-B14F-4D97-AF65-F5344CB8AC3E}">
        <p14:creationId xmlns:p14="http://schemas.microsoft.com/office/powerpoint/2010/main" val="169564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a:t>Our mission at </a:t>
            </a:r>
            <a:r>
              <a:rPr lang="en-US" dirty="0" err="1"/>
              <a:t>tlc</a:t>
            </a:r>
            <a:r>
              <a:rPr lang="en-US" dirty="0"/>
              <a:t> is to provide </a:t>
            </a:r>
            <a:r>
              <a:rPr lang="en-US" dirty="0" err="1"/>
              <a:t>convenance</a:t>
            </a:r>
            <a:r>
              <a:rPr lang="en-US" dirty="0"/>
              <a:t> to those who want to take </a:t>
            </a:r>
            <a:r>
              <a:rPr lang="en-US" dirty="0" err="1"/>
              <a:t>ccare</a:t>
            </a:r>
            <a:r>
              <a:rPr lang="en-US" dirty="0"/>
              <a:t> of their tattoos. Our impact on society will be </a:t>
            </a:r>
            <a:r>
              <a:rPr lang="en-US" dirty="0" err="1"/>
              <a:t>usine</a:t>
            </a:r>
            <a:r>
              <a:rPr lang="en-US" dirty="0"/>
              <a:t> recyclable packaging and cruelty free products</a:t>
            </a:r>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6</a:t>
            </a:fld>
            <a:endParaRPr lang="en-US"/>
          </a:p>
        </p:txBody>
      </p:sp>
    </p:spTree>
    <p:extLst>
      <p:ext uri="{BB962C8B-B14F-4D97-AF65-F5344CB8AC3E}">
        <p14:creationId xmlns:p14="http://schemas.microsoft.com/office/powerpoint/2010/main" val="134873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baseline="0" dirty="0"/>
              <a:t>Ladies and gentleman, we are all business people here and for that reason, I have chosen a medium invisible ink package for my </a:t>
            </a:r>
            <a:r>
              <a:rPr lang="en-US" baseline="0" dirty="0" err="1"/>
              <a:t>def</a:t>
            </a:r>
            <a:r>
              <a:rPr lang="en-US" baseline="0" dirty="0"/>
              <a:t> of one unit. This will include everything you se here to cover your tattoos. We do offer other tattoo care packages such as lotions to take care of your new tattoos. with a fixed expense at $312 and Our variable costs are $15  our contribution margin will be 1920, leaving us with 21 packages as our break even. </a:t>
            </a:r>
          </a:p>
          <a:p>
            <a:endParaRPr lang="en-US" baseline="0" dirty="0"/>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7</a:t>
            </a:fld>
            <a:endParaRPr lang="en-US"/>
          </a:p>
        </p:txBody>
      </p:sp>
    </p:spTree>
    <p:extLst>
      <p:ext uri="{BB962C8B-B14F-4D97-AF65-F5344CB8AC3E}">
        <p14:creationId xmlns:p14="http://schemas.microsoft.com/office/powerpoint/2010/main" val="855691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r>
              <a:rPr lang="en-US" dirty="0" err="1"/>
              <a:t>Tlc</a:t>
            </a:r>
            <a:r>
              <a:rPr lang="en-US" dirty="0"/>
              <a:t> is in the cosmetic and</a:t>
            </a:r>
            <a:r>
              <a:rPr lang="en-US" baseline="0" dirty="0"/>
              <a:t> beauty industry which </a:t>
            </a:r>
            <a:r>
              <a:rPr lang="en-US" baseline="0" dirty="0" err="1"/>
              <a:t>americans</a:t>
            </a:r>
            <a:r>
              <a:rPr lang="en-US" baseline="0" dirty="0"/>
              <a:t> spend about 50 bill every year.  We will target people 16 and up since this is how old you must be to have a tattoo. We will also focus on people who have or like body art, and are willing to buy one package once a week to tend to their needs. After taking all of this into consideration, our total market size will fall at about 6 hundred thousand people that we hope to reach</a:t>
            </a:r>
            <a:endParaRPr lang="en-US" dirty="0"/>
          </a:p>
        </p:txBody>
      </p:sp>
      <p:sp>
        <p:nvSpPr>
          <p:cNvPr id="4" name="Slide Number Placeholder 3"/>
          <p:cNvSpPr>
            <a:spLocks noGrp="1"/>
          </p:cNvSpPr>
          <p:nvPr>
            <p:ph type="sldNum" sz="quarter" idx="10"/>
          </p:nvPr>
        </p:nvSpPr>
        <p:spPr/>
        <p:txBody>
          <a:bodyPr numCol="1"/>
          <a:lstStyle/>
          <a:p>
            <a:fld id="{F3F5A8CD-32A9-4972-A31B-86080B7BBAE7}" type="slidenum">
              <a:rPr lang="en-US" smtClean="0"/>
              <a:pPr/>
              <a:t>8</a:t>
            </a:fld>
            <a:endParaRPr lang="en-US"/>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t>
            </a:r>
            <a:r>
              <a:rPr lang="en-US" dirty="0" err="1"/>
              <a:t>tlc</a:t>
            </a:r>
            <a:r>
              <a:rPr lang="en-US" dirty="0"/>
              <a:t> business cards will be passed out with every package to inform customers of who we are if they would like to return. We have a working </a:t>
            </a:r>
            <a:r>
              <a:rPr lang="en-US" dirty="0" err="1"/>
              <a:t>websight</a:t>
            </a:r>
            <a:r>
              <a:rPr lang="en-US" dirty="0"/>
              <a:t> along with a social media plan to inform customers of sales, provide pictures, and </a:t>
            </a:r>
            <a:r>
              <a:rPr lang="en-US" dirty="0" err="1"/>
              <a:t>coupons,a</a:t>
            </a:r>
            <a:r>
              <a:rPr lang="en-US" dirty="0"/>
              <a:t> nd allow them to leave comments on the product. This will also be a p\art of our customer referral program where people will be exchanging their </a:t>
            </a:r>
            <a:r>
              <a:rPr lang="en-US" dirty="0" err="1"/>
              <a:t>satisfactgion</a:t>
            </a:r>
            <a:r>
              <a:rPr lang="en-US" dirty="0"/>
              <a:t> </a:t>
            </a:r>
            <a:r>
              <a:rPr lang="en-US" dirty="0" err="1"/>
              <a:t>therough</a:t>
            </a:r>
            <a:r>
              <a:rPr lang="en-US" dirty="0"/>
              <a:t> word of mouth. Lastly we will have a </a:t>
            </a:r>
            <a:r>
              <a:rPr lang="en-US" dirty="0" err="1"/>
              <a:t>sorperate</a:t>
            </a:r>
            <a:r>
              <a:rPr lang="en-US" dirty="0"/>
              <a:t> referral program where we will be selling our product in tattoo parlors </a:t>
            </a:r>
            <a:r>
              <a:rPr lang="en-US" dirty="0" err="1"/>
              <a:t>people;e</a:t>
            </a:r>
            <a:r>
              <a:rPr lang="en-US" dirty="0"/>
              <a:t> can pick up a package while they get a </a:t>
            </a:r>
            <a:r>
              <a:rPr lang="en-US" dirty="0" err="1"/>
              <a:t>tattpp</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extLst>
      <p:ext uri="{BB962C8B-B14F-4D97-AF65-F5344CB8AC3E}">
        <p14:creationId xmlns:p14="http://schemas.microsoft.com/office/powerpoint/2010/main" val="1884175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742970B-D3F7-455B-B431-EE4D6888DE51}" type="datetimeFigureOut">
              <a:rPr lang="en-US" smtClean="0">
                <a:solidFill>
                  <a:prstClr val="black">
                    <a:tint val="75000"/>
                  </a:prstClr>
                </a:solidFill>
              </a:rPr>
              <a:pPr/>
              <a:t>5/18/2016</a:t>
            </a:fld>
            <a:endParaRPr lang="en-US">
              <a:solidFill>
                <a:prstClr val="black">
                  <a:tint val="75000"/>
                </a:prstClr>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microsoft.com/office/2007/relationships/hdphoto" Target="../media/hdphoto2.wdp"/><Relationship Id="rId4" Type="http://schemas.openxmlformats.org/officeDocument/2006/relationships/diagramLayout" Target="../diagrams/layout7.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9.jpe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17" Type="http://schemas.microsoft.com/office/2007/relationships/hdphoto" Target="../media/hdphoto2.wdp"/><Relationship Id="rId2" Type="http://schemas.openxmlformats.org/officeDocument/2006/relationships/notesSlide" Target="../notesSlides/notesSlide14.xml"/><Relationship Id="rId16"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5" Type="http://schemas.openxmlformats.org/officeDocument/2006/relationships/image" Target="../media/image22.jpeg"/><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tattoolovecare.wix.com/tattoocare" TargetMode="External"/><Relationship Id="rId5" Type="http://schemas.microsoft.com/office/2007/relationships/hdphoto" Target="../media/hdphoto1.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microsoft.com/office/2007/relationships/hdphoto" Target="../media/hdphoto2.wdp"/><Relationship Id="rId4" Type="http://schemas.openxmlformats.org/officeDocument/2006/relationships/diagramLayout" Target="../diagrams/layout1.xml"/><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microsoft.com/office/2007/relationships/hdphoto" Target="../media/hdphoto2.wdp"/><Relationship Id="rId4" Type="http://schemas.openxmlformats.org/officeDocument/2006/relationships/diagramLayout" Target="../diagrams/layout2.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9.png"/><Relationship Id="rId5" Type="http://schemas.openxmlformats.org/officeDocument/2006/relationships/diagramQuickStyle" Target="../diagrams/quickStyle3.xml"/><Relationship Id="rId10" Type="http://schemas.openxmlformats.org/officeDocument/2006/relationships/image" Target="../media/image18.png"/><Relationship Id="rId4" Type="http://schemas.openxmlformats.org/officeDocument/2006/relationships/diagramLayout" Target="../diagrams/layout3.xml"/><Relationship Id="rId9" Type="http://schemas.openxmlformats.org/officeDocument/2006/relationships/image" Target="../media/image17.jpeg"/><Relationship Id="rId1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20.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6.xml"/><Relationship Id="rId16" Type="http://schemas.microsoft.com/office/2007/relationships/hdphoto" Target="../media/hdphoto2.wdp"/><Relationship Id="rId1" Type="http://schemas.openxmlformats.org/officeDocument/2006/relationships/slideLayout" Target="../slideLayouts/slideLayout5.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5" Type="http://schemas.openxmlformats.org/officeDocument/2006/relationships/image" Target="../media/image15.png"/><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 Id="rId1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microsoft.com/office/2007/relationships/hdphoto" Target="../media/hdphoto2.wdp"/><Relationship Id="rId4" Type="http://schemas.openxmlformats.org/officeDocument/2006/relationships/diagramLayout" Target="../diagrams/layout6.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e/eb/Flag_of_Taliban_(original).svg/2000px-Flag_of_Taliban_(origina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0" y="533400"/>
            <a:ext cx="8458200" cy="5791200"/>
          </a:xfrm>
          <a:noFill/>
        </p:spPr>
        <p:txBody>
          <a:bodyPr numCol="1">
            <a:normAutofit/>
          </a:bodyPr>
          <a:lstStyle/>
          <a:p>
            <a:pPr marL="0" indent="0">
              <a:buNone/>
            </a:pPr>
            <a:r>
              <a:rPr lang="en-US" sz="3600" b="1" dirty="0">
                <a:solidFill>
                  <a:schemeClr val="bg1"/>
                </a:solidFill>
                <a:latin typeface="Aharoni" panose="02010803020104030203" pitchFamily="2" charset="-79"/>
                <a:cs typeface="Aharoni" panose="02010803020104030203" pitchFamily="2" charset="-79"/>
              </a:rPr>
              <a:t> </a:t>
            </a:r>
          </a:p>
          <a:p>
            <a:pPr marL="0" indent="0">
              <a:buNone/>
            </a:pPr>
            <a:endParaRPr lang="en-US" sz="3600" b="1" dirty="0">
              <a:solidFill>
                <a:schemeClr val="bg1"/>
              </a:solidFill>
              <a:latin typeface="Aharoni" panose="02010803020104030203" pitchFamily="2" charset="-79"/>
              <a:cs typeface="Aharoni" panose="02010803020104030203" pitchFamily="2" charset="-79"/>
            </a:endParaRPr>
          </a:p>
          <a:p>
            <a:endParaRPr lang="en-US" dirty="0"/>
          </a:p>
        </p:txBody>
      </p:sp>
      <p:pic>
        <p:nvPicPr>
          <p:cNvPr id="1026" name="Picture 2" descr="https://encrypted-tbn2.gstatic.com/images?q=tbn:ANd9GcR_YRK4-AY8R27-SZUSff6a94s3D5GHpCj8Ekk6Vu0sy3b-KGf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066" y="242048"/>
            <a:ext cx="2514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T0V3f1wl2sDhTEKQNiBtRWR0dCAl88xZZQqDJtp-Xn4YOTP4I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066" y="3581400"/>
            <a:ext cx="2514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Tx4atDm7GZRYvcYgapgYYNPMvD1uU0NL7YT1FpuNm0u3ah6UiRN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0734" y="268942"/>
            <a:ext cx="2514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2.gstatic.com/images?q=tbn:ANd9GcSsxAqLi7lfFDJV2SZZYszr7d-Xh1gAVuaOxcN3XfQhVVpi7qn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0732" y="3581399"/>
            <a:ext cx="2514601" cy="27432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img.allw.mn/content/2013/10/15174958_5609.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1368" y="264341"/>
            <a:ext cx="2571193" cy="276561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encrypted-tbn0.gstatic.com/images?q=tbn:ANd9GcQFxZI-48fE3qUPWedU2bF9kEFoFQhoHeA-6BA7OerRw9sR8GrxG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31368" y="3581399"/>
            <a:ext cx="2571193" cy="2743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057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sz="5400" b="1" dirty="0">
                <a:solidFill>
                  <a:schemeClr val="tx1"/>
                </a:solidFill>
                <a:latin typeface="IrisUPC" panose="020B0604020202020204" pitchFamily="34" charset="-34"/>
                <a:cs typeface="IrisUPC" panose="020B0604020202020204" pitchFamily="34" charset="-34"/>
              </a:rPr>
              <a:t>Competition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6262254"/>
              </p:ext>
            </p:extLst>
          </p:nvPr>
        </p:nvGraphicFramePr>
        <p:xfrm>
          <a:off x="152400" y="1600200"/>
          <a:ext cx="8229600" cy="230505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61950">
                <a:tc>
                  <a:txBody>
                    <a:bodyPr/>
                    <a:lstStyle/>
                    <a:p>
                      <a:endParaRPr lang="en-US" b="0" dirty="0"/>
                    </a:p>
                  </a:txBody>
                  <a:tcPr/>
                </a:tc>
                <a:tc>
                  <a:txBody>
                    <a:bodyPr/>
                    <a:lstStyle/>
                    <a:p>
                      <a:r>
                        <a:rPr lang="en-US" sz="2400" b="1" dirty="0">
                          <a:solidFill>
                            <a:schemeClr val="tx1"/>
                          </a:solidFill>
                          <a:latin typeface="Calibri" panose="020F0502020204030204" pitchFamily="34" charset="0"/>
                          <a:cs typeface="Andalus" panose="02020603050405020304" pitchFamily="18" charset="-78"/>
                        </a:rPr>
                        <a:t>TLC</a:t>
                      </a:r>
                    </a:p>
                  </a:txBody>
                  <a:tcPr>
                    <a:solidFill>
                      <a:schemeClr val="bg2"/>
                    </a:solidFill>
                  </a:tcPr>
                </a:tc>
                <a:tc>
                  <a:txBody>
                    <a:bodyPr/>
                    <a:lstStyle/>
                    <a:p>
                      <a:pPr fontAlgn="base"/>
                      <a:r>
                        <a:rPr lang="en-US" sz="2400" b="1" i="0" kern="1200" baseline="0" dirty="0">
                          <a:solidFill>
                            <a:schemeClr val="lt1"/>
                          </a:solidFill>
                          <a:effectLst/>
                          <a:latin typeface="Calibri" panose="020F0502020204030204" pitchFamily="34" charset="0"/>
                          <a:ea typeface="+mn-ea"/>
                          <a:cs typeface="Andalus" panose="02020603050405020304" pitchFamily="18" charset="-78"/>
                        </a:rPr>
                        <a:t>Tattoo Goo </a:t>
                      </a:r>
                      <a:endParaRPr lang="en-US" sz="2400" b="1" i="0" kern="1200" dirty="0">
                        <a:solidFill>
                          <a:schemeClr val="lt1"/>
                        </a:solidFill>
                        <a:effectLst/>
                        <a:latin typeface="Calibri" panose="020F0502020204030204" pitchFamily="34" charset="0"/>
                        <a:ea typeface="+mn-ea"/>
                        <a:cs typeface="Andalus" panose="02020603050405020304" pitchFamily="18" charset="-78"/>
                      </a:endParaRPr>
                    </a:p>
                  </a:txBody>
                  <a:tcPr/>
                </a:tc>
                <a:tc>
                  <a:txBody>
                    <a:bodyPr/>
                    <a:lstStyle/>
                    <a:p>
                      <a:r>
                        <a:rPr lang="en-US" sz="2400" b="1" i="0" kern="1200" dirty="0">
                          <a:solidFill>
                            <a:schemeClr val="lt1"/>
                          </a:solidFill>
                          <a:effectLst/>
                          <a:latin typeface="Calibri" panose="020F0502020204030204" pitchFamily="34" charset="0"/>
                          <a:ea typeface="+mn-ea"/>
                          <a:cs typeface="Andalus" panose="02020603050405020304" pitchFamily="18" charset="-78"/>
                        </a:rPr>
                        <a:t>Billy Jealousy</a:t>
                      </a:r>
                    </a:p>
                  </a:txBody>
                  <a:tcPr/>
                </a:tc>
                <a:extLst>
                  <a:ext uri="{0D108BD9-81ED-4DB2-BD59-A6C34878D82A}">
                    <a16:rowId xmlns:a16="http://schemas.microsoft.com/office/drawing/2014/main" val="10000"/>
                  </a:ext>
                </a:extLst>
              </a:tr>
              <a:tr h="628650">
                <a:tc>
                  <a:txBody>
                    <a:bodyPr/>
                    <a:lstStyle/>
                    <a:p>
                      <a:r>
                        <a:rPr lang="en-US" sz="2400" dirty="0">
                          <a:solidFill>
                            <a:schemeClr val="tx2">
                              <a:lumMod val="50000"/>
                            </a:schemeClr>
                          </a:solidFill>
                          <a:latin typeface="Calibri" panose="020F0502020204030204" pitchFamily="34" charset="0"/>
                          <a:cs typeface="Andalus" panose="02020603050405020304" pitchFamily="18" charset="-78"/>
                        </a:rPr>
                        <a:t>Price</a:t>
                      </a:r>
                    </a:p>
                  </a:txBody>
                  <a:tcPr/>
                </a:tc>
                <a:tc>
                  <a:txBody>
                    <a:bodyPr/>
                    <a:lstStyle/>
                    <a:p>
                      <a:r>
                        <a:rPr lang="en-US" sz="2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Andalus" panose="02020603050405020304" pitchFamily="18" charset="-78"/>
                        </a:rPr>
                        <a:t>$35.00</a:t>
                      </a:r>
                    </a:p>
                  </a:txBody>
                  <a:tcPr>
                    <a:solidFill>
                      <a:schemeClr val="bg2"/>
                    </a:solidFill>
                  </a:tcPr>
                </a:tc>
                <a:tc>
                  <a:txBody>
                    <a:bodyPr/>
                    <a:lstStyle/>
                    <a:p>
                      <a:r>
                        <a:rPr lang="en-US" sz="2400" dirty="0">
                          <a:solidFill>
                            <a:schemeClr val="tx2">
                              <a:lumMod val="50000"/>
                            </a:schemeClr>
                          </a:solidFill>
                          <a:latin typeface="Calibri" panose="020F0502020204030204" pitchFamily="34" charset="0"/>
                          <a:cs typeface="Andalus" panose="02020603050405020304" pitchFamily="18" charset="-78"/>
                        </a:rPr>
                        <a:t>$30.00</a:t>
                      </a:r>
                    </a:p>
                  </a:txBody>
                  <a:tcPr/>
                </a:tc>
                <a:tc>
                  <a:txBody>
                    <a:bodyPr/>
                    <a:lstStyle/>
                    <a:p>
                      <a:r>
                        <a:rPr lang="en-US" sz="2400" dirty="0">
                          <a:solidFill>
                            <a:schemeClr val="tx2">
                              <a:lumMod val="50000"/>
                            </a:schemeClr>
                          </a:solidFill>
                          <a:latin typeface="Calibri" panose="020F0502020204030204" pitchFamily="34" charset="0"/>
                          <a:cs typeface="Andalus" panose="02020603050405020304" pitchFamily="18" charset="-78"/>
                        </a:rPr>
                        <a:t>$32.00</a:t>
                      </a:r>
                    </a:p>
                  </a:txBody>
                  <a:tcPr/>
                </a:tc>
                <a:extLst>
                  <a:ext uri="{0D108BD9-81ED-4DB2-BD59-A6C34878D82A}">
                    <a16:rowId xmlns:a16="http://schemas.microsoft.com/office/drawing/2014/main" val="10001"/>
                  </a:ext>
                </a:extLst>
              </a:tr>
              <a:tr h="609600">
                <a:tc>
                  <a:txBody>
                    <a:bodyPr/>
                    <a:lstStyle/>
                    <a:p>
                      <a:r>
                        <a:rPr lang="en-US" sz="2400" dirty="0">
                          <a:solidFill>
                            <a:schemeClr val="tx2">
                              <a:lumMod val="50000"/>
                            </a:schemeClr>
                          </a:solidFill>
                          <a:latin typeface="Calibri" panose="020F0502020204030204" pitchFamily="34" charset="0"/>
                          <a:cs typeface="Andalus" panose="02020603050405020304" pitchFamily="18" charset="-78"/>
                        </a:rPr>
                        <a:t>Options</a:t>
                      </a:r>
                    </a:p>
                  </a:txBody>
                  <a:tcPr/>
                </a:tc>
                <a:tc>
                  <a:txBody>
                    <a:bodyPr/>
                    <a:lstStyle/>
                    <a:p>
                      <a:r>
                        <a:rPr lang="en-US" sz="2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Andalus" panose="02020603050405020304" pitchFamily="18" charset="-78"/>
                        </a:rPr>
                        <a:t>Customizable</a:t>
                      </a:r>
                    </a:p>
                  </a:txBody>
                  <a:tcPr>
                    <a:solidFill>
                      <a:schemeClr val="bg2"/>
                    </a:solidFill>
                  </a:tcPr>
                </a:tc>
                <a:tc>
                  <a:txBody>
                    <a:bodyPr/>
                    <a:lstStyle/>
                    <a:p>
                      <a:r>
                        <a:rPr lang="en-US" sz="2400" dirty="0">
                          <a:solidFill>
                            <a:schemeClr val="tx2">
                              <a:lumMod val="50000"/>
                            </a:schemeClr>
                          </a:solidFill>
                          <a:latin typeface="Calibri" panose="020F0502020204030204" pitchFamily="34" charset="0"/>
                          <a:cs typeface="Andalus" panose="02020603050405020304" pitchFamily="18" charset="-78"/>
                        </a:rPr>
                        <a:t>Pre-chosen</a:t>
                      </a:r>
                    </a:p>
                  </a:txBody>
                  <a:tcPr/>
                </a:tc>
                <a:tc>
                  <a:txBody>
                    <a:bodyPr/>
                    <a:lstStyle/>
                    <a:p>
                      <a:r>
                        <a:rPr lang="en-US" sz="2400" dirty="0">
                          <a:solidFill>
                            <a:schemeClr val="tx2">
                              <a:lumMod val="50000"/>
                            </a:schemeClr>
                          </a:solidFill>
                          <a:latin typeface="Calibri" panose="020F0502020204030204" pitchFamily="34" charset="0"/>
                          <a:cs typeface="Andalus" panose="02020603050405020304" pitchFamily="18" charset="-78"/>
                        </a:rPr>
                        <a:t>Pre-chosen</a:t>
                      </a:r>
                    </a:p>
                  </a:txBody>
                  <a:tcPr/>
                </a:tc>
                <a:extLst>
                  <a:ext uri="{0D108BD9-81ED-4DB2-BD59-A6C34878D82A}">
                    <a16:rowId xmlns:a16="http://schemas.microsoft.com/office/drawing/2014/main" val="10002"/>
                  </a:ext>
                </a:extLst>
              </a:tr>
              <a:tr h="609600">
                <a:tc>
                  <a:txBody>
                    <a:bodyPr/>
                    <a:lstStyle/>
                    <a:p>
                      <a:r>
                        <a:rPr lang="en-US" sz="2400" dirty="0">
                          <a:solidFill>
                            <a:schemeClr val="tx2">
                              <a:lumMod val="50000"/>
                            </a:schemeClr>
                          </a:solidFill>
                          <a:latin typeface="Calibri" panose="020F0502020204030204" pitchFamily="34" charset="0"/>
                          <a:cs typeface="Andalus" panose="02020603050405020304" pitchFamily="18" charset="-78"/>
                        </a:rPr>
                        <a:t>Products</a:t>
                      </a:r>
                    </a:p>
                  </a:txBody>
                  <a:tcPr/>
                </a:tc>
                <a:tc>
                  <a:txBody>
                    <a:bodyPr/>
                    <a:lstStyle/>
                    <a:p>
                      <a:r>
                        <a:rPr lang="en-US" sz="2400" b="1" dirty="0">
                          <a:solidFill>
                            <a:schemeClr val="tx2">
                              <a:lumMod val="50000"/>
                            </a:schemeClr>
                          </a:solidFill>
                          <a:effectLst>
                            <a:outerShdw blurRad="38100" dist="38100" dir="2700000" algn="tl">
                              <a:srgbClr val="000000">
                                <a:alpha val="43137"/>
                              </a:srgbClr>
                            </a:outerShdw>
                          </a:effectLst>
                          <a:latin typeface="Calibri" panose="020F0502020204030204" pitchFamily="34" charset="0"/>
                          <a:cs typeface="Andalus" panose="02020603050405020304" pitchFamily="18" charset="-78"/>
                        </a:rPr>
                        <a:t>Variety</a:t>
                      </a:r>
                    </a:p>
                  </a:txBody>
                  <a:tcPr>
                    <a:solidFill>
                      <a:schemeClr val="bg2"/>
                    </a:solidFill>
                  </a:tcPr>
                </a:tc>
                <a:tc>
                  <a:txBody>
                    <a:bodyPr/>
                    <a:lstStyle/>
                    <a:p>
                      <a:r>
                        <a:rPr lang="en-US" sz="2400" dirty="0">
                          <a:solidFill>
                            <a:schemeClr val="tx2">
                              <a:lumMod val="50000"/>
                            </a:schemeClr>
                          </a:solidFill>
                          <a:latin typeface="Calibri" panose="020F0502020204030204" pitchFamily="34" charset="0"/>
                          <a:cs typeface="Andalus" panose="02020603050405020304" pitchFamily="18" charset="-78"/>
                        </a:rPr>
                        <a:t>Lotions</a:t>
                      </a:r>
                    </a:p>
                  </a:txBody>
                  <a:tcPr/>
                </a:tc>
                <a:tc>
                  <a:txBody>
                    <a:bodyPr/>
                    <a:lstStyle/>
                    <a:p>
                      <a:r>
                        <a:rPr lang="en-US" sz="2400" dirty="0">
                          <a:solidFill>
                            <a:schemeClr val="tx2">
                              <a:lumMod val="50000"/>
                            </a:schemeClr>
                          </a:solidFill>
                          <a:latin typeface="Calibri" panose="020F0502020204030204" pitchFamily="34" charset="0"/>
                          <a:cs typeface="Andalus" panose="02020603050405020304" pitchFamily="18" charset="-78"/>
                        </a:rPr>
                        <a:t>Lotions</a:t>
                      </a:r>
                    </a:p>
                  </a:txBody>
                  <a:tcPr/>
                </a:tc>
                <a:extLst>
                  <a:ext uri="{0D108BD9-81ED-4DB2-BD59-A6C34878D82A}">
                    <a16:rowId xmlns:a16="http://schemas.microsoft.com/office/drawing/2014/main" val="10003"/>
                  </a:ext>
                </a:extLst>
              </a:tr>
            </a:tbl>
          </a:graphicData>
        </a:graphic>
      </p:graphicFrame>
      <p:pic>
        <p:nvPicPr>
          <p:cNvPr id="4" name="Content Placeholder 9" descr="logo secondary.jpg"/>
          <p:cNvPicPr>
            <a:picLocks noChangeAspect="1"/>
          </p:cNvPicPr>
          <p:nvPr/>
        </p:nvPicPr>
        <p:blipFill>
          <a:blip r:embed="rId3" cstate="print"/>
          <a:stretch>
            <a:fillRect/>
          </a:stretch>
        </p:blipFill>
        <p:spPr>
          <a:xfrm>
            <a:off x="0" y="6096000"/>
            <a:ext cx="1448180" cy="762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76083624"/>
              </p:ext>
            </p:extLst>
          </p:nvPr>
        </p:nvGraphicFramePr>
        <p:xfrm>
          <a:off x="152400" y="4457982"/>
          <a:ext cx="8229600" cy="115824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0">
                <a:tc>
                  <a:txBody>
                    <a:bodyPr/>
                    <a:lstStyle/>
                    <a:p>
                      <a:pPr algn="ctr"/>
                      <a:r>
                        <a:rPr lang="en-US" sz="1600" dirty="0">
                          <a:solidFill>
                            <a:schemeClr val="bg1"/>
                          </a:solidFill>
                        </a:rPr>
                        <a:t>Your Competitive</a:t>
                      </a:r>
                      <a:r>
                        <a:rPr lang="en-US" sz="1600" baseline="0" dirty="0">
                          <a:solidFill>
                            <a:schemeClr val="bg1"/>
                          </a:solidFill>
                        </a:rPr>
                        <a:t> Advantages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807720">
                <a:tc>
                  <a:txBody>
                    <a:bodyPr/>
                    <a:lstStyle/>
                    <a:p>
                      <a:r>
                        <a:rPr lang="en-US" sz="1600" dirty="0"/>
                        <a:t>1. </a:t>
                      </a:r>
                      <a:r>
                        <a:rPr lang="en-US" sz="1600" dirty="0">
                          <a:latin typeface="Calibri" panose="020F0502020204030204" pitchFamily="34" charset="0"/>
                        </a:rPr>
                        <a:t>Product diversity</a:t>
                      </a:r>
                    </a:p>
                    <a:p>
                      <a:r>
                        <a:rPr lang="en-US" sz="1600" dirty="0">
                          <a:latin typeface="Calibri" panose="020F0502020204030204" pitchFamily="34" charset="0"/>
                        </a:rPr>
                        <a:t>2.</a:t>
                      </a:r>
                      <a:r>
                        <a:rPr lang="en-US" sz="1600" baseline="0" dirty="0">
                          <a:latin typeface="Calibri" panose="020F0502020204030204" pitchFamily="34" charset="0"/>
                        </a:rPr>
                        <a:t> Competitively priced</a:t>
                      </a:r>
                      <a:endParaRPr lang="en-US" sz="1600" dirty="0">
                        <a:latin typeface="Calibri" panose="020F0502020204030204" pitchFamily="34" charset="0"/>
                      </a:endParaRPr>
                    </a:p>
                    <a:p>
                      <a:r>
                        <a:rPr lang="en-US" sz="1600" dirty="0">
                          <a:latin typeface="Calibri" panose="020F0502020204030204" pitchFamily="34" charset="0"/>
                        </a:rPr>
                        <a:t>3.</a:t>
                      </a:r>
                      <a:r>
                        <a:rPr lang="en-US" sz="1600" baseline="0" dirty="0">
                          <a:latin typeface="Calibri" panose="020F0502020204030204" pitchFamily="34" charset="0"/>
                        </a:rPr>
                        <a:t> Variety of options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8259645" y="6101644"/>
            <a:ext cx="884355" cy="7563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numCol="1">
            <a:normAutofit/>
          </a:bodyPr>
          <a:lstStyle/>
          <a:p>
            <a:r>
              <a:rPr lang="en-US" sz="5400" b="1" dirty="0">
                <a:solidFill>
                  <a:schemeClr val="tx1"/>
                </a:solidFill>
                <a:latin typeface="IrisUPC" panose="020B0604020202020204" pitchFamily="34" charset="-34"/>
                <a:cs typeface="IrisUPC" panose="020B0604020202020204" pitchFamily="34" charset="-34"/>
              </a:rPr>
              <a:t>Qualifications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5494515"/>
              </p:ext>
            </p:extLst>
          </p:nvPr>
        </p:nvGraphicFramePr>
        <p:xfrm>
          <a:off x="533400" y="12954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9" descr="logo secondary.jpg"/>
          <p:cNvPicPr>
            <a:picLocks noChangeAspect="1"/>
          </p:cNvPicPr>
          <p:nvPr/>
        </p:nvPicPr>
        <p:blipFill>
          <a:blip r:embed="rId8" cstate="print"/>
          <a:stretch>
            <a:fillRect/>
          </a:stretch>
        </p:blipFill>
        <p:spPr>
          <a:xfrm>
            <a:off x="0" y="6194209"/>
            <a:ext cx="1261533" cy="663791"/>
          </a:xfrm>
          <a:prstGeom prst="rect">
            <a:avLst/>
          </a:prstGeom>
        </p:spPr>
      </p:pic>
      <p:pic>
        <p:nvPicPr>
          <p:cNvPr id="6" name="Picture 5"/>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8259645" y="6101644"/>
            <a:ext cx="884355" cy="7563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350837"/>
            <a:ext cx="7886700" cy="1325563"/>
          </a:xfrm>
        </p:spPr>
        <p:txBody>
          <a:bodyPr numCol="1">
            <a:normAutofit/>
          </a:bodyPr>
          <a:lstStyle/>
          <a:p>
            <a:r>
              <a:rPr lang="en-US" sz="5400" b="1" dirty="0">
                <a:solidFill>
                  <a:schemeClr val="tx1"/>
                </a:solidFill>
                <a:latin typeface="IrisUPC" panose="020B0604020202020204" pitchFamily="34" charset="-34"/>
                <a:cs typeface="IrisUPC" panose="020B0604020202020204" pitchFamily="34" charset="-34"/>
              </a:rPr>
              <a:t>Sales Projections</a:t>
            </a:r>
          </a:p>
        </p:txBody>
      </p:sp>
      <p:graphicFrame>
        <p:nvGraphicFramePr>
          <p:cNvPr id="4" name="Content Placeholder 3" descr="Packages Solds&#10;"/>
          <p:cNvGraphicFramePr>
            <a:graphicFrameLocks noGrp="1"/>
          </p:cNvGraphicFramePr>
          <p:nvPr>
            <p:ph idx="1"/>
            <p:extLst>
              <p:ext uri="{D42A27DB-BD31-4B8C-83A1-F6EECF244321}">
                <p14:modId xmlns:p14="http://schemas.microsoft.com/office/powerpoint/2010/main" val="4123836703"/>
              </p:ext>
            </p:extLst>
          </p:nvPr>
        </p:nvGraphicFramePr>
        <p:xfrm>
          <a:off x="457200" y="2433167"/>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616828"/>
            <a:ext cx="1828800" cy="707886"/>
          </a:xfrm>
          <a:prstGeom prst="rect">
            <a:avLst/>
          </a:prstGeom>
          <a:solidFill>
            <a:schemeClr val="tx2">
              <a:lumMod val="20000"/>
              <a:lumOff val="80000"/>
            </a:schemeClr>
          </a:solidFill>
          <a:ln w="3175">
            <a:solidFill>
              <a:schemeClr val="tx2"/>
            </a:solidFill>
          </a:ln>
        </p:spPr>
        <p:txBody>
          <a:bodyPr wrap="square" numCol="1" rtlCol="0" anchor="ctr" anchorCtr="0">
            <a:spAutoFit/>
          </a:bodyPr>
          <a:lstStyle/>
          <a:p>
            <a:pPr algn="ctr"/>
            <a:r>
              <a:rPr lang="en-US" sz="2000" u="sng" dirty="0">
                <a:ea typeface="ＭＳ Ｐゴシック" pitchFamily="-112" charset="-128"/>
                <a:cs typeface="Arial" pitchFamily="34" charset="0"/>
              </a:rPr>
              <a:t>Total Units</a:t>
            </a:r>
          </a:p>
          <a:p>
            <a:pPr lvl="0" algn="ctr">
              <a:defRPr/>
            </a:pPr>
            <a:r>
              <a:rPr lang="en-US" sz="2000" b="1" dirty="0"/>
              <a:t>1,662</a:t>
            </a:r>
          </a:p>
        </p:txBody>
      </p:sp>
      <p:sp>
        <p:nvSpPr>
          <p:cNvPr id="8" name="TextBox 7"/>
          <p:cNvSpPr txBox="1"/>
          <p:nvPr/>
        </p:nvSpPr>
        <p:spPr>
          <a:xfrm>
            <a:off x="3733800" y="1528073"/>
            <a:ext cx="1828800" cy="1015663"/>
          </a:xfrm>
          <a:prstGeom prst="rect">
            <a:avLst/>
          </a:prstGeom>
          <a:solidFill>
            <a:schemeClr val="tx2">
              <a:lumMod val="20000"/>
              <a:lumOff val="80000"/>
            </a:schemeClr>
          </a:solidFill>
          <a:ln w="3175">
            <a:solidFill>
              <a:schemeClr val="tx2"/>
            </a:solidFill>
          </a:ln>
        </p:spPr>
        <p:txBody>
          <a:bodyPr wrap="square" numCol="1" rtlCol="0" anchor="ctr" anchorCtr="0">
            <a:spAutoFit/>
          </a:bodyPr>
          <a:lstStyle/>
          <a:p>
            <a:pPr algn="ctr"/>
            <a:r>
              <a:rPr lang="en-US" sz="2000" u="sng" dirty="0">
                <a:ea typeface="ＭＳ Ｐゴシック" pitchFamily="-112" charset="-128"/>
                <a:cs typeface="Arial" pitchFamily="34" charset="0"/>
              </a:rPr>
              <a:t>Gross Revenue</a:t>
            </a:r>
          </a:p>
          <a:p>
            <a:pPr lvl="0" algn="ctr">
              <a:defRPr/>
            </a:pPr>
            <a:r>
              <a:rPr lang="en-US" sz="2000" b="1" dirty="0"/>
              <a:t>$58,170</a:t>
            </a:r>
          </a:p>
        </p:txBody>
      </p:sp>
      <p:sp>
        <p:nvSpPr>
          <p:cNvPr id="9" name="TextBox 8"/>
          <p:cNvSpPr txBox="1"/>
          <p:nvPr/>
        </p:nvSpPr>
        <p:spPr>
          <a:xfrm>
            <a:off x="5943600" y="1590916"/>
            <a:ext cx="1828800" cy="707886"/>
          </a:xfrm>
          <a:prstGeom prst="rect">
            <a:avLst/>
          </a:prstGeom>
          <a:solidFill>
            <a:schemeClr val="tx2">
              <a:lumMod val="20000"/>
              <a:lumOff val="80000"/>
            </a:schemeClr>
          </a:solidFill>
          <a:ln w="3175">
            <a:solidFill>
              <a:schemeClr val="tx2"/>
            </a:solidFill>
          </a:ln>
        </p:spPr>
        <p:txBody>
          <a:bodyPr wrap="square" numCol="1" rtlCol="0" anchor="ctr" anchorCtr="0">
            <a:spAutoFit/>
          </a:bodyPr>
          <a:lstStyle/>
          <a:p>
            <a:pPr algn="ctr"/>
            <a:r>
              <a:rPr lang="en-US" sz="2000" u="sng" dirty="0">
                <a:ea typeface="ＭＳ Ｐゴシック" pitchFamily="-112" charset="-128"/>
                <a:cs typeface="Arial" pitchFamily="34" charset="0"/>
              </a:rPr>
              <a:t>Net Profit</a:t>
            </a:r>
          </a:p>
          <a:p>
            <a:pPr lvl="0" algn="ctr">
              <a:defRPr/>
            </a:pPr>
            <a:r>
              <a:rPr lang="en-US" sz="2000" b="1" dirty="0"/>
              <a:t>$23,431</a:t>
            </a:r>
          </a:p>
        </p:txBody>
      </p:sp>
      <p:pic>
        <p:nvPicPr>
          <p:cNvPr id="7" name="Content Placeholder 9" descr="logo secondary.jpg"/>
          <p:cNvPicPr>
            <a:picLocks noChangeAspect="1"/>
          </p:cNvPicPr>
          <p:nvPr/>
        </p:nvPicPr>
        <p:blipFill>
          <a:blip r:embed="rId4" cstate="print"/>
          <a:stretch>
            <a:fillRect/>
          </a:stretch>
        </p:blipFill>
        <p:spPr>
          <a:xfrm>
            <a:off x="0" y="6136294"/>
            <a:ext cx="1371600" cy="721706"/>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8259645" y="6101644"/>
            <a:ext cx="884355" cy="75635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990600"/>
          </a:xfrm>
        </p:spPr>
        <p:txBody>
          <a:bodyPr numCol="1">
            <a:normAutofit/>
          </a:bodyPr>
          <a:lstStyle/>
          <a:p>
            <a:r>
              <a:rPr lang="en-US" sz="5400" b="1" dirty="0">
                <a:solidFill>
                  <a:schemeClr val="tx1"/>
                </a:solidFill>
                <a:latin typeface="IrisUPC" panose="020B0604020202020204" pitchFamily="34" charset="-34"/>
                <a:cs typeface="IrisUPC" panose="020B0604020202020204" pitchFamily="34" charset="-34"/>
              </a:rPr>
              <a:t>Start-up Funds</a:t>
            </a:r>
          </a:p>
        </p:txBody>
      </p:sp>
      <p:pic>
        <p:nvPicPr>
          <p:cNvPr id="4" name="Content Placeholder 9" descr="logo secondary.jpg"/>
          <p:cNvPicPr>
            <a:picLocks noChangeAspect="1"/>
          </p:cNvPicPr>
          <p:nvPr/>
        </p:nvPicPr>
        <p:blipFill>
          <a:blip r:embed="rId3" cstate="print"/>
          <a:stretch>
            <a:fillRect/>
          </a:stretch>
        </p:blipFill>
        <p:spPr>
          <a:xfrm>
            <a:off x="0" y="6324600"/>
            <a:ext cx="1106521" cy="533400"/>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2376731828"/>
              </p:ext>
            </p:extLst>
          </p:nvPr>
        </p:nvGraphicFramePr>
        <p:xfrm>
          <a:off x="152400" y="1257788"/>
          <a:ext cx="7848600" cy="3023783"/>
        </p:xfrm>
        <a:graphic>
          <a:graphicData uri="http://schemas.openxmlformats.org/drawingml/2006/table">
            <a:tbl>
              <a:tblPr/>
              <a:tblGrid>
                <a:gridCol w="2522765">
                  <a:extLst>
                    <a:ext uri="{9D8B030D-6E8A-4147-A177-3AD203B41FA5}">
                      <a16:colId xmlns:a16="http://schemas.microsoft.com/office/drawing/2014/main" val="20000"/>
                    </a:ext>
                  </a:extLst>
                </a:gridCol>
                <a:gridCol w="3870206">
                  <a:extLst>
                    <a:ext uri="{9D8B030D-6E8A-4147-A177-3AD203B41FA5}">
                      <a16:colId xmlns:a16="http://schemas.microsoft.com/office/drawing/2014/main" val="20001"/>
                    </a:ext>
                  </a:extLst>
                </a:gridCol>
                <a:gridCol w="1455629">
                  <a:extLst>
                    <a:ext uri="{9D8B030D-6E8A-4147-A177-3AD203B41FA5}">
                      <a16:colId xmlns:a16="http://schemas.microsoft.com/office/drawing/2014/main" val="20002"/>
                    </a:ext>
                  </a:extLst>
                </a:gridCol>
              </a:tblGrid>
              <a:tr h="256911">
                <a:tc>
                  <a:txBody>
                    <a:bodyPr/>
                    <a:lstStyle/>
                    <a:p>
                      <a:pPr marL="0" marR="0" algn="ctr">
                        <a:spcBef>
                          <a:spcPts val="0"/>
                        </a:spcBef>
                        <a:spcAft>
                          <a:spcPts val="0"/>
                        </a:spcAft>
                      </a:pPr>
                      <a:r>
                        <a:rPr lang="en-US" sz="1600" b="1" dirty="0">
                          <a:solidFill>
                            <a:schemeClr val="bg1"/>
                          </a:solidFill>
                          <a:latin typeface="+mn-lt"/>
                          <a:ea typeface="Times New Roman"/>
                          <a:cs typeface="Times New Roman"/>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Why Needed</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600" b="1" dirty="0">
                          <a:solidFill>
                            <a:schemeClr val="bg1"/>
                          </a:solidFill>
                          <a:latin typeface="+mn-lt"/>
                          <a:ea typeface="Times New Roman"/>
                          <a:cs typeface="Times New Roman"/>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256911">
                <a:tc>
                  <a:txBody>
                    <a:bodyPr/>
                    <a:lstStyle/>
                    <a:p>
                      <a:pPr marL="0" marR="0">
                        <a:spcBef>
                          <a:spcPts val="0"/>
                        </a:spcBef>
                        <a:spcAft>
                          <a:spcPts val="0"/>
                        </a:spcAft>
                      </a:pPr>
                      <a:r>
                        <a:rPr lang="en-US" sz="1600" dirty="0">
                          <a:latin typeface="+mn-lt"/>
                          <a:ea typeface="Times New Roman"/>
                          <a:cs typeface="Times New Roman"/>
                        </a:rPr>
                        <a:t>Computer/phone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latin typeface="+mn-lt"/>
                          <a:ea typeface="Times New Roman"/>
                          <a:cs typeface="Times New Roman"/>
                        </a:rPr>
                        <a:t>Business</a:t>
                      </a:r>
                      <a:r>
                        <a:rPr lang="en-US" sz="1600" baseline="0" dirty="0">
                          <a:latin typeface="+mn-lt"/>
                          <a:ea typeface="Times New Roman"/>
                          <a:cs typeface="Times New Roman"/>
                        </a:rPr>
                        <a:t> communications</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$300.00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911">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600" dirty="0">
                          <a:solidFill>
                            <a:schemeClr val="tx1"/>
                          </a:solidFill>
                          <a:latin typeface="+mn-lt"/>
                          <a:ea typeface="Times New Roman"/>
                          <a:cs typeface="Times New Roman"/>
                        </a:rPr>
                        <a:t>LLC paperwork</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600" dirty="0">
                          <a:solidFill>
                            <a:schemeClr val="tx1"/>
                          </a:solidFill>
                          <a:latin typeface="+mn-lt"/>
                          <a:ea typeface="Times New Roman"/>
                          <a:cs typeface="Times New Roman"/>
                        </a:rPr>
                        <a:t>Protect my business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$600.00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911">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Website</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Business</a:t>
                      </a:r>
                      <a:r>
                        <a:rPr lang="en-US" sz="1600" baseline="0" dirty="0">
                          <a:latin typeface="+mn-lt"/>
                          <a:ea typeface="Times New Roman"/>
                          <a:cs typeface="Times New Roman"/>
                        </a:rPr>
                        <a:t> is online</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$100.00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29168">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Advertisement</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Get the product</a:t>
                      </a:r>
                      <a:r>
                        <a:rPr lang="en-US" sz="1600" baseline="0" dirty="0">
                          <a:latin typeface="+mn-lt"/>
                          <a:ea typeface="Times New Roman"/>
                          <a:cs typeface="Times New Roman"/>
                        </a:rPr>
                        <a:t> out there</a:t>
                      </a:r>
                      <a:endParaRPr lang="en-US" sz="1600" dirty="0">
                        <a:latin typeface="+mn-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$10.00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29168">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Inventory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Prepared for orders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600" dirty="0">
                          <a:latin typeface="+mn-lt"/>
                          <a:ea typeface="Times New Roman"/>
                          <a:cs typeface="Times New Roman"/>
                        </a:rPr>
                        <a:t>$200.00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5799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600" b="1" dirty="0">
                          <a:latin typeface="+mn-lt"/>
                          <a:ea typeface="Times New Roman"/>
                          <a:cs typeface="Times New Roman"/>
                        </a:rPr>
                        <a:t>Total Startup Expenditures</a:t>
                      </a:r>
                      <a:endParaRPr lang="en-US" sz="1600" dirty="0">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a:latin typeface="+mn-lt"/>
                          <a:ea typeface="Times New Roman"/>
                          <a:cs typeface="Times New Roman"/>
                        </a:rPr>
                        <a:t>$1,210.00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220690">
                <a:tc gridSpan="2">
                  <a:txBody>
                    <a:bodyPr/>
                    <a:lstStyle/>
                    <a:p>
                      <a:endParaRPr lang="en-US" sz="1600" dirty="0">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142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Emergency Fund</a:t>
                      </a:r>
                      <a:endParaRPr lang="en-US" sz="1600" dirty="0">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600" dirty="0">
                          <a:latin typeface="+mn-lt"/>
                          <a:ea typeface="Times New Roman"/>
                          <a:cs typeface="Times New Roman"/>
                        </a:rPr>
                        <a:t>$650.00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254263">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600" dirty="0">
                          <a:solidFill>
                            <a:schemeClr val="tx1"/>
                          </a:solidFill>
                          <a:latin typeface="+mn-lt"/>
                          <a:ea typeface="Times New Roman"/>
                          <a:cs typeface="Times New Roman"/>
                        </a:rPr>
                        <a:t>Reserve for Fixed Expenses</a:t>
                      </a:r>
                      <a:endParaRPr lang="en-US" sz="16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600" dirty="0">
                          <a:solidFill>
                            <a:schemeClr val="tx1"/>
                          </a:solidFill>
                          <a:latin typeface="+mn-lt"/>
                          <a:ea typeface="Times New Roman"/>
                          <a:cs typeface="Times New Roman"/>
                        </a:rPr>
                        <a:t>$936.00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8"/>
                  </a:ext>
                </a:extLst>
              </a:tr>
              <a:tr h="254263">
                <a:tc gridSpan="2">
                  <a:txBody>
                    <a:bodyPr/>
                    <a:lstStyle/>
                    <a:p>
                      <a:endParaRPr lang="en-US" sz="1600" dirty="0">
                        <a:solidFill>
                          <a:schemeClr val="tx2"/>
                        </a:solidFill>
                        <a:latin typeface="+mn-lt"/>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600" dirty="0">
                        <a:solidFill>
                          <a:schemeClr val="tx2"/>
                        </a:solidFill>
                        <a:latin typeface="+mn-lt"/>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54263">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600" b="1" dirty="0">
                          <a:solidFill>
                            <a:schemeClr val="tx1"/>
                          </a:solidFill>
                          <a:latin typeface="+mn-lt"/>
                          <a:ea typeface="Times New Roman"/>
                          <a:cs typeface="Times New Roman"/>
                        </a:rPr>
                        <a:t>Total Startup Investment</a:t>
                      </a:r>
                      <a:endParaRPr lang="en-US" sz="16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600" b="1" dirty="0">
                          <a:solidFill>
                            <a:schemeClr val="tx1"/>
                          </a:solidFill>
                          <a:latin typeface="+mn-lt"/>
                          <a:ea typeface="Times New Roman"/>
                          <a:cs typeface="Times New Roman"/>
                        </a:rPr>
                        <a:t>$2,796.00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76534587"/>
              </p:ext>
            </p:extLst>
          </p:nvPr>
        </p:nvGraphicFramePr>
        <p:xfrm>
          <a:off x="970596" y="4419600"/>
          <a:ext cx="6781801" cy="838200"/>
        </p:xfrm>
        <a:graphic>
          <a:graphicData uri="http://schemas.openxmlformats.org/drawingml/2006/table">
            <a:tbl>
              <a:tblPr/>
              <a:tblGrid>
                <a:gridCol w="2590800">
                  <a:extLst>
                    <a:ext uri="{9D8B030D-6E8A-4147-A177-3AD203B41FA5}">
                      <a16:colId xmlns:a16="http://schemas.microsoft.com/office/drawing/2014/main" val="20000"/>
                    </a:ext>
                  </a:extLst>
                </a:gridCol>
                <a:gridCol w="194583">
                  <a:extLst>
                    <a:ext uri="{9D8B030D-6E8A-4147-A177-3AD203B41FA5}">
                      <a16:colId xmlns:a16="http://schemas.microsoft.com/office/drawing/2014/main" val="20001"/>
                    </a:ext>
                  </a:extLst>
                </a:gridCol>
                <a:gridCol w="1332139">
                  <a:extLst>
                    <a:ext uri="{9D8B030D-6E8A-4147-A177-3AD203B41FA5}">
                      <a16:colId xmlns:a16="http://schemas.microsoft.com/office/drawing/2014/main" val="20002"/>
                    </a:ext>
                  </a:extLst>
                </a:gridCol>
                <a:gridCol w="605517">
                  <a:extLst>
                    <a:ext uri="{9D8B030D-6E8A-4147-A177-3AD203B41FA5}">
                      <a16:colId xmlns:a16="http://schemas.microsoft.com/office/drawing/2014/main" val="20003"/>
                    </a:ext>
                  </a:extLst>
                </a:gridCol>
                <a:gridCol w="2058762">
                  <a:extLst>
                    <a:ext uri="{9D8B030D-6E8A-4147-A177-3AD203B41FA5}">
                      <a16:colId xmlns:a16="http://schemas.microsoft.com/office/drawing/2014/main" val="20004"/>
                    </a:ext>
                  </a:extLst>
                </a:gridCol>
              </a:tblGrid>
              <a:tr h="301752">
                <a:tc gridSpan="5">
                  <a:txBody>
                    <a:bodyPr/>
                    <a:lstStyle/>
                    <a:p>
                      <a:pPr marL="0" marR="0" algn="ctr">
                        <a:spcBef>
                          <a:spcPts val="0"/>
                        </a:spcBef>
                        <a:spcAft>
                          <a:spcPts val="0"/>
                        </a:spcAft>
                      </a:pPr>
                      <a:r>
                        <a:rPr lang="en-US" sz="1600" b="1" dirty="0">
                          <a:solidFill>
                            <a:schemeClr val="bg1"/>
                          </a:solidFill>
                          <a:latin typeface="+mn-lt"/>
                          <a:ea typeface="Times New Roman"/>
                        </a:rPr>
                        <a:t>ROI: Return on Investment</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marL="0" marR="0" algn="ctr">
                        <a:spcBef>
                          <a:spcPts val="0"/>
                        </a:spcBef>
                        <a:spcAft>
                          <a:spcPts val="0"/>
                        </a:spcAft>
                      </a:pPr>
                      <a:r>
                        <a:rPr lang="en-US" sz="1600" b="1" kern="1200" dirty="0">
                          <a:solidFill>
                            <a:schemeClr val="tx1"/>
                          </a:solidFill>
                          <a:latin typeface="+mn-lt"/>
                          <a:ea typeface="Times New Roman"/>
                          <a:cs typeface="+mn-cs"/>
                        </a:rPr>
                        <a:t>$23,431</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b="1" dirty="0">
                          <a:latin typeface="Calibri"/>
                          <a:ea typeface="Times New Roman"/>
                        </a:rPr>
                        <a:t>=</a:t>
                      </a:r>
                      <a:endParaRPr lang="en-US" sz="1800" b="1"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defTabSz="914400" rtl="0" eaLnBrk="1" latinLnBrk="0" hangingPunct="1">
                        <a:spcBef>
                          <a:spcPts val="0"/>
                        </a:spcBef>
                        <a:spcAft>
                          <a:spcPts val="0"/>
                        </a:spcAft>
                      </a:pPr>
                      <a:r>
                        <a:rPr lang="en-US" sz="1600" b="1" kern="1200" baseline="0" dirty="0">
                          <a:solidFill>
                            <a:schemeClr val="tx1"/>
                          </a:solidFill>
                          <a:latin typeface="+mn-lt"/>
                          <a:ea typeface="Times New Roman"/>
                          <a:cs typeface="Times New Roman"/>
                        </a:rPr>
                        <a:t>838%</a:t>
                      </a: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a:latin typeface="Calibri"/>
                          <a:ea typeface="Times New Roman"/>
                        </a:rPr>
                        <a:t>≈</a:t>
                      </a:r>
                      <a:endParaRPr lang="en-US" sz="1800" b="1"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defTabSz="914400" rtl="0" eaLnBrk="1" latinLnBrk="0" hangingPunct="1">
                        <a:spcBef>
                          <a:spcPts val="0"/>
                        </a:spcBef>
                        <a:spcAft>
                          <a:spcPts val="0"/>
                        </a:spcAft>
                      </a:pPr>
                      <a:r>
                        <a:rPr lang="en-US" sz="1600" b="1" kern="1200" baseline="0" dirty="0">
                          <a:solidFill>
                            <a:schemeClr val="tx1"/>
                          </a:solidFill>
                          <a:latin typeface="+mn-lt"/>
                          <a:ea typeface="Times New Roman"/>
                          <a:cs typeface="Times New Roman"/>
                        </a:rPr>
                        <a:t>$8.38</a:t>
                      </a: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224">
                <a:tc>
                  <a:txBody>
                    <a:bodyPr/>
                    <a:lstStyle/>
                    <a:p>
                      <a:pPr marL="0" marR="0" algn="ctr">
                        <a:spcBef>
                          <a:spcPts val="0"/>
                        </a:spcBef>
                        <a:spcAft>
                          <a:spcPts val="0"/>
                        </a:spcAft>
                      </a:pPr>
                      <a:r>
                        <a:rPr lang="en-US" sz="1600" b="1" kern="1200" dirty="0">
                          <a:solidFill>
                            <a:schemeClr val="tx1"/>
                          </a:solidFill>
                          <a:latin typeface="+mn-lt"/>
                          <a:ea typeface="Times New Roman"/>
                          <a:cs typeface="+mn-cs"/>
                        </a:rPr>
                        <a:t>$2,796</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202575001"/>
              </p:ext>
            </p:extLst>
          </p:nvPr>
        </p:nvGraphicFramePr>
        <p:xfrm>
          <a:off x="970563" y="5331072"/>
          <a:ext cx="6781800" cy="838200"/>
        </p:xfrm>
        <a:graphic>
          <a:graphicData uri="http://schemas.openxmlformats.org/drawingml/2006/table">
            <a:tbl>
              <a:tblPr/>
              <a:tblGrid>
                <a:gridCol w="2525138">
                  <a:extLst>
                    <a:ext uri="{9D8B030D-6E8A-4147-A177-3AD203B41FA5}">
                      <a16:colId xmlns:a16="http://schemas.microsoft.com/office/drawing/2014/main" val="20000"/>
                    </a:ext>
                  </a:extLst>
                </a:gridCol>
                <a:gridCol w="260243">
                  <a:extLst>
                    <a:ext uri="{9D8B030D-6E8A-4147-A177-3AD203B41FA5}">
                      <a16:colId xmlns:a16="http://schemas.microsoft.com/office/drawing/2014/main" val="20001"/>
                    </a:ext>
                  </a:extLst>
                </a:gridCol>
                <a:gridCol w="1332139">
                  <a:extLst>
                    <a:ext uri="{9D8B030D-6E8A-4147-A177-3AD203B41FA5}">
                      <a16:colId xmlns:a16="http://schemas.microsoft.com/office/drawing/2014/main" val="20002"/>
                    </a:ext>
                  </a:extLst>
                </a:gridCol>
                <a:gridCol w="605518">
                  <a:extLst>
                    <a:ext uri="{9D8B030D-6E8A-4147-A177-3AD203B41FA5}">
                      <a16:colId xmlns:a16="http://schemas.microsoft.com/office/drawing/2014/main" val="20003"/>
                    </a:ext>
                  </a:extLst>
                </a:gridCol>
                <a:gridCol w="2058762">
                  <a:extLst>
                    <a:ext uri="{9D8B030D-6E8A-4147-A177-3AD203B41FA5}">
                      <a16:colId xmlns:a16="http://schemas.microsoft.com/office/drawing/2014/main" val="20004"/>
                    </a:ext>
                  </a:extLst>
                </a:gridCol>
              </a:tblGrid>
              <a:tr h="301752">
                <a:tc gridSpan="5">
                  <a:txBody>
                    <a:bodyPr/>
                    <a:lstStyle/>
                    <a:p>
                      <a:pPr marL="0" marR="0" algn="ctr">
                        <a:spcBef>
                          <a:spcPts val="0"/>
                        </a:spcBef>
                        <a:spcAft>
                          <a:spcPts val="0"/>
                        </a:spcAft>
                      </a:pPr>
                      <a:r>
                        <a:rPr lang="en-US" sz="1600" b="1" dirty="0">
                          <a:solidFill>
                            <a:schemeClr val="bg1"/>
                          </a:solidFill>
                          <a:latin typeface="+mn-lt"/>
                          <a:ea typeface="Times New Roman"/>
                        </a:rPr>
                        <a:t>ROS:</a:t>
                      </a:r>
                      <a:r>
                        <a:rPr lang="en-US" sz="1600" b="1" baseline="0" dirty="0">
                          <a:solidFill>
                            <a:schemeClr val="bg1"/>
                          </a:solidFill>
                          <a:latin typeface="+mn-lt"/>
                          <a:ea typeface="Times New Roman"/>
                        </a:rPr>
                        <a:t> Return on Sales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marL="0" marR="0" algn="ctr">
                        <a:spcBef>
                          <a:spcPts val="0"/>
                        </a:spcBef>
                        <a:spcAft>
                          <a:spcPts val="0"/>
                        </a:spcAft>
                      </a:pPr>
                      <a:r>
                        <a:rPr lang="en-US" sz="1600" b="1" dirty="0">
                          <a:latin typeface="+mn-lt"/>
                          <a:ea typeface="Times New Roman"/>
                        </a:rPr>
                        <a:t>$23,431</a:t>
                      </a:r>
                      <a:endParaRPr lang="en-US" sz="1800" b="1" dirty="0">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600" b="1" dirty="0">
                          <a:latin typeface="Calibri"/>
                          <a:ea typeface="Times New Roman"/>
                        </a:rPr>
                        <a:t>=</a:t>
                      </a:r>
                      <a:endParaRPr lang="en-US" sz="1800" b="1" dirty="0">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baseline="0" dirty="0">
                          <a:latin typeface="+mn-lt"/>
                          <a:ea typeface="Times New Roman"/>
                          <a:cs typeface="Times New Roman"/>
                        </a:rPr>
                        <a:t>40%</a:t>
                      </a:r>
                      <a:endParaRPr lang="en-US" sz="1600" b="1"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600" b="1" dirty="0">
                          <a:latin typeface="Calibri"/>
                          <a:ea typeface="Times New Roman"/>
                        </a:rPr>
                        <a:t>≈</a:t>
                      </a:r>
                      <a:endParaRPr lang="en-US" sz="1800" b="1" dirty="0">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defTabSz="914400" rtl="0" eaLnBrk="1" latinLnBrk="0" hangingPunct="1">
                        <a:spcBef>
                          <a:spcPts val="0"/>
                        </a:spcBef>
                        <a:spcAft>
                          <a:spcPts val="0"/>
                        </a:spcAft>
                      </a:pPr>
                      <a:r>
                        <a:rPr lang="en-US" sz="1600" b="1" kern="1200" baseline="0" dirty="0">
                          <a:solidFill>
                            <a:schemeClr val="tx1"/>
                          </a:solidFill>
                          <a:latin typeface="+mn-lt"/>
                          <a:ea typeface="Times New Roman"/>
                          <a:cs typeface="Times New Roman"/>
                        </a:rPr>
                        <a:t>$.40</a:t>
                      </a: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224">
                <a:tc>
                  <a:txBody>
                    <a:bodyPr/>
                    <a:lstStyle/>
                    <a:p>
                      <a:pPr marL="0" marR="0" algn="ctr">
                        <a:spcBef>
                          <a:spcPts val="0"/>
                        </a:spcBef>
                        <a:spcAft>
                          <a:spcPts val="0"/>
                        </a:spcAft>
                      </a:pPr>
                      <a:r>
                        <a:rPr lang="en-US" sz="1600" b="1" kern="1200" dirty="0">
                          <a:solidFill>
                            <a:schemeClr val="tx1"/>
                          </a:solidFill>
                          <a:latin typeface="+mn-lt"/>
                          <a:ea typeface="Times New Roman"/>
                          <a:cs typeface="+mn-cs"/>
                        </a:rPr>
                        <a:t>$58,170</a:t>
                      </a: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8259645" y="6101644"/>
            <a:ext cx="884355" cy="7563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dirty="0"/>
              <a:t>			</a:t>
            </a:r>
          </a:p>
        </p:txBody>
      </p:sp>
      <p:sp>
        <p:nvSpPr>
          <p:cNvPr id="6" name="Text Placeholder 5"/>
          <p:cNvSpPr>
            <a:spLocks noGrp="1"/>
          </p:cNvSpPr>
          <p:nvPr>
            <p:ph type="body" idx="1"/>
          </p:nvPr>
        </p:nvSpPr>
        <p:spPr>
          <a:xfrm>
            <a:off x="457200" y="457200"/>
            <a:ext cx="3931920" cy="639762"/>
          </a:xfrm>
        </p:spPr>
        <p:txBody>
          <a:bodyPr>
            <a:noAutofit/>
          </a:bodyPr>
          <a:lstStyle/>
          <a:p>
            <a:r>
              <a:rPr lang="en-US" sz="5400" b="1" cap="none" dirty="0">
                <a:solidFill>
                  <a:schemeClr val="tx1"/>
                </a:solidFill>
                <a:latin typeface="IrisUPC" panose="020B0604020202020204" pitchFamily="34" charset="-34"/>
                <a:cs typeface="IrisUPC" panose="020B0604020202020204" pitchFamily="34" charset="-34"/>
              </a:rPr>
              <a:t>Future plans</a:t>
            </a:r>
            <a:r>
              <a:rPr lang="en-US" sz="5400" dirty="0">
                <a:solidFill>
                  <a:schemeClr val="accent1">
                    <a:lumMod val="75000"/>
                  </a:schemeClr>
                </a:solidFill>
                <a:latin typeface="IrisUPC" panose="020B0604020202020204" pitchFamily="34" charset="-34"/>
                <a:cs typeface="IrisUPC" panose="020B0604020202020204" pitchFamily="34" charset="-34"/>
              </a:rPr>
              <a:t>	</a:t>
            </a:r>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152374835"/>
              </p:ext>
            </p:extLst>
          </p:nvPr>
        </p:nvGraphicFramePr>
        <p:xfrm>
          <a:off x="381000" y="914400"/>
          <a:ext cx="3931920"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p:cNvSpPr>
            <a:spLocks noGrp="1"/>
          </p:cNvSpPr>
          <p:nvPr>
            <p:ph type="body" sz="quarter" idx="3"/>
          </p:nvPr>
        </p:nvSpPr>
        <p:spPr>
          <a:xfrm>
            <a:off x="4572000" y="457200"/>
            <a:ext cx="4495800" cy="685800"/>
          </a:xfrm>
        </p:spPr>
        <p:txBody>
          <a:bodyPr>
            <a:noAutofit/>
          </a:bodyPr>
          <a:lstStyle/>
          <a:p>
            <a:r>
              <a:rPr lang="en-US" sz="5400" b="1" cap="none" dirty="0">
                <a:solidFill>
                  <a:schemeClr val="accent1">
                    <a:lumMod val="75000"/>
                  </a:schemeClr>
                </a:solidFill>
                <a:latin typeface="IrisUPC" panose="020B0604020202020204" pitchFamily="34" charset="-34"/>
                <a:cs typeface="IrisUPC" panose="020B0604020202020204" pitchFamily="34" charset="-34"/>
              </a:rPr>
              <a:t> </a:t>
            </a:r>
            <a:r>
              <a:rPr lang="en-US" sz="5400" b="1" cap="none" dirty="0">
                <a:solidFill>
                  <a:schemeClr val="tx1"/>
                </a:solidFill>
                <a:latin typeface="IrisUPC" panose="020B0604020202020204" pitchFamily="34" charset="-34"/>
                <a:cs typeface="IrisUPC" panose="020B0604020202020204" pitchFamily="34" charset="-34"/>
              </a:rPr>
              <a:t>Philanthropy</a:t>
            </a:r>
          </a:p>
        </p:txBody>
      </p:sp>
      <p:graphicFrame>
        <p:nvGraphicFramePr>
          <p:cNvPr id="17" name="Content Placeholder 16"/>
          <p:cNvGraphicFramePr>
            <a:graphicFrameLocks noGrp="1"/>
          </p:cNvGraphicFramePr>
          <p:nvPr>
            <p:ph sz="quarter" idx="4"/>
            <p:extLst>
              <p:ext uri="{D42A27DB-BD31-4B8C-83A1-F6EECF244321}">
                <p14:modId xmlns:p14="http://schemas.microsoft.com/office/powerpoint/2010/main" val="2015248685"/>
              </p:ext>
            </p:extLst>
          </p:nvPr>
        </p:nvGraphicFramePr>
        <p:xfrm>
          <a:off x="4876800" y="1219200"/>
          <a:ext cx="3931920" cy="19700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Content Placeholder 9" descr="logo secondary.jpg"/>
          <p:cNvPicPr>
            <a:picLocks noChangeAspect="1"/>
          </p:cNvPicPr>
          <p:nvPr/>
        </p:nvPicPr>
        <p:blipFill>
          <a:blip r:embed="rId13" cstate="print"/>
          <a:stretch>
            <a:fillRect/>
          </a:stretch>
        </p:blipFill>
        <p:spPr>
          <a:xfrm>
            <a:off x="0" y="6296674"/>
            <a:ext cx="1066800" cy="561326"/>
          </a:xfrm>
          <a:prstGeom prst="rect">
            <a:avLst/>
          </a:prstGeom>
        </p:spPr>
      </p:pic>
      <p:pic>
        <p:nvPicPr>
          <p:cNvPr id="9" name="Picture 8"/>
          <p:cNvPicPr>
            <a:picLocks noChangeAspect="1"/>
          </p:cNvPicPr>
          <p:nvPr/>
        </p:nvPicPr>
        <p:blipFill>
          <a:blip r:embed="rId14" cstate="print"/>
          <a:stretch>
            <a:fillRect/>
          </a:stretch>
        </p:blipFill>
        <p:spPr>
          <a:xfrm>
            <a:off x="5711124" y="3886200"/>
            <a:ext cx="2217551" cy="1564640"/>
          </a:xfrm>
          <a:prstGeom prst="rect">
            <a:avLst/>
          </a:prstGeom>
        </p:spPr>
      </p:pic>
      <p:pic>
        <p:nvPicPr>
          <p:cNvPr id="8" name="Picture 2" descr="http://www.phoenixtattooshops.com/wp-content/uploads/2010/09/14486555-300x200.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19200" y="4950460"/>
            <a:ext cx="2133600" cy="1564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8259645" y="6101644"/>
            <a:ext cx="884355" cy="756356"/>
          </a:xfrm>
          <a:prstGeom prst="rect">
            <a:avLst/>
          </a:prstGeom>
        </p:spPr>
      </p:pic>
    </p:spTree>
    <p:extLst>
      <p:ext uri="{BB962C8B-B14F-4D97-AF65-F5344CB8AC3E}">
        <p14:creationId xmlns:p14="http://schemas.microsoft.com/office/powerpoint/2010/main" val="836611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9400" y="2713314"/>
            <a:ext cx="4844796" cy="239098"/>
          </a:xfrm>
        </p:spPr>
        <p:txBody>
          <a:bodyPr numCol="1">
            <a:normAutofit fontScale="90000"/>
          </a:bodyPr>
          <a:lstStyle/>
          <a:p>
            <a:br>
              <a:rPr lang="en-US" sz="8000" b="1" dirty="0">
                <a:ln w="12700">
                  <a:solidFill>
                    <a:srgbClr val="DDDDDD"/>
                  </a:solidFill>
                  <a:prstDash val="solid"/>
                </a:ln>
                <a:pattFill prst="pct50">
                  <a:fgClr>
                    <a:srgbClr val="DDDDDD"/>
                  </a:fgClr>
                  <a:bgClr>
                    <a:srgbClr val="DDDDDD">
                      <a:lumMod val="20000"/>
                      <a:lumOff val="80000"/>
                    </a:srgbClr>
                  </a:bgClr>
                </a:pattFill>
                <a:effectLst>
                  <a:outerShdw blurRad="38100" dist="38100" dir="2700000" algn="tl" rotWithShape="0">
                    <a:srgbClr val="000000">
                      <a:alpha val="43137"/>
                    </a:srgbClr>
                  </a:outerShdw>
                </a:effectLst>
                <a:latin typeface="Narkisim" panose="020E0502050101010101" pitchFamily="34" charset="-79"/>
                <a:ea typeface="MS Gothic" panose="020B0609070205080204" pitchFamily="49" charset="-128"/>
                <a:cs typeface="Narkisim" panose="020E0502050101010101" pitchFamily="34" charset="-79"/>
              </a:rPr>
            </a:br>
            <a:br>
              <a:rPr lang="en-US" sz="8000"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endParaRPr lang="en-US" sz="8000" dirty="0">
              <a:solidFill>
                <a:srgbClr val="002060"/>
              </a:solidFill>
              <a:latin typeface="MS Gothic" panose="020B0609070205080204" pitchFamily="49" charset="-128"/>
              <a:ea typeface="MS Gothic" panose="020B0609070205080204" pitchFamily="49" charset="-128"/>
            </a:endParaRPr>
          </a:p>
        </p:txBody>
      </p:sp>
      <p:sp>
        <p:nvSpPr>
          <p:cNvPr id="6" name="Content Placeholder 5"/>
          <p:cNvSpPr>
            <a:spLocks noGrp="1"/>
          </p:cNvSpPr>
          <p:nvPr>
            <p:ph idx="1"/>
          </p:nvPr>
        </p:nvSpPr>
        <p:spPr>
          <a:xfrm>
            <a:off x="6819955" y="5893623"/>
            <a:ext cx="2592324" cy="2674938"/>
          </a:xfrm>
        </p:spPr>
        <p:txBody>
          <a:bodyPr numCol="1"/>
          <a:lstStyle/>
          <a:p>
            <a:pPr>
              <a:buNone/>
            </a:pPr>
            <a:endParaRPr lang="en-US" dirty="0">
              <a:latin typeface="Centaur" panose="02030504050205020304" pitchFamily="18" charset="0"/>
            </a:endParaRPr>
          </a:p>
          <a:p>
            <a:pPr marL="0" indent="0">
              <a:buNone/>
            </a:pPr>
            <a:endParaRPr lang="en-US" dirty="0"/>
          </a:p>
        </p:txBody>
      </p:sp>
      <p:sp>
        <p:nvSpPr>
          <p:cNvPr id="5" name="Rounded Rectangle 4"/>
          <p:cNvSpPr/>
          <p:nvPr/>
        </p:nvSpPr>
        <p:spPr>
          <a:xfrm>
            <a:off x="1143000" y="457200"/>
            <a:ext cx="7162800" cy="64188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9" descr="logo secondary.jpg"/>
          <p:cNvPicPr>
            <a:picLocks noChangeAspect="1"/>
          </p:cNvPicPr>
          <p:nvPr/>
        </p:nvPicPr>
        <p:blipFill>
          <a:blip r:embed="rId3" cstate="print"/>
          <a:stretch>
            <a:fillRect/>
          </a:stretch>
        </p:blipFill>
        <p:spPr>
          <a:xfrm>
            <a:off x="-11289" y="6268660"/>
            <a:ext cx="1154289" cy="607361"/>
          </a:xfrm>
          <a:prstGeom prst="rect">
            <a:avLst/>
          </a:prstGeom>
        </p:spPr>
      </p:pic>
      <p:sp>
        <p:nvSpPr>
          <p:cNvPr id="3" name="Rectangle 2"/>
          <p:cNvSpPr/>
          <p:nvPr/>
        </p:nvSpPr>
        <p:spPr>
          <a:xfrm>
            <a:off x="3030552" y="3244334"/>
            <a:ext cx="184731" cy="369332"/>
          </a:xfrm>
          <a:prstGeom prst="rect">
            <a:avLst/>
          </a:prstGeom>
        </p:spPr>
        <p:txBody>
          <a:bodyPr wrap="none" numCol="1">
            <a:spAutoFit/>
          </a:bodyPr>
          <a:lstStyle/>
          <a:p>
            <a:endParaRPr lang="en-US" dirty="0">
              <a:solidFill>
                <a:prstClr val="black"/>
              </a:solidFill>
            </a:endParaRPr>
          </a:p>
        </p:txBody>
      </p:sp>
      <p:sp>
        <p:nvSpPr>
          <p:cNvPr id="11" name="TextBox 10"/>
          <p:cNvSpPr txBox="1"/>
          <p:nvPr/>
        </p:nvSpPr>
        <p:spPr>
          <a:xfrm>
            <a:off x="2722101" y="5534561"/>
            <a:ext cx="3543761" cy="646331"/>
          </a:xfrm>
          <a:prstGeom prst="rect">
            <a:avLst/>
          </a:prstGeom>
          <a:noFill/>
        </p:spPr>
        <p:txBody>
          <a:bodyPr wrap="square" numCol="1" rtlCol="0">
            <a:spAutoFit/>
          </a:bodyPr>
          <a:lstStyle/>
          <a:p>
            <a:endParaRPr lang="en-US" dirty="0">
              <a:solidFill>
                <a:prstClr val="black"/>
              </a:solidFill>
              <a:latin typeface="Andalus" panose="02020603050405020304" pitchFamily="18" charset="-78"/>
              <a:cs typeface="Andalus" panose="02020603050405020304" pitchFamily="18" charset="-78"/>
            </a:endParaRPr>
          </a:p>
          <a:p>
            <a:endParaRPr lang="en-US" dirty="0"/>
          </a:p>
        </p:txBody>
      </p:sp>
      <p:pic>
        <p:nvPicPr>
          <p:cNvPr id="12" name="Picture 1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2588936" y="1152888"/>
            <a:ext cx="4454771" cy="3810000"/>
          </a:xfrm>
          <a:prstGeom prst="rect">
            <a:avLst/>
          </a:prstGeom>
        </p:spPr>
      </p:pic>
      <p:sp>
        <p:nvSpPr>
          <p:cNvPr id="9" name="TextBox 8"/>
          <p:cNvSpPr txBox="1"/>
          <p:nvPr/>
        </p:nvSpPr>
        <p:spPr>
          <a:xfrm>
            <a:off x="2766338" y="4726664"/>
            <a:ext cx="3886200" cy="830997"/>
          </a:xfrm>
          <a:prstGeom prst="rect">
            <a:avLst/>
          </a:prstGeom>
          <a:noFill/>
        </p:spPr>
        <p:txBody>
          <a:bodyPr wrap="square" rtlCol="0">
            <a:spAutoFit/>
          </a:bodyPr>
          <a:lstStyle/>
          <a:p>
            <a:r>
              <a:rPr lang="en-US" sz="4800" dirty="0">
                <a:latin typeface="IrisUPC" panose="020B0604020202020204" pitchFamily="34" charset="-34"/>
                <a:cs typeface="IrisUPC" panose="020B0604020202020204" pitchFamily="34" charset="-34"/>
              </a:rPr>
              <a:t>Tattoo Love and Care</a:t>
            </a:r>
          </a:p>
        </p:txBody>
      </p:sp>
      <p:sp>
        <p:nvSpPr>
          <p:cNvPr id="13" name="TextBox 12"/>
          <p:cNvSpPr txBox="1"/>
          <p:nvPr/>
        </p:nvSpPr>
        <p:spPr>
          <a:xfrm>
            <a:off x="1447800" y="5688448"/>
            <a:ext cx="6737044" cy="984885"/>
          </a:xfrm>
          <a:prstGeom prst="rect">
            <a:avLst/>
          </a:prstGeom>
          <a:noFill/>
        </p:spPr>
        <p:txBody>
          <a:bodyPr wrap="square" rtlCol="0">
            <a:spAutoFit/>
          </a:bodyPr>
          <a:lstStyle/>
          <a:p>
            <a:pPr fontAlgn="base"/>
            <a:r>
              <a:rPr lang="en-US" sz="2000" b="1" dirty="0">
                <a:solidFill>
                  <a:srgbClr val="FF0000"/>
                </a:solidFill>
                <a:latin typeface="IrisUPC" panose="020B0604020202020204" pitchFamily="34" charset="-34"/>
                <a:cs typeface="IrisUPC" panose="020B0604020202020204" pitchFamily="34" charset="-34"/>
              </a:rPr>
              <a:t>Website: </a:t>
            </a:r>
            <a:r>
              <a:rPr lang="en-US" sz="2000" b="1" dirty="0">
                <a:latin typeface="IrisUPC" panose="020B0604020202020204" pitchFamily="34" charset="-34"/>
                <a:cs typeface="IrisUPC" panose="020B0604020202020204" pitchFamily="34" charset="-34"/>
                <a:hlinkClick r:id="rId6"/>
              </a:rPr>
              <a:t>http://tattoolovecare.wix.com/tattoocare</a:t>
            </a:r>
            <a:r>
              <a:rPr lang="en-US" sz="2000" b="1" dirty="0">
                <a:latin typeface="IrisUPC" panose="020B0604020202020204" pitchFamily="34" charset="-34"/>
                <a:cs typeface="IrisUPC" panose="020B0604020202020204" pitchFamily="34" charset="-34"/>
              </a:rPr>
              <a:t> </a:t>
            </a:r>
            <a:r>
              <a:rPr lang="en-US" sz="2000" b="1" dirty="0">
                <a:solidFill>
                  <a:srgbClr val="FF0000"/>
                </a:solidFill>
                <a:latin typeface="IrisUPC" panose="020B0604020202020204" pitchFamily="34" charset="-34"/>
                <a:cs typeface="IrisUPC" panose="020B0604020202020204" pitchFamily="34" charset="-34"/>
              </a:rPr>
              <a:t>Email: </a:t>
            </a:r>
            <a:r>
              <a:rPr lang="en-US" sz="2000" b="1" dirty="0">
                <a:latin typeface="IrisUPC" panose="020B0604020202020204" pitchFamily="34" charset="-34"/>
                <a:cs typeface="IrisUPC" panose="020B0604020202020204" pitchFamily="34" charset="-34"/>
              </a:rPr>
              <a:t>tattoo.love.care@gmail.com </a:t>
            </a:r>
          </a:p>
          <a:p>
            <a:pPr fontAlgn="base"/>
            <a:r>
              <a:rPr lang="en-US" sz="2000" b="1" dirty="0">
                <a:solidFill>
                  <a:srgbClr val="FF0000"/>
                </a:solidFill>
                <a:latin typeface="IrisUPC" panose="020B0604020202020204" pitchFamily="34" charset="-34"/>
                <a:cs typeface="IrisUPC" panose="020B0604020202020204" pitchFamily="34" charset="-34"/>
              </a:rPr>
              <a:t>Tumblr: </a:t>
            </a:r>
            <a:r>
              <a:rPr lang="en-US" sz="2000" b="1" dirty="0">
                <a:latin typeface="IrisUPC" panose="020B0604020202020204" pitchFamily="34" charset="-34"/>
                <a:cs typeface="IrisUPC" panose="020B0604020202020204" pitchFamily="34" charset="-34"/>
              </a:rPr>
              <a:t>tattoo-love-and-care </a:t>
            </a:r>
            <a:r>
              <a:rPr lang="en-US" sz="2000" b="1" dirty="0">
                <a:solidFill>
                  <a:srgbClr val="FF0000"/>
                </a:solidFill>
                <a:latin typeface="IrisUPC" panose="020B0604020202020204" pitchFamily="34" charset="-34"/>
                <a:cs typeface="IrisUPC" panose="020B0604020202020204" pitchFamily="34" charset="-34"/>
              </a:rPr>
              <a:t>Instagram: </a:t>
            </a:r>
            <a:r>
              <a:rPr lang="en-US" sz="2000" b="1" dirty="0">
                <a:latin typeface="IrisUPC" panose="020B0604020202020204" pitchFamily="34" charset="-34"/>
                <a:cs typeface="IrisUPC" panose="020B0604020202020204" pitchFamily="34" charset="-34"/>
              </a:rPr>
              <a:t>tattoolovecare </a:t>
            </a:r>
            <a:r>
              <a:rPr lang="en-US" sz="2000" b="1" dirty="0">
                <a:solidFill>
                  <a:srgbClr val="FF0000"/>
                </a:solidFill>
                <a:latin typeface="IrisUPC" panose="020B0604020202020204" pitchFamily="34" charset="-34"/>
                <a:cs typeface="IrisUPC" panose="020B0604020202020204" pitchFamily="34" charset="-34"/>
              </a:rPr>
              <a:t>Twitter: </a:t>
            </a:r>
            <a:r>
              <a:rPr lang="en-US" sz="2000" b="1" dirty="0">
                <a:latin typeface="IrisUPC" panose="020B0604020202020204" pitchFamily="34" charset="-34"/>
                <a:cs typeface="IrisUPC" panose="020B0604020202020204" pitchFamily="34" charset="-34"/>
              </a:rPr>
              <a:t>@tattoolovecare </a:t>
            </a:r>
          </a:p>
          <a:p>
            <a:endParaRPr lang="en-US" dirty="0"/>
          </a:p>
        </p:txBody>
      </p:sp>
      <p:sp>
        <p:nvSpPr>
          <p:cNvPr id="7" name="TextBox 6"/>
          <p:cNvSpPr txBox="1"/>
          <p:nvPr/>
        </p:nvSpPr>
        <p:spPr>
          <a:xfrm>
            <a:off x="2061933" y="609600"/>
            <a:ext cx="5508778" cy="707886"/>
          </a:xfrm>
          <a:prstGeom prst="rect">
            <a:avLst/>
          </a:prstGeom>
          <a:noFill/>
        </p:spPr>
        <p:txBody>
          <a:bodyPr wrap="square" rtlCol="0">
            <a:spAutoFit/>
          </a:bodyPr>
          <a:lstStyle/>
          <a:p>
            <a:r>
              <a:rPr lang="en-US" sz="4000" dirty="0">
                <a:latin typeface="IrisUPC" panose="020B0604020202020204" pitchFamily="34" charset="-34"/>
                <a:cs typeface="IrisUPC" panose="020B0604020202020204" pitchFamily="34" charset="-34"/>
              </a:rPr>
              <a:t>Thank You for Your Consideration of</a:t>
            </a:r>
          </a:p>
        </p:txBody>
      </p:sp>
    </p:spTree>
    <p:extLst>
      <p:ext uri="{BB962C8B-B14F-4D97-AF65-F5344CB8AC3E}">
        <p14:creationId xmlns:p14="http://schemas.microsoft.com/office/powerpoint/2010/main" val="61838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895600" y="2530362"/>
            <a:ext cx="3222978" cy="898638"/>
          </a:xfrm>
        </p:spPr>
        <p:txBody>
          <a:bodyPr>
            <a:noAutofit/>
          </a:bodyPr>
          <a:lstStyle/>
          <a:p>
            <a:r>
              <a:rPr lang="en-US" sz="5400" b="1" dirty="0">
                <a:latin typeface="IrisUPC" panose="020B0604020202020204" pitchFamily="34" charset="-34"/>
                <a:cs typeface="IrisUPC" panose="020B0604020202020204" pitchFamily="34" charset="-34"/>
              </a:rPr>
              <a:t> </a:t>
            </a:r>
          </a:p>
        </p:txBody>
      </p:sp>
      <p:sp>
        <p:nvSpPr>
          <p:cNvPr id="6" name="Content Placeholder 5"/>
          <p:cNvSpPr>
            <a:spLocks noGrp="1"/>
          </p:cNvSpPr>
          <p:nvPr>
            <p:ph idx="1"/>
          </p:nvPr>
        </p:nvSpPr>
        <p:spPr>
          <a:xfrm flipH="1" flipV="1">
            <a:off x="4343400" y="6813539"/>
            <a:ext cx="173223" cy="45719"/>
          </a:xfrm>
        </p:spPr>
        <p:txBody>
          <a:bodyPr numCol="1">
            <a:normAutofit fontScale="25000" lnSpcReduction="20000"/>
          </a:bodyPr>
          <a:lstStyle/>
          <a:p>
            <a:pPr marL="0" indent="0">
              <a:buNone/>
            </a:pPr>
            <a:endParaRPr lang="en-US" dirty="0">
              <a:latin typeface="Centaur" panose="02030504050205020304" pitchFamily="18" charset="0"/>
            </a:endParaRPr>
          </a:p>
          <a:p>
            <a:pPr marL="0" indent="0">
              <a:buNone/>
            </a:pPr>
            <a:endParaRPr lang="en-US" dirty="0"/>
          </a:p>
        </p:txBody>
      </p:sp>
      <p:pic>
        <p:nvPicPr>
          <p:cNvPr id="4" name="Content Placeholder 9" descr="logo secondary.jpg"/>
          <p:cNvPicPr>
            <a:picLocks noChangeAspect="1"/>
          </p:cNvPicPr>
          <p:nvPr/>
        </p:nvPicPr>
        <p:blipFill>
          <a:blip r:embed="rId3" cstate="print"/>
          <a:stretch>
            <a:fillRect/>
          </a:stretch>
        </p:blipFill>
        <p:spPr>
          <a:xfrm>
            <a:off x="7851422" y="6181718"/>
            <a:ext cx="1303362" cy="685800"/>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foregroundMark x1="23611" y1="68194" x2="23611" y2="68194"/>
                        <a14:foregroundMark x1="65000" y1="30278" x2="65000" y2="30278"/>
                        <a14:backgroundMark x1="26667" y1="48889" x2="26667" y2="48889"/>
                        <a14:backgroundMark x1="47917" y1="38333" x2="47917" y2="38333"/>
                        <a14:backgroundMark x1="43472" y1="37917" x2="43472" y2="37917"/>
                        <a14:backgroundMark x1="26806" y1="63333" x2="26806" y2="63333"/>
                      </a14:backgroundRemoval>
                    </a14:imgEffect>
                  </a14:imgLayer>
                </a14:imgProps>
              </a:ext>
              <a:ext uri="{28A0092B-C50C-407E-A947-70E740481C1C}">
                <a14:useLocalDpi xmlns:a14="http://schemas.microsoft.com/office/drawing/2010/main" val="0"/>
              </a:ext>
            </a:extLst>
          </a:blip>
          <a:srcRect l="14120" t="20833" r="15509" b="18981"/>
          <a:stretch/>
        </p:blipFill>
        <p:spPr>
          <a:xfrm>
            <a:off x="2163622" y="716834"/>
            <a:ext cx="4686934" cy="4008560"/>
          </a:xfrm>
          <a:prstGeom prst="rect">
            <a:avLst/>
          </a:prstGeom>
        </p:spPr>
      </p:pic>
      <p:sp>
        <p:nvSpPr>
          <p:cNvPr id="2" name="TextBox 1"/>
          <p:cNvSpPr txBox="1"/>
          <p:nvPr/>
        </p:nvSpPr>
        <p:spPr>
          <a:xfrm>
            <a:off x="-8467" y="5640227"/>
            <a:ext cx="4114800" cy="1200329"/>
          </a:xfrm>
          <a:prstGeom prst="rect">
            <a:avLst/>
          </a:prstGeom>
          <a:noFill/>
        </p:spPr>
        <p:txBody>
          <a:bodyPr wrap="square" rtlCol="0">
            <a:spAutoFit/>
          </a:bodyPr>
          <a:lstStyle/>
          <a:p>
            <a:r>
              <a:rPr lang="en-US" sz="2400" b="1" dirty="0">
                <a:latin typeface="IrisUPC" panose="020B0604020202020204" pitchFamily="34" charset="-34"/>
                <a:cs typeface="IrisUPC" panose="020B0604020202020204" pitchFamily="34" charset="-34"/>
              </a:rPr>
              <a:t>Sport and Medical Sciences Academy</a:t>
            </a:r>
          </a:p>
          <a:p>
            <a:r>
              <a:rPr lang="en-US" sz="2400" b="1" dirty="0">
                <a:latin typeface="IrisUPC" panose="020B0604020202020204" pitchFamily="34" charset="-34"/>
                <a:cs typeface="IrisUPC" panose="020B0604020202020204" pitchFamily="34" charset="-34"/>
              </a:rPr>
              <a:t>Hartford, CT</a:t>
            </a:r>
          </a:p>
          <a:p>
            <a:r>
              <a:rPr lang="en-US" sz="2400" b="1" dirty="0">
                <a:latin typeface="IrisUPC" panose="020B0604020202020204" pitchFamily="34" charset="-34"/>
                <a:cs typeface="IrisUPC" panose="020B0604020202020204" pitchFamily="34" charset="-34"/>
              </a:rPr>
              <a:t>Makayla Kordas</a:t>
            </a:r>
          </a:p>
        </p:txBody>
      </p:sp>
      <p:sp>
        <p:nvSpPr>
          <p:cNvPr id="3" name="TextBox 2"/>
          <p:cNvSpPr txBox="1"/>
          <p:nvPr/>
        </p:nvSpPr>
        <p:spPr>
          <a:xfrm>
            <a:off x="2554744" y="4534642"/>
            <a:ext cx="3904689" cy="707886"/>
          </a:xfrm>
          <a:prstGeom prst="rect">
            <a:avLst/>
          </a:prstGeom>
          <a:noFill/>
        </p:spPr>
        <p:txBody>
          <a:bodyPr wrap="square" rtlCol="0">
            <a:spAutoFit/>
          </a:bodyPr>
          <a:lstStyle/>
          <a:p>
            <a:r>
              <a:rPr lang="en-US" sz="4000" b="1" dirty="0">
                <a:latin typeface="IrisUPC" panose="020B0604020202020204" pitchFamily="34" charset="-34"/>
                <a:cs typeface="IrisUPC" panose="020B0604020202020204" pitchFamily="34" charset="-34"/>
              </a:rPr>
              <a:t>Tattoo Love and Care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Autofit/>
          </a:bodyPr>
          <a:lstStyle/>
          <a:p>
            <a:r>
              <a:rPr lang="en-US" sz="5400" b="1" dirty="0">
                <a:solidFill>
                  <a:schemeClr val="tx1"/>
                </a:solidFill>
                <a:latin typeface="IrisUPC" panose="020B0604020202020204" pitchFamily="34" charset="-34"/>
                <a:cs typeface="IrisUPC" panose="020B0604020202020204" pitchFamily="34" charset="-34"/>
              </a:rPr>
              <a:t>Problem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9379703"/>
              </p:ext>
            </p:extLst>
          </p:nvPr>
        </p:nvGraphicFramePr>
        <p:xfrm>
          <a:off x="155575" y="1246010"/>
          <a:ext cx="8534400" cy="5459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9" descr="logo secondary.jpg"/>
          <p:cNvPicPr>
            <a:picLocks noChangeAspect="1"/>
          </p:cNvPicPr>
          <p:nvPr/>
        </p:nvPicPr>
        <p:blipFill>
          <a:blip r:embed="rId8" cstate="print"/>
          <a:stretch>
            <a:fillRect/>
          </a:stretch>
        </p:blipFill>
        <p:spPr>
          <a:xfrm>
            <a:off x="-4011" y="6187722"/>
            <a:ext cx="1295400" cy="670278"/>
          </a:xfrm>
          <a:prstGeom prst="rect">
            <a:avLst/>
          </a:prstGeom>
        </p:spPr>
      </p:pic>
      <p:sp>
        <p:nvSpPr>
          <p:cNvPr id="5" name="AutoShape 4" descr="http://www.clker.com/cliparts/e/L/l/f/m/y/black-frame-invitati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8259645" y="6101644"/>
            <a:ext cx="884355" cy="75635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sz="5400" b="1" dirty="0">
                <a:solidFill>
                  <a:schemeClr val="tx1"/>
                </a:solidFill>
                <a:latin typeface="IrisUPC" panose="020B0604020202020204" pitchFamily="34" charset="-34"/>
                <a:cs typeface="IrisUPC" panose="020B0604020202020204" pitchFamily="34" charset="-34"/>
              </a:rPr>
              <a:t>Solution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51530792"/>
              </p:ext>
            </p:extLst>
          </p:nvPr>
        </p:nvGraphicFramePr>
        <p:xfrm>
          <a:off x="381000" y="1299588"/>
          <a:ext cx="8229600" cy="4549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9" descr="logo secondary.jpg"/>
          <p:cNvPicPr>
            <a:picLocks noChangeAspect="1"/>
          </p:cNvPicPr>
          <p:nvPr/>
        </p:nvPicPr>
        <p:blipFill>
          <a:blip r:embed="rId8" cstate="print"/>
          <a:stretch>
            <a:fillRect/>
          </a:stretch>
        </p:blipFill>
        <p:spPr>
          <a:xfrm>
            <a:off x="0" y="6210255"/>
            <a:ext cx="1295400" cy="681611"/>
          </a:xfrm>
          <a:prstGeom prst="rect">
            <a:avLst/>
          </a:prstGeom>
        </p:spPr>
      </p:pic>
      <p:pic>
        <p:nvPicPr>
          <p:cNvPr id="8" name="Picture 7"/>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8259645" y="6101644"/>
            <a:ext cx="884355" cy="7563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sz="5400" b="1" dirty="0">
                <a:solidFill>
                  <a:schemeClr val="tx1"/>
                </a:solidFill>
                <a:latin typeface="IrisUPC" panose="020B0604020202020204" pitchFamily="34" charset="-34"/>
                <a:cs typeface="IrisUPC" panose="020B0604020202020204" pitchFamily="34" charset="-34"/>
              </a:rPr>
              <a:t>Description of Product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5821861"/>
              </p:ext>
            </p:extLst>
          </p:nvPr>
        </p:nvGraphicFramePr>
        <p:xfrm>
          <a:off x="457200" y="1281289"/>
          <a:ext cx="8229600" cy="28144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print"/>
          <a:stretch>
            <a:fillRect/>
          </a:stretch>
        </p:blipFill>
        <p:spPr>
          <a:xfrm>
            <a:off x="86459" y="4127136"/>
            <a:ext cx="2021010" cy="1932842"/>
          </a:xfrm>
          <a:prstGeom prst="rect">
            <a:avLst/>
          </a:prstGeom>
        </p:spPr>
      </p:pic>
      <p:pic>
        <p:nvPicPr>
          <p:cNvPr id="10" name="Picture 9"/>
          <p:cNvPicPr>
            <a:picLocks noChangeAspect="1"/>
          </p:cNvPicPr>
          <p:nvPr/>
        </p:nvPicPr>
        <p:blipFill rotWithShape="1">
          <a:blip r:embed="rId9" cstate="print"/>
          <a:srcRect l="29488" r="28757" b="4396"/>
          <a:stretch/>
        </p:blipFill>
        <p:spPr>
          <a:xfrm>
            <a:off x="4953000" y="4169623"/>
            <a:ext cx="685800" cy="1847867"/>
          </a:xfrm>
          <a:prstGeom prst="flowChartManualOperation">
            <a:avLst/>
          </a:prstGeom>
        </p:spPr>
      </p:pic>
      <p:pic>
        <p:nvPicPr>
          <p:cNvPr id="12" name="Picture 11"/>
          <p:cNvPicPr>
            <a:picLocks noChangeAspect="1"/>
          </p:cNvPicPr>
          <p:nvPr/>
        </p:nvPicPr>
        <p:blipFill>
          <a:blip r:embed="rId10" cstate="print"/>
          <a:stretch>
            <a:fillRect/>
          </a:stretch>
        </p:blipFill>
        <p:spPr>
          <a:xfrm>
            <a:off x="2828281" y="4060032"/>
            <a:ext cx="1007635" cy="2067048"/>
          </a:xfrm>
          <a:prstGeom prst="rect">
            <a:avLst/>
          </a:prstGeom>
        </p:spPr>
      </p:pic>
      <p:pic>
        <p:nvPicPr>
          <p:cNvPr id="13" name="Picture 12"/>
          <p:cNvPicPr>
            <a:picLocks noChangeAspect="1"/>
          </p:cNvPicPr>
          <p:nvPr/>
        </p:nvPicPr>
        <p:blipFill rotWithShape="1">
          <a:blip r:embed="rId11" cstate="print"/>
          <a:srcRect l="21690" r="20822"/>
          <a:stretch/>
        </p:blipFill>
        <p:spPr>
          <a:xfrm>
            <a:off x="6784440" y="4069434"/>
            <a:ext cx="1177489" cy="2255165"/>
          </a:xfrm>
          <a:prstGeom prst="rect">
            <a:avLst/>
          </a:prstGeom>
        </p:spPr>
      </p:pic>
      <p:pic>
        <p:nvPicPr>
          <p:cNvPr id="11" name="Picture 10"/>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8259645" y="6101644"/>
            <a:ext cx="884355" cy="756356"/>
          </a:xfrm>
          <a:prstGeom prst="rect">
            <a:avLst/>
          </a:prstGeom>
        </p:spPr>
      </p:pic>
      <p:pic>
        <p:nvPicPr>
          <p:cNvPr id="14" name="Content Placeholder 9" descr="logo secondary.jpg"/>
          <p:cNvPicPr>
            <a:picLocks noChangeAspect="1"/>
          </p:cNvPicPr>
          <p:nvPr/>
        </p:nvPicPr>
        <p:blipFill>
          <a:blip r:embed="rId14" cstate="print"/>
          <a:stretch>
            <a:fillRect/>
          </a:stretch>
        </p:blipFill>
        <p:spPr>
          <a:xfrm>
            <a:off x="0" y="6176389"/>
            <a:ext cx="1295400" cy="68161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stretch>
            <a:fillRect/>
          </a:stretch>
        </p:blipFill>
        <p:spPr>
          <a:xfrm>
            <a:off x="656167" y="3533586"/>
            <a:ext cx="3129013" cy="2781693"/>
          </a:xfrm>
          <a:prstGeom prst="rect">
            <a:avLst/>
          </a:prstGeom>
        </p:spPr>
      </p:pic>
      <p:sp>
        <p:nvSpPr>
          <p:cNvPr id="2" name="Title 1"/>
          <p:cNvSpPr>
            <a:spLocks noGrp="1"/>
          </p:cNvSpPr>
          <p:nvPr>
            <p:ph type="title"/>
          </p:nvPr>
        </p:nvSpPr>
        <p:spPr/>
        <p:txBody>
          <a:bodyPr numCol="1">
            <a:noAutofit/>
          </a:bodyPr>
          <a:lstStyle/>
          <a:p>
            <a:r>
              <a:rPr lang="en-US" sz="5400" b="1" dirty="0">
                <a:solidFill>
                  <a:schemeClr val="tx1">
                    <a:lumMod val="50000"/>
                    <a:lumOff val="50000"/>
                  </a:schemeClr>
                </a:solidFill>
                <a:latin typeface="IrisUPC" panose="020B0604020202020204" pitchFamily="34" charset="-34"/>
                <a:cs typeface="IrisUPC" panose="020B0604020202020204" pitchFamily="34" charset="-34"/>
              </a:rPr>
              <a:t> </a:t>
            </a:r>
          </a:p>
        </p:txBody>
      </p:sp>
      <p:sp>
        <p:nvSpPr>
          <p:cNvPr id="5" name="Text Placeholder 4"/>
          <p:cNvSpPr>
            <a:spLocks noGrp="1"/>
          </p:cNvSpPr>
          <p:nvPr>
            <p:ph type="body" idx="1"/>
          </p:nvPr>
        </p:nvSpPr>
        <p:spPr>
          <a:xfrm>
            <a:off x="457200" y="457200"/>
            <a:ext cx="3931920" cy="639762"/>
          </a:xfrm>
        </p:spPr>
        <p:txBody>
          <a:bodyPr>
            <a:noAutofit/>
          </a:bodyPr>
          <a:lstStyle/>
          <a:p>
            <a:r>
              <a:rPr lang="en-US" sz="5400" b="1" dirty="0">
                <a:solidFill>
                  <a:schemeClr val="tx1"/>
                </a:solidFill>
                <a:latin typeface="IrisUPC" panose="020B0604020202020204" pitchFamily="34" charset="-34"/>
                <a:cs typeface="IrisUPC" panose="020B0604020202020204" pitchFamily="34" charset="-34"/>
              </a:rPr>
              <a:t>Mission</a:t>
            </a:r>
            <a:endParaRPr lang="en-US" sz="5400" dirty="0">
              <a:solidFill>
                <a:schemeClr val="tx1"/>
              </a:solidFill>
            </a:endParaRPr>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607382747"/>
              </p:ext>
            </p:extLst>
          </p:nvPr>
        </p:nvGraphicFramePr>
        <p:xfrm>
          <a:off x="381000" y="1066800"/>
          <a:ext cx="3931920" cy="30696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Placeholder 5"/>
          <p:cNvSpPr>
            <a:spLocks noGrp="1"/>
          </p:cNvSpPr>
          <p:nvPr>
            <p:ph type="body" sz="quarter" idx="3"/>
          </p:nvPr>
        </p:nvSpPr>
        <p:spPr>
          <a:xfrm>
            <a:off x="4663440" y="457200"/>
            <a:ext cx="4312920" cy="838200"/>
          </a:xfrm>
        </p:spPr>
        <p:txBody>
          <a:bodyPr>
            <a:normAutofit fontScale="77500" lnSpcReduction="20000"/>
          </a:bodyPr>
          <a:lstStyle/>
          <a:p>
            <a:r>
              <a:rPr lang="en-US" sz="7700" b="1" dirty="0">
                <a:solidFill>
                  <a:schemeClr val="tx1"/>
                </a:solidFill>
                <a:latin typeface="IrisUPC" panose="020B0604020202020204" pitchFamily="34" charset="-34"/>
                <a:cs typeface="IrisUPC" panose="020B0604020202020204" pitchFamily="34" charset="-34"/>
              </a:rPr>
              <a:t>Social Impact</a:t>
            </a:r>
          </a:p>
          <a:p>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1044893210"/>
              </p:ext>
            </p:extLst>
          </p:nvPr>
        </p:nvGraphicFramePr>
        <p:xfrm>
          <a:off x="4782954" y="1676400"/>
          <a:ext cx="3931920" cy="39512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4" name="Content Placeholder 9" descr="logo secondary.jpg"/>
          <p:cNvPicPr>
            <a:picLocks noChangeAspect="1"/>
          </p:cNvPicPr>
          <p:nvPr/>
        </p:nvPicPr>
        <p:blipFill>
          <a:blip r:embed="rId14" cstate="print"/>
          <a:stretch>
            <a:fillRect/>
          </a:stretch>
        </p:blipFill>
        <p:spPr>
          <a:xfrm>
            <a:off x="0" y="6212542"/>
            <a:ext cx="1219200" cy="645458"/>
          </a:xfrm>
          <a:prstGeom prst="rect">
            <a:avLst/>
          </a:prstGeom>
        </p:spPr>
      </p:pic>
      <p:pic>
        <p:nvPicPr>
          <p:cNvPr id="11" name="Picture 10"/>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8259645" y="6101644"/>
            <a:ext cx="884355" cy="756356"/>
          </a:xfrm>
          <a:prstGeom prst="rect">
            <a:avLst/>
          </a:prstGeom>
        </p:spPr>
      </p:pic>
    </p:spTree>
    <p:extLst>
      <p:ext uri="{BB962C8B-B14F-4D97-AF65-F5344CB8AC3E}">
        <p14:creationId xmlns:p14="http://schemas.microsoft.com/office/powerpoint/2010/main" val="203600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numCol="1">
            <a:normAutofit/>
          </a:bodyPr>
          <a:lstStyle/>
          <a:p>
            <a:r>
              <a:rPr lang="en-US" sz="5400" b="1" dirty="0">
                <a:solidFill>
                  <a:schemeClr val="tx1"/>
                </a:solidFill>
                <a:latin typeface="IrisUPC" panose="020B0604020202020204" pitchFamily="34" charset="-34"/>
                <a:cs typeface="IrisUPC" panose="020B0604020202020204" pitchFamily="34" charset="-34"/>
              </a:rPr>
              <a:t>Business Model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47514521"/>
              </p:ext>
            </p:extLst>
          </p:nvPr>
        </p:nvGraphicFramePr>
        <p:xfrm>
          <a:off x="5181600" y="1029196"/>
          <a:ext cx="3733802" cy="5762507"/>
        </p:xfrm>
        <a:graphic>
          <a:graphicData uri="http://schemas.openxmlformats.org/drawingml/2006/table">
            <a:tbl>
              <a:tblPr firstRow="1" bandRow="1">
                <a:tableStyleId>{073A0DAA-6AF3-43AB-8588-CEC1D06C72B9}</a:tableStyleId>
              </a:tblPr>
              <a:tblGrid>
                <a:gridCol w="1866901">
                  <a:extLst>
                    <a:ext uri="{9D8B030D-6E8A-4147-A177-3AD203B41FA5}">
                      <a16:colId xmlns:a16="http://schemas.microsoft.com/office/drawing/2014/main" val="20000"/>
                    </a:ext>
                  </a:extLst>
                </a:gridCol>
                <a:gridCol w="1866901">
                  <a:extLst>
                    <a:ext uri="{9D8B030D-6E8A-4147-A177-3AD203B41FA5}">
                      <a16:colId xmlns:a16="http://schemas.microsoft.com/office/drawing/2014/main" val="20001"/>
                    </a:ext>
                  </a:extLst>
                </a:gridCol>
              </a:tblGrid>
              <a:tr h="399554">
                <a:tc gridSpan="2">
                  <a:txBody>
                    <a:bodyPr/>
                    <a:lstStyle/>
                    <a:p>
                      <a:pPr marL="0" marR="0" indent="0" algn="ctr" defTabSz="914400" rtl="0" eaLnBrk="1" latinLnBrk="0" hangingPunct="1">
                        <a:lnSpc>
                          <a:spcPct val="100000"/>
                        </a:lnSpc>
                        <a:spcBef>
                          <a:spcPts val="0"/>
                        </a:spcBef>
                        <a:spcAft>
                          <a:spcPts val="0"/>
                        </a:spcAft>
                        <a:buClrTx/>
                        <a:buSzTx/>
                        <a:buFontTx/>
                        <a:buNone/>
                        <a:tabLst/>
                        <a:defRPr/>
                      </a:pPr>
                      <a:endParaRPr lang="en-US" sz="1600" b="1" dirty="0"/>
                    </a:p>
                    <a:p>
                      <a:pPr marL="0" marR="0" indent="0" algn="ctr" defTabSz="914400" rtl="0" eaLnBrk="1" latinLnBrk="0" hangingPunct="1">
                        <a:lnSpc>
                          <a:spcPct val="100000"/>
                        </a:lnSpc>
                        <a:spcBef>
                          <a:spcPts val="0"/>
                        </a:spcBef>
                        <a:spcAft>
                          <a:spcPts val="0"/>
                        </a:spcAft>
                        <a:buClrTx/>
                        <a:buSzTx/>
                        <a:buFontTx/>
                        <a:buNone/>
                        <a:tabLst/>
                        <a:defRPr/>
                      </a:pPr>
                      <a:r>
                        <a:rPr lang="en-US" sz="1600" b="1" dirty="0"/>
                        <a:t>Description</a:t>
                      </a:r>
                      <a:r>
                        <a:rPr lang="en-US" sz="1600" b="1" baseline="0" dirty="0"/>
                        <a:t> of Expenses</a:t>
                      </a:r>
                      <a:endParaRPr lang="en-US" sz="1600" b="1" dirty="0"/>
                    </a:p>
                  </a:txBody>
                  <a:tcPr/>
                </a:tc>
                <a:tc hMerge="1">
                  <a:txBody>
                    <a:bodyPr/>
                    <a:lstStyle/>
                    <a:p>
                      <a:pPr algn="ctr"/>
                      <a:endParaRPr lang="en-US" sz="1600" b="1" dirty="0"/>
                    </a:p>
                  </a:txBody>
                  <a:tcPr/>
                </a:tc>
                <a:extLst>
                  <a:ext uri="{0D108BD9-81ED-4DB2-BD59-A6C34878D82A}">
                    <a16:rowId xmlns:a16="http://schemas.microsoft.com/office/drawing/2014/main" val="10000"/>
                  </a:ext>
                </a:extLst>
              </a:tr>
              <a:tr h="579347">
                <a:tc>
                  <a:txBody>
                    <a:bodyPr/>
                    <a:lstStyle/>
                    <a:p>
                      <a:pPr algn="ctr"/>
                      <a:r>
                        <a:rPr lang="en-US" sz="1600" b="1" dirty="0"/>
                        <a:t>Variable Material Expenses</a:t>
                      </a:r>
                    </a:p>
                  </a:txBody>
                  <a:tcPr/>
                </a:tc>
                <a:tc>
                  <a:txBody>
                    <a:bodyPr/>
                    <a:lstStyle/>
                    <a:p>
                      <a:pPr algn="ctr"/>
                      <a:r>
                        <a:rPr lang="en-US" sz="1600" b="1" dirty="0"/>
                        <a:t>Total:  $15.00</a:t>
                      </a:r>
                    </a:p>
                  </a:txBody>
                  <a:tcPr/>
                </a:tc>
                <a:extLst>
                  <a:ext uri="{0D108BD9-81ED-4DB2-BD59-A6C34878D82A}">
                    <a16:rowId xmlns:a16="http://schemas.microsoft.com/office/drawing/2014/main" val="10001"/>
                  </a:ext>
                </a:extLst>
              </a:tr>
              <a:tr h="335410">
                <a:tc>
                  <a:txBody>
                    <a:bodyPr/>
                    <a:lstStyle/>
                    <a:p>
                      <a:pPr algn="ctr"/>
                      <a:r>
                        <a:rPr lang="en-US" sz="1600" b="0" dirty="0"/>
                        <a:t>Item</a:t>
                      </a:r>
                    </a:p>
                  </a:txBody>
                  <a:tcPr/>
                </a:tc>
                <a:tc>
                  <a:txBody>
                    <a:bodyPr/>
                    <a:lstStyle/>
                    <a:p>
                      <a:pPr algn="ctr"/>
                      <a:r>
                        <a:rPr lang="en-US" sz="1600" b="0" dirty="0"/>
                        <a:t>$</a:t>
                      </a:r>
                    </a:p>
                  </a:txBody>
                  <a:tcPr/>
                </a:tc>
                <a:extLst>
                  <a:ext uri="{0D108BD9-81ED-4DB2-BD59-A6C34878D82A}">
                    <a16:rowId xmlns:a16="http://schemas.microsoft.com/office/drawing/2014/main" val="10002"/>
                  </a:ext>
                </a:extLst>
              </a:tr>
              <a:tr h="335410">
                <a:tc>
                  <a:txBody>
                    <a:bodyPr/>
                    <a:lstStyle/>
                    <a:p>
                      <a:pPr algn="ctr"/>
                      <a:r>
                        <a:rPr lang="en-US" sz="1600" b="1" dirty="0"/>
                        <a:t>Small</a:t>
                      </a:r>
                      <a:r>
                        <a:rPr lang="en-US" sz="1600" b="1" baseline="0" dirty="0"/>
                        <a:t> Concealer</a:t>
                      </a:r>
                      <a:endParaRPr lang="en-US" sz="1600" b="1" dirty="0"/>
                    </a:p>
                  </a:txBody>
                  <a:tcPr/>
                </a:tc>
                <a:tc>
                  <a:txBody>
                    <a:bodyPr/>
                    <a:lstStyle/>
                    <a:p>
                      <a:pPr algn="ctr"/>
                      <a:r>
                        <a:rPr lang="en-US" sz="1600" b="1" dirty="0"/>
                        <a:t>$3.00</a:t>
                      </a:r>
                    </a:p>
                  </a:txBody>
                  <a:tcPr/>
                </a:tc>
                <a:extLst>
                  <a:ext uri="{0D108BD9-81ED-4DB2-BD59-A6C34878D82A}">
                    <a16:rowId xmlns:a16="http://schemas.microsoft.com/office/drawing/2014/main" val="10004"/>
                  </a:ext>
                </a:extLst>
              </a:tr>
              <a:tr h="335410">
                <a:tc>
                  <a:txBody>
                    <a:bodyPr/>
                    <a:lstStyle/>
                    <a:p>
                      <a:pPr algn="ctr"/>
                      <a:r>
                        <a:rPr lang="en-US" sz="1600" b="1" dirty="0"/>
                        <a:t>Concealer Primer</a:t>
                      </a:r>
                    </a:p>
                  </a:txBody>
                  <a:tcPr/>
                </a:tc>
                <a:tc>
                  <a:txBody>
                    <a:bodyPr/>
                    <a:lstStyle/>
                    <a:p>
                      <a:pPr algn="ctr"/>
                      <a:r>
                        <a:rPr lang="en-US" sz="1600" b="1" dirty="0"/>
                        <a:t>$5.00</a:t>
                      </a:r>
                    </a:p>
                  </a:txBody>
                  <a:tcPr/>
                </a:tc>
                <a:extLst>
                  <a:ext uri="{0D108BD9-81ED-4DB2-BD59-A6C34878D82A}">
                    <a16:rowId xmlns:a16="http://schemas.microsoft.com/office/drawing/2014/main" val="10005"/>
                  </a:ext>
                </a:extLst>
              </a:tr>
              <a:tr h="572606">
                <a:tc>
                  <a:txBody>
                    <a:bodyPr/>
                    <a:lstStyle/>
                    <a:p>
                      <a:pPr algn="ctr"/>
                      <a:r>
                        <a:rPr lang="en-US" sz="1600" b="1" dirty="0"/>
                        <a:t>Concealer Powder</a:t>
                      </a:r>
                    </a:p>
                  </a:txBody>
                  <a:tcPr/>
                </a:tc>
                <a:tc>
                  <a:txBody>
                    <a:bodyPr/>
                    <a:lstStyle/>
                    <a:p>
                      <a:pPr algn="ctr"/>
                      <a:r>
                        <a:rPr lang="en-US" sz="1600" b="1" dirty="0"/>
                        <a:t>$2.00</a:t>
                      </a:r>
                    </a:p>
                  </a:txBody>
                  <a:tcPr/>
                </a:tc>
                <a:extLst>
                  <a:ext uri="{0D108BD9-81ED-4DB2-BD59-A6C34878D82A}">
                    <a16:rowId xmlns:a16="http://schemas.microsoft.com/office/drawing/2014/main" val="10006"/>
                  </a:ext>
                </a:extLst>
              </a:tr>
              <a:tr h="335410">
                <a:tc>
                  <a:txBody>
                    <a:bodyPr/>
                    <a:lstStyle/>
                    <a:p>
                      <a:pPr algn="ctr"/>
                      <a:r>
                        <a:rPr lang="en-US" sz="1600" b="1" dirty="0"/>
                        <a:t>Wipes</a:t>
                      </a:r>
                    </a:p>
                  </a:txBody>
                  <a:tcPr/>
                </a:tc>
                <a:tc>
                  <a:txBody>
                    <a:bodyPr/>
                    <a:lstStyle/>
                    <a:p>
                      <a:pPr algn="ctr"/>
                      <a:r>
                        <a:rPr lang="en-US" sz="1600" b="1" dirty="0"/>
                        <a:t>$3.00</a:t>
                      </a:r>
                    </a:p>
                  </a:txBody>
                  <a:tcPr/>
                </a:tc>
                <a:extLst>
                  <a:ext uri="{0D108BD9-81ED-4DB2-BD59-A6C34878D82A}">
                    <a16:rowId xmlns:a16="http://schemas.microsoft.com/office/drawing/2014/main" val="10007"/>
                  </a:ext>
                </a:extLst>
              </a:tr>
              <a:tr h="335410">
                <a:tc>
                  <a:txBody>
                    <a:bodyPr/>
                    <a:lstStyle/>
                    <a:p>
                      <a:pPr algn="ctr"/>
                      <a:r>
                        <a:rPr lang="en-US" sz="1600" b="1" dirty="0"/>
                        <a:t>Brush</a:t>
                      </a:r>
                    </a:p>
                  </a:txBody>
                  <a:tcPr/>
                </a:tc>
                <a:tc>
                  <a:txBody>
                    <a:bodyPr/>
                    <a:lstStyle/>
                    <a:p>
                      <a:pPr algn="ctr"/>
                      <a:r>
                        <a:rPr lang="en-US" sz="1600" b="1" dirty="0"/>
                        <a:t>$1.00</a:t>
                      </a:r>
                    </a:p>
                  </a:txBody>
                  <a:tcPr/>
                </a:tc>
                <a:extLst>
                  <a:ext uri="{0D108BD9-81ED-4DB2-BD59-A6C34878D82A}">
                    <a16:rowId xmlns:a16="http://schemas.microsoft.com/office/drawing/2014/main" val="10008"/>
                  </a:ext>
                </a:extLst>
              </a:tr>
              <a:tr h="335410">
                <a:tc>
                  <a:txBody>
                    <a:bodyPr/>
                    <a:lstStyle/>
                    <a:p>
                      <a:pPr algn="ctr"/>
                      <a:r>
                        <a:rPr lang="en-US" sz="1600" b="1" dirty="0"/>
                        <a:t>Packaging</a:t>
                      </a:r>
                    </a:p>
                  </a:txBody>
                  <a:tcPr/>
                </a:tc>
                <a:tc>
                  <a:txBody>
                    <a:bodyPr/>
                    <a:lstStyle/>
                    <a:p>
                      <a:pPr algn="ctr"/>
                      <a:r>
                        <a:rPr lang="en-US" sz="1600" b="1" dirty="0"/>
                        <a:t>$1.00</a:t>
                      </a:r>
                    </a:p>
                  </a:txBody>
                  <a:tcPr/>
                </a:tc>
                <a:extLst>
                  <a:ext uri="{0D108BD9-81ED-4DB2-BD59-A6C34878D82A}">
                    <a16:rowId xmlns:a16="http://schemas.microsoft.com/office/drawing/2014/main" val="2169689190"/>
                  </a:ext>
                </a:extLst>
              </a:tr>
              <a:tr h="335410">
                <a:tc>
                  <a:txBody>
                    <a:bodyPr/>
                    <a:lstStyle/>
                    <a:p>
                      <a:pPr algn="ctr"/>
                      <a:r>
                        <a:rPr lang="en-US" sz="1600" b="1" dirty="0"/>
                        <a:t>Fixed Expenses</a:t>
                      </a:r>
                    </a:p>
                  </a:txBody>
                  <a:tcPr/>
                </a:tc>
                <a:tc>
                  <a:txBody>
                    <a:bodyPr/>
                    <a:lstStyle/>
                    <a:p>
                      <a:pPr algn="ctr"/>
                      <a:r>
                        <a:rPr lang="en-US" sz="1600" b="1" dirty="0">
                          <a:solidFill>
                            <a:schemeClr val="tx1"/>
                          </a:solidFill>
                        </a:rPr>
                        <a:t>Total: $312.00</a:t>
                      </a:r>
                      <a:endParaRPr lang="en-US" sz="1600" b="0" dirty="0">
                        <a:solidFill>
                          <a:schemeClr val="tx1"/>
                        </a:solidFill>
                      </a:endParaRPr>
                    </a:p>
                  </a:txBody>
                  <a:tcPr/>
                </a:tc>
                <a:extLst>
                  <a:ext uri="{0D108BD9-81ED-4DB2-BD59-A6C34878D82A}">
                    <a16:rowId xmlns:a16="http://schemas.microsoft.com/office/drawing/2014/main" val="10009"/>
                  </a:ext>
                </a:extLst>
              </a:tr>
              <a:tr h="335410">
                <a:tc>
                  <a:txBody>
                    <a:bodyPr/>
                    <a:lstStyle/>
                    <a:p>
                      <a:pPr algn="ctr"/>
                      <a:r>
                        <a:rPr lang="en-US" sz="1600" b="0" dirty="0"/>
                        <a:t>Item</a:t>
                      </a:r>
                    </a:p>
                  </a:txBody>
                  <a:tcPr/>
                </a:tc>
                <a:tc>
                  <a:txBody>
                    <a:bodyPr/>
                    <a:lstStyle/>
                    <a:p>
                      <a:pPr algn="ctr"/>
                      <a:r>
                        <a:rPr lang="en-US" sz="1600" b="0" dirty="0"/>
                        <a:t>$</a:t>
                      </a:r>
                    </a:p>
                  </a:txBody>
                  <a:tcPr/>
                </a:tc>
                <a:extLst>
                  <a:ext uri="{0D108BD9-81ED-4DB2-BD59-A6C34878D82A}">
                    <a16:rowId xmlns:a16="http://schemas.microsoft.com/office/drawing/2014/main" val="10010"/>
                  </a:ext>
                </a:extLst>
              </a:tr>
              <a:tr h="335410">
                <a:tc>
                  <a:txBody>
                    <a:bodyPr/>
                    <a:lstStyle/>
                    <a:p>
                      <a:pPr algn="ctr"/>
                      <a:r>
                        <a:rPr lang="en-US" sz="1600" b="1" dirty="0"/>
                        <a:t>Advertising</a:t>
                      </a:r>
                    </a:p>
                  </a:txBody>
                  <a:tcPr/>
                </a:tc>
                <a:tc>
                  <a:txBody>
                    <a:bodyPr/>
                    <a:lstStyle/>
                    <a:p>
                      <a:pPr algn="ctr"/>
                      <a:r>
                        <a:rPr lang="en-US" sz="1600" b="1" dirty="0">
                          <a:solidFill>
                            <a:schemeClr val="tx1"/>
                          </a:solidFill>
                        </a:rPr>
                        <a:t>$20.00</a:t>
                      </a:r>
                    </a:p>
                  </a:txBody>
                  <a:tcPr/>
                </a:tc>
                <a:extLst>
                  <a:ext uri="{0D108BD9-81ED-4DB2-BD59-A6C34878D82A}">
                    <a16:rowId xmlns:a16="http://schemas.microsoft.com/office/drawing/2014/main" val="10011"/>
                  </a:ext>
                </a:extLst>
              </a:tr>
              <a:tr h="335410">
                <a:tc>
                  <a:txBody>
                    <a:bodyPr/>
                    <a:lstStyle/>
                    <a:p>
                      <a:pPr algn="ctr"/>
                      <a:r>
                        <a:rPr lang="en-US" sz="1600" b="1" dirty="0"/>
                        <a:t> Depreciation</a:t>
                      </a:r>
                    </a:p>
                  </a:txBody>
                  <a:tcPr/>
                </a:tc>
                <a:tc>
                  <a:txBody>
                    <a:bodyPr/>
                    <a:lstStyle/>
                    <a:p>
                      <a:pPr algn="ctr"/>
                      <a:r>
                        <a:rPr lang="en-US" sz="1600" b="1" dirty="0"/>
                        <a:t>$42.00</a:t>
                      </a:r>
                    </a:p>
                  </a:txBody>
                  <a:tcPr/>
                </a:tc>
                <a:extLst>
                  <a:ext uri="{0D108BD9-81ED-4DB2-BD59-A6C34878D82A}">
                    <a16:rowId xmlns:a16="http://schemas.microsoft.com/office/drawing/2014/main" val="10012"/>
                  </a:ext>
                </a:extLst>
              </a:tr>
              <a:tr h="335410">
                <a:tc>
                  <a:txBody>
                    <a:bodyPr/>
                    <a:lstStyle/>
                    <a:p>
                      <a:pPr algn="ctr"/>
                      <a:r>
                        <a:rPr lang="en-US" sz="1600" b="1" dirty="0"/>
                        <a:t>Rent/Utilities</a:t>
                      </a:r>
                    </a:p>
                  </a:txBody>
                  <a:tcPr/>
                </a:tc>
                <a:tc>
                  <a:txBody>
                    <a:bodyPr/>
                    <a:lstStyle/>
                    <a:p>
                      <a:pPr algn="ctr"/>
                      <a:r>
                        <a:rPr lang="en-US" sz="1600" b="1" dirty="0"/>
                        <a:t>$50.00</a:t>
                      </a:r>
                    </a:p>
                  </a:txBody>
                  <a:tcPr/>
                </a:tc>
                <a:extLst>
                  <a:ext uri="{0D108BD9-81ED-4DB2-BD59-A6C34878D82A}">
                    <a16:rowId xmlns:a16="http://schemas.microsoft.com/office/drawing/2014/main" val="10013"/>
                  </a:ext>
                </a:extLst>
              </a:tr>
              <a:tr h="335410">
                <a:tc>
                  <a:txBody>
                    <a:bodyPr/>
                    <a:lstStyle/>
                    <a:p>
                      <a:pPr algn="ctr"/>
                      <a:r>
                        <a:rPr lang="en-US" sz="1600" b="1" dirty="0"/>
                        <a:t>Salary</a:t>
                      </a:r>
                    </a:p>
                  </a:txBody>
                  <a:tcPr/>
                </a:tc>
                <a:tc>
                  <a:txBody>
                    <a:bodyPr/>
                    <a:lstStyle/>
                    <a:p>
                      <a:pPr algn="ctr"/>
                      <a:r>
                        <a:rPr lang="en-US" sz="1600" b="1" dirty="0"/>
                        <a:t>$200.00</a:t>
                      </a:r>
                    </a:p>
                  </a:txBody>
                  <a:tcPr/>
                </a:tc>
                <a:extLst>
                  <a:ext uri="{0D108BD9-81ED-4DB2-BD59-A6C34878D82A}">
                    <a16:rowId xmlns:a16="http://schemas.microsoft.com/office/drawing/2014/main" val="10014"/>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2409242086"/>
              </p:ext>
            </p:extLst>
          </p:nvPr>
        </p:nvGraphicFramePr>
        <p:xfrm>
          <a:off x="304800" y="1962214"/>
          <a:ext cx="4572000" cy="2270484"/>
        </p:xfrm>
        <a:graphic>
          <a:graphicData uri="http://schemas.openxmlformats.org/drawingml/2006/table">
            <a:tbl>
              <a:tblPr/>
              <a:tblGrid>
                <a:gridCol w="2590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69078">
                <a:tc gridSpan="3">
                  <a:txBody>
                    <a:bodyPr/>
                    <a:lstStyle/>
                    <a:p>
                      <a:pPr marL="0" marR="0" algn="ctr">
                        <a:spcBef>
                          <a:spcPts val="0"/>
                        </a:spcBef>
                        <a:spcAft>
                          <a:spcPts val="0"/>
                        </a:spcAft>
                      </a:pPr>
                      <a:r>
                        <a:rPr lang="en-US" sz="1600" b="1" dirty="0">
                          <a:solidFill>
                            <a:schemeClr val="bg1"/>
                          </a:solidFill>
                          <a:latin typeface="+mn-lt"/>
                          <a:ea typeface="Times New Roman"/>
                          <a:cs typeface="Times New Roman"/>
                        </a:rPr>
                        <a:t>Economics</a:t>
                      </a:r>
                      <a:r>
                        <a:rPr lang="en-US" sz="1600" b="1" baseline="0" dirty="0">
                          <a:solidFill>
                            <a:schemeClr val="bg1"/>
                          </a:solidFill>
                          <a:latin typeface="+mn-lt"/>
                          <a:ea typeface="Times New Roman"/>
                          <a:cs typeface="Times New Roman"/>
                        </a:rPr>
                        <a:t> of One Unit</a:t>
                      </a:r>
                      <a:endParaRPr lang="en-US" sz="1600" b="1" dirty="0">
                        <a:solidFill>
                          <a:schemeClr val="bg1"/>
                        </a:solidFill>
                        <a:latin typeface="+mn-lt"/>
                        <a:ea typeface="Times New Roman"/>
                        <a:cs typeface="Times New Roman"/>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87404">
                <a:tc>
                  <a:txBody>
                    <a:bodyPr/>
                    <a:lstStyle/>
                    <a:p>
                      <a:pPr marL="0" marR="0">
                        <a:spcBef>
                          <a:spcPts val="0"/>
                        </a:spcBef>
                        <a:spcAft>
                          <a:spcPts val="0"/>
                        </a:spcAft>
                      </a:pPr>
                      <a:r>
                        <a:rPr lang="en-US" sz="1600" b="1" dirty="0">
                          <a:latin typeface="Calibri"/>
                          <a:ea typeface="Times New Roman"/>
                          <a:cs typeface="Times New Roman"/>
                        </a:rPr>
                        <a:t>Selling Price</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a:r>
                        <a:rPr lang="en-US" sz="1800" b="1" dirty="0">
                          <a:latin typeface="Calibri"/>
                          <a:ea typeface="Times New Roman"/>
                          <a:cs typeface="Times New Roman"/>
                        </a:rPr>
                        <a:t>$35.00</a:t>
                      </a:r>
                    </a:p>
                    <a:p>
                      <a:pPr algn="r"/>
                      <a:r>
                        <a:rPr lang="en-US" sz="1600" b="1" dirty="0">
                          <a:latin typeface="Calibri"/>
                          <a:ea typeface="Times New Roman"/>
                          <a:cs typeface="Times New Roman"/>
                        </a:rPr>
                        <a:t>+S&amp;H</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237321">
                <a:tc>
                  <a:txBody>
                    <a:bodyPr/>
                    <a:lstStyle/>
                    <a:p>
                      <a:pPr marL="0" marR="0">
                        <a:spcBef>
                          <a:spcPts val="0"/>
                        </a:spcBef>
                        <a:spcAft>
                          <a:spcPts val="0"/>
                        </a:spcAft>
                      </a:pPr>
                      <a:r>
                        <a:rPr lang="en-US" sz="1600" dirty="0">
                          <a:latin typeface="Calibri"/>
                          <a:ea typeface="Times New Roman"/>
                          <a:cs typeface="Times New Roman"/>
                        </a:rPr>
                        <a:t>      Cost of var.</a:t>
                      </a:r>
                      <a:r>
                        <a:rPr lang="en-US" sz="1600" baseline="0" dirty="0">
                          <a:latin typeface="Calibri"/>
                          <a:ea typeface="Times New Roman"/>
                          <a:cs typeface="Times New Roman"/>
                        </a:rPr>
                        <a:t> </a:t>
                      </a:r>
                      <a:r>
                        <a:rPr lang="en-US" sz="1600" dirty="0">
                          <a:latin typeface="Calibri"/>
                          <a:ea typeface="Times New Roman"/>
                          <a:cs typeface="Times New Roman"/>
                        </a:rPr>
                        <a:t>materials</a:t>
                      </a:r>
                      <a:r>
                        <a:rPr lang="en-US" sz="1600" baseline="0" dirty="0">
                          <a:latin typeface="Calibri"/>
                          <a:ea typeface="Times New Roman"/>
                          <a:cs typeface="Times New Roman"/>
                        </a:rPr>
                        <a:t> exp.</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marL="0" marR="0" algn="r">
                        <a:spcBef>
                          <a:spcPts val="0"/>
                        </a:spcBef>
                        <a:spcAft>
                          <a:spcPts val="0"/>
                        </a:spcAft>
                      </a:pPr>
                      <a:r>
                        <a:rPr lang="en-US" sz="1600" dirty="0">
                          <a:solidFill>
                            <a:schemeClr val="tx1"/>
                          </a:solidFill>
                          <a:latin typeface="+mn-lt"/>
                          <a:ea typeface="Times New Roman"/>
                          <a:cs typeface="Times New Roman"/>
                        </a:rPr>
                        <a:t>$15.00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58856">
                <a:tc>
                  <a:txBody>
                    <a:bodyPr/>
                    <a:lstStyle/>
                    <a:p>
                      <a:pPr marL="0" marR="0">
                        <a:spcBef>
                          <a:spcPts val="0"/>
                        </a:spcBef>
                        <a:spcAft>
                          <a:spcPts val="0"/>
                        </a:spcAft>
                      </a:pPr>
                      <a:r>
                        <a:rPr lang="en-US" sz="1600" dirty="0">
                          <a:latin typeface="Calibri"/>
                          <a:ea typeface="Times New Roman"/>
                          <a:cs typeface="Times New Roman"/>
                        </a:rPr>
                        <a:t>      Cost</a:t>
                      </a:r>
                      <a:r>
                        <a:rPr lang="en-US" sz="1600" baseline="0" dirty="0">
                          <a:latin typeface="Calibri"/>
                          <a:ea typeface="Times New Roman"/>
                          <a:cs typeface="Times New Roman"/>
                        </a:rPr>
                        <a:t> of l</a:t>
                      </a:r>
                      <a:r>
                        <a:rPr lang="en-US" sz="1600" dirty="0">
                          <a:latin typeface="Calibri"/>
                          <a:ea typeface="Times New Roman"/>
                          <a:cs typeface="Times New Roman"/>
                        </a:rPr>
                        <a:t>abor </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marL="0" marR="0" algn="r">
                        <a:spcBef>
                          <a:spcPts val="0"/>
                        </a:spcBef>
                        <a:spcAft>
                          <a:spcPts val="0"/>
                        </a:spcAft>
                      </a:pPr>
                      <a:r>
                        <a:rPr lang="en-US" sz="1600" dirty="0">
                          <a:solidFill>
                            <a:schemeClr val="tx1"/>
                          </a:solidFill>
                          <a:latin typeface="+mn-lt"/>
                          <a:ea typeface="Times New Roman"/>
                          <a:cs typeface="Times New Roman"/>
                        </a:rPr>
                        <a:t>$0.80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600" dirty="0">
                        <a:latin typeface="Calibri"/>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46216">
                <a:tc>
                  <a:txBody>
                    <a:bodyPr/>
                    <a:lstStyle/>
                    <a:p>
                      <a:pPr marL="0" marR="0">
                        <a:spcBef>
                          <a:spcPts val="0"/>
                        </a:spcBef>
                        <a:spcAft>
                          <a:spcPts val="0"/>
                        </a:spcAft>
                      </a:pPr>
                      <a:r>
                        <a:rPr lang="en-US" sz="1600" dirty="0">
                          <a:latin typeface="Calibri"/>
                          <a:ea typeface="Times New Roman"/>
                          <a:cs typeface="Times New Roman"/>
                        </a:rPr>
                        <a:t>      Other</a:t>
                      </a:r>
                      <a:r>
                        <a:rPr lang="en-US" sz="1600" baseline="0" dirty="0">
                          <a:latin typeface="Calibri"/>
                          <a:ea typeface="Times New Roman"/>
                          <a:cs typeface="Times New Roman"/>
                        </a:rPr>
                        <a:t> variable costs</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r"/>
                      <a:r>
                        <a:rPr lang="en-US" sz="1600" dirty="0">
                          <a:solidFill>
                            <a:schemeClr val="tx1"/>
                          </a:solidFill>
                          <a:latin typeface="+mn-lt"/>
                          <a:ea typeface="Times New Roman"/>
                          <a:cs typeface="Times New Roman"/>
                        </a:rPr>
                        <a:t>$0.00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258856">
                <a:tc>
                  <a:txBody>
                    <a:bodyPr/>
                    <a:lstStyle/>
                    <a:p>
                      <a:pPr marL="0" marR="0">
                        <a:spcBef>
                          <a:spcPts val="0"/>
                        </a:spcBef>
                        <a:spcAft>
                          <a:spcPts val="0"/>
                        </a:spcAft>
                      </a:pPr>
                      <a:r>
                        <a:rPr lang="en-US" sz="1600" b="1" dirty="0">
                          <a:latin typeface="Calibri"/>
                          <a:ea typeface="Times New Roman"/>
                          <a:cs typeface="Times New Roman"/>
                        </a:rPr>
                        <a:t>Total</a:t>
                      </a:r>
                      <a:r>
                        <a:rPr lang="en-US" sz="1600" b="1" baseline="0" dirty="0">
                          <a:latin typeface="Calibri"/>
                          <a:ea typeface="Times New Roman"/>
                          <a:cs typeface="Times New Roman"/>
                        </a:rPr>
                        <a:t> COGS</a:t>
                      </a:r>
                      <a:endParaRPr lang="en-US" sz="1600" b="1"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endParaRPr lang="en-US" sz="1600" dirty="0">
                        <a:latin typeface="+mn-lt"/>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600" b="1" dirty="0">
                          <a:solidFill>
                            <a:schemeClr val="tx1"/>
                          </a:solidFill>
                          <a:latin typeface="Calibri"/>
                          <a:ea typeface="Times New Roman"/>
                          <a:cs typeface="Times New Roman"/>
                        </a:rPr>
                        <a:t>$15.80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264507">
                <a:tc>
                  <a:txBody>
                    <a:bodyPr/>
                    <a:lstStyle/>
                    <a:p>
                      <a:pPr marL="0" marR="0">
                        <a:spcBef>
                          <a:spcPts val="0"/>
                        </a:spcBef>
                        <a:spcAft>
                          <a:spcPts val="0"/>
                        </a:spcAft>
                      </a:pPr>
                      <a:r>
                        <a:rPr lang="en-US" sz="1600" b="1" dirty="0">
                          <a:latin typeface="Calibri"/>
                          <a:ea typeface="Times New Roman"/>
                          <a:cs typeface="Times New Roman"/>
                        </a:rPr>
                        <a:t>Contribution Margin</a:t>
                      </a:r>
                      <a:endParaRPr lang="en-US" sz="1600" dirty="0">
                        <a:latin typeface="Times New Roman"/>
                        <a:ea typeface="Times New Roman"/>
                        <a:cs typeface="Times New Roman"/>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1600"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r" defTabSz="914400" rtl="0" eaLnBrk="1" latinLnBrk="0" hangingPunct="1">
                        <a:lnSpc>
                          <a:spcPct val="100000"/>
                        </a:lnSpc>
                        <a:spcBef>
                          <a:spcPts val="0"/>
                        </a:spcBef>
                        <a:spcAft>
                          <a:spcPts val="0"/>
                        </a:spcAft>
                        <a:buClrTx/>
                        <a:buSzTx/>
                        <a:buFontTx/>
                        <a:buNone/>
                        <a:tabLst/>
                        <a:defRPr/>
                      </a:pPr>
                      <a:r>
                        <a:rPr lang="en-US" sz="1800" b="1" dirty="0">
                          <a:solidFill>
                            <a:schemeClr val="tx1"/>
                          </a:solidFill>
                          <a:latin typeface="+mn-lt"/>
                          <a:ea typeface="Times New Roman"/>
                          <a:cs typeface="Times New Roman"/>
                        </a:rPr>
                        <a:t>$19.20</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36726410"/>
              </p:ext>
            </p:extLst>
          </p:nvPr>
        </p:nvGraphicFramePr>
        <p:xfrm>
          <a:off x="304800" y="1024309"/>
          <a:ext cx="4572000" cy="8567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tblGrid>
              <a:tr h="384060">
                <a:tc>
                  <a:txBody>
                    <a:bodyPr/>
                    <a:lstStyle/>
                    <a:p>
                      <a:pPr marL="0" marR="0" lvl="0" indent="0" algn="ctr" defTabSz="914400" rtl="0" eaLnBrk="1" latinLnBrk="0" hangingPunct="1">
                        <a:lnSpc>
                          <a:spcPct val="100000"/>
                        </a:lnSpc>
                        <a:spcBef>
                          <a:spcPts val="0"/>
                        </a:spcBef>
                        <a:spcAft>
                          <a:spcPts val="0"/>
                        </a:spcAft>
                        <a:buClrTx/>
                        <a:buSzTx/>
                        <a:buFontTx/>
                        <a:buNone/>
                        <a:tabLst/>
                        <a:defRPr/>
                      </a:pPr>
                      <a:r>
                        <a:rPr lang="en-US" sz="1600" b="1" dirty="0">
                          <a:solidFill>
                            <a:schemeClr val="bg1"/>
                          </a:solidFill>
                        </a:rPr>
                        <a:t>Definition</a:t>
                      </a:r>
                      <a:r>
                        <a:rPr lang="en-US" sz="1600" b="1" baseline="0" dirty="0">
                          <a:solidFill>
                            <a:schemeClr val="bg1"/>
                          </a:solidFill>
                        </a:rPr>
                        <a:t> of One Unit</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472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a:ln>
                            <a:noFill/>
                          </a:ln>
                          <a:solidFill>
                            <a:schemeClr val="tx1"/>
                          </a:solidFill>
                          <a:effectLst/>
                          <a:latin typeface="Times New Roman" pitchFamily="18" charset="0"/>
                        </a:rPr>
                        <a:t>One Medium </a:t>
                      </a:r>
                      <a:r>
                        <a:rPr kumimoji="0" lang="en-US" sz="1600" b="0" i="0" u="none" strike="noStrike" cap="none" normalizeH="0" baseline="0" dirty="0">
                          <a:ln>
                            <a:noFill/>
                          </a:ln>
                          <a:solidFill>
                            <a:schemeClr val="tx1"/>
                          </a:solidFill>
                          <a:effectLst/>
                          <a:latin typeface="Times New Roman" pitchFamily="18" charset="0"/>
                        </a:rPr>
                        <a:t>Invisible Ink Package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838126293"/>
              </p:ext>
            </p:extLst>
          </p:nvPr>
        </p:nvGraphicFramePr>
        <p:xfrm>
          <a:off x="304800" y="4617916"/>
          <a:ext cx="4571999" cy="838200"/>
        </p:xfrm>
        <a:graphic>
          <a:graphicData uri="http://schemas.openxmlformats.org/drawingml/2006/table">
            <a:tbl>
              <a:tblPr/>
              <a:tblGrid>
                <a:gridCol w="1518936">
                  <a:extLst>
                    <a:ext uri="{9D8B030D-6E8A-4147-A177-3AD203B41FA5}">
                      <a16:colId xmlns:a16="http://schemas.microsoft.com/office/drawing/2014/main" val="20000"/>
                    </a:ext>
                  </a:extLst>
                </a:gridCol>
                <a:gridCol w="358849">
                  <a:extLst>
                    <a:ext uri="{9D8B030D-6E8A-4147-A177-3AD203B41FA5}">
                      <a16:colId xmlns:a16="http://schemas.microsoft.com/office/drawing/2014/main" val="20001"/>
                    </a:ext>
                  </a:extLst>
                </a:gridCol>
                <a:gridCol w="898071">
                  <a:extLst>
                    <a:ext uri="{9D8B030D-6E8A-4147-A177-3AD203B41FA5}">
                      <a16:colId xmlns:a16="http://schemas.microsoft.com/office/drawing/2014/main" val="20002"/>
                    </a:ext>
                  </a:extLst>
                </a:gridCol>
                <a:gridCol w="408214">
                  <a:extLst>
                    <a:ext uri="{9D8B030D-6E8A-4147-A177-3AD203B41FA5}">
                      <a16:colId xmlns:a16="http://schemas.microsoft.com/office/drawing/2014/main" val="20003"/>
                    </a:ext>
                  </a:extLst>
                </a:gridCol>
                <a:gridCol w="1387929">
                  <a:extLst>
                    <a:ext uri="{9D8B030D-6E8A-4147-A177-3AD203B41FA5}">
                      <a16:colId xmlns:a16="http://schemas.microsoft.com/office/drawing/2014/main" val="20004"/>
                    </a:ext>
                  </a:extLst>
                </a:gridCol>
              </a:tblGrid>
              <a:tr h="301752">
                <a:tc gridSpan="5">
                  <a:txBody>
                    <a:bodyPr/>
                    <a:lstStyle/>
                    <a:p>
                      <a:pPr marL="0" marR="0" algn="ctr">
                        <a:spcBef>
                          <a:spcPts val="0"/>
                        </a:spcBef>
                        <a:spcAft>
                          <a:spcPts val="0"/>
                        </a:spcAft>
                      </a:pPr>
                      <a:r>
                        <a:rPr lang="en-US" sz="1600" b="1" dirty="0">
                          <a:solidFill>
                            <a:schemeClr val="bg1"/>
                          </a:solidFill>
                          <a:latin typeface="+mn-lt"/>
                          <a:ea typeface="Times New Roman"/>
                        </a:rPr>
                        <a:t>Monthly</a:t>
                      </a:r>
                      <a:r>
                        <a:rPr lang="en-US" sz="1600" b="1" baseline="0" dirty="0">
                          <a:solidFill>
                            <a:schemeClr val="bg1"/>
                          </a:solidFill>
                          <a:latin typeface="+mn-lt"/>
                          <a:ea typeface="Times New Roman"/>
                        </a:rPr>
                        <a:t> Break Even Units</a:t>
                      </a:r>
                      <a:endParaRPr lang="en-US" sz="1800" b="1" dirty="0">
                        <a:solidFill>
                          <a:schemeClr val="bg1"/>
                        </a:solidFill>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marL="0" marR="0" algn="ctr">
                        <a:spcBef>
                          <a:spcPts val="0"/>
                        </a:spcBef>
                        <a:spcAft>
                          <a:spcPts val="0"/>
                        </a:spcAft>
                      </a:pPr>
                      <a:r>
                        <a:rPr lang="en-US" sz="1600" dirty="0">
                          <a:solidFill>
                            <a:schemeClr val="tx1"/>
                          </a:solidFill>
                          <a:latin typeface="Calibri"/>
                          <a:ea typeface="Times New Roman"/>
                        </a:rPr>
                        <a:t>$312.00</a:t>
                      </a:r>
                      <a:endParaRPr lang="en-US" sz="1800"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algn="r">
                        <a:spcBef>
                          <a:spcPts val="0"/>
                        </a:spcBef>
                        <a:spcAft>
                          <a:spcPts val="0"/>
                        </a:spcAft>
                      </a:pPr>
                      <a:r>
                        <a:rPr lang="en-US" sz="1600" dirty="0">
                          <a:solidFill>
                            <a:schemeClr val="tx1"/>
                          </a:solidFill>
                          <a:latin typeface="Calibri"/>
                          <a:ea typeface="Times New Roman"/>
                        </a:rPr>
                        <a:t>=</a:t>
                      </a:r>
                      <a:endParaRPr lang="en-US" sz="1800" dirty="0">
                        <a:solidFill>
                          <a:schemeClr val="tx1"/>
                        </a:solidFill>
                        <a:latin typeface="Times New Roman"/>
                        <a:ea typeface="Times New Roman"/>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0" marR="0" algn="ctr">
                        <a:spcBef>
                          <a:spcPts val="0"/>
                        </a:spcBef>
                        <a:spcAft>
                          <a:spcPts val="0"/>
                        </a:spcAft>
                      </a:pPr>
                      <a:r>
                        <a:rPr lang="en-US" sz="1600" b="1" baseline="0" dirty="0">
                          <a:solidFill>
                            <a:schemeClr val="tx1"/>
                          </a:solidFill>
                          <a:latin typeface="+mn-lt"/>
                          <a:ea typeface="Times New Roman"/>
                          <a:cs typeface="Times New Roman"/>
                        </a:rPr>
                        <a:t>20.8</a:t>
                      </a:r>
                      <a:endParaRPr lang="en-US" sz="1600" dirty="0">
                        <a:solidFill>
                          <a:schemeClr val="tx1"/>
                        </a:solidFill>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0" marR="0" algn="ctr">
                        <a:spcBef>
                          <a:spcPts val="0"/>
                        </a:spcBef>
                        <a:spcAft>
                          <a:spcPts val="0"/>
                        </a:spcAft>
                      </a:pPr>
                      <a:r>
                        <a:rPr lang="en-US" sz="1600" dirty="0">
                          <a:solidFill>
                            <a:schemeClr val="tx1"/>
                          </a:solidFill>
                          <a:latin typeface="Calibri"/>
                          <a:ea typeface="Times New Roman"/>
                        </a:rPr>
                        <a:t>≈</a:t>
                      </a:r>
                      <a:endParaRPr lang="en-US" sz="1800" dirty="0">
                        <a:solidFill>
                          <a:schemeClr val="tx1"/>
                        </a:solidFill>
                        <a:latin typeface="Times New Roman"/>
                        <a:ea typeface="Times New Roman"/>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0" marR="0" algn="ctr">
                        <a:spcBef>
                          <a:spcPts val="0"/>
                        </a:spcBef>
                        <a:spcAft>
                          <a:spcPts val="0"/>
                        </a:spcAft>
                      </a:pPr>
                      <a:r>
                        <a:rPr lang="en-US" sz="1600" b="1" baseline="0" dirty="0">
                          <a:solidFill>
                            <a:schemeClr val="tx1"/>
                          </a:solidFill>
                          <a:latin typeface="Calibri"/>
                          <a:ea typeface="Times New Roman"/>
                        </a:rPr>
                        <a:t>21 packages</a:t>
                      </a:r>
                      <a:endParaRPr lang="en-US" sz="1800" dirty="0">
                        <a:solidFill>
                          <a:schemeClr val="tx1"/>
                        </a:solidFill>
                        <a:latin typeface="Times New Roman"/>
                        <a:ea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68224">
                <a:tc>
                  <a:txBody>
                    <a:bodyPr/>
                    <a:lstStyle/>
                    <a:p>
                      <a:pPr marL="0" marR="0" algn="ctr">
                        <a:spcBef>
                          <a:spcPts val="0"/>
                        </a:spcBef>
                        <a:spcAft>
                          <a:spcPts val="0"/>
                        </a:spcAft>
                      </a:pPr>
                      <a:r>
                        <a:rPr lang="en-US" sz="1600" dirty="0">
                          <a:solidFill>
                            <a:schemeClr val="tx1"/>
                          </a:solidFill>
                          <a:latin typeface="Calibri"/>
                          <a:ea typeface="Times New Roman"/>
                        </a:rPr>
                        <a:t>$15.00</a:t>
                      </a:r>
                      <a:endParaRPr lang="en-US" sz="1800" dirty="0">
                        <a:solidFill>
                          <a:schemeClr val="tx1"/>
                        </a:solidFill>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7" name="Content Placeholder 9" descr="logo secondary.jpg"/>
          <p:cNvPicPr>
            <a:picLocks noChangeAspect="1"/>
          </p:cNvPicPr>
          <p:nvPr/>
        </p:nvPicPr>
        <p:blipFill>
          <a:blip r:embed="rId3" cstate="print"/>
          <a:stretch>
            <a:fillRect/>
          </a:stretch>
        </p:blipFill>
        <p:spPr>
          <a:xfrm>
            <a:off x="0" y="6172200"/>
            <a:ext cx="1303362" cy="685800"/>
          </a:xfrm>
          <a:prstGeom prst="rect">
            <a:avLst/>
          </a:prstGeom>
        </p:spPr>
      </p:pic>
      <p:pic>
        <p:nvPicPr>
          <p:cNvPr id="10" name="Picture 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1523999" y="6067777"/>
            <a:ext cx="884355" cy="756356"/>
          </a:xfrm>
          <a:prstGeom prst="rect">
            <a:avLst/>
          </a:prstGeom>
        </p:spPr>
      </p:pic>
    </p:spTree>
    <p:extLst>
      <p:ext uri="{BB962C8B-B14F-4D97-AF65-F5344CB8AC3E}">
        <p14:creationId xmlns:p14="http://schemas.microsoft.com/office/powerpoint/2010/main" val="296246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9867" y="304800"/>
            <a:ext cx="3429001" cy="1066800"/>
          </a:xfrm>
        </p:spPr>
        <p:txBody>
          <a:bodyPr numCol="1">
            <a:normAutofit/>
          </a:bodyPr>
          <a:lstStyle/>
          <a:p>
            <a:r>
              <a:rPr lang="en-US" sz="5400" b="1" dirty="0">
                <a:solidFill>
                  <a:schemeClr val="tx1"/>
                </a:solidFill>
                <a:latin typeface="IrisUPC" panose="020B0604020202020204" pitchFamily="34" charset="-34"/>
                <a:cs typeface="IrisUPC" panose="020B0604020202020204" pitchFamily="34" charset="-34"/>
              </a:rPr>
              <a:t>Market Analysis</a:t>
            </a: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2964637379"/>
              </p:ext>
            </p:extLst>
          </p:nvPr>
        </p:nvGraphicFramePr>
        <p:xfrm>
          <a:off x="3886200" y="2549618"/>
          <a:ext cx="5105400" cy="3825686"/>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152400">
                <a:tc gridSpan="2">
                  <a:txBody>
                    <a:bodyPr/>
                    <a:lstStyle/>
                    <a:p>
                      <a:pPr algn="ctr"/>
                      <a:r>
                        <a:rPr lang="en-US" sz="1600" dirty="0">
                          <a:solidFill>
                            <a:schemeClr val="bg1"/>
                          </a:solidFill>
                        </a:rPr>
                        <a:t>Description of Target Consumer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10000"/>
                  </a:ext>
                </a:extLst>
              </a:tr>
              <a:tr h="121920">
                <a:tc>
                  <a:txBody>
                    <a:bodyPr/>
                    <a:lstStyle/>
                    <a:p>
                      <a:pPr algn="ctr"/>
                      <a:r>
                        <a:rPr lang="en-US" sz="1600" b="1" dirty="0">
                          <a:solidFill>
                            <a:schemeClr val="tx1"/>
                          </a:solidFill>
                        </a:rPr>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defRPr/>
                      </a:pPr>
                      <a:r>
                        <a:rPr lang="en-US" sz="1600" b="1" dirty="0">
                          <a:solidFill>
                            <a:schemeClr val="tx1"/>
                          </a:solidFill>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1409923">
                <a:tc>
                  <a:txBody>
                    <a:bodyPr/>
                    <a:lstStyle/>
                    <a:p>
                      <a:pPr marL="285750" marR="0" lvl="0" indent="-2857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Adults</a:t>
                      </a:r>
                      <a:r>
                        <a:rPr lang="en-US" sz="1600" b="0" baseline="0" dirty="0">
                          <a:solidFill>
                            <a:schemeClr val="tx1"/>
                          </a:solidFill>
                        </a:rPr>
                        <a:t> 16+</a:t>
                      </a:r>
                    </a:p>
                    <a:p>
                      <a:pPr marL="285750" marR="0" lvl="0" indent="-2857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600" b="0" baseline="0" dirty="0">
                          <a:solidFill>
                            <a:schemeClr val="tx1"/>
                          </a:solidFill>
                        </a:rPr>
                        <a:t>Have tattoos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USA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317">
                <a:tc>
                  <a:txBody>
                    <a:bodyPr/>
                    <a:lstStyle/>
                    <a:p>
                      <a:pPr marL="0" marR="0" indent="0" algn="ctr" defTabSz="914400" rtl="0" eaLnBrk="1" latinLnBrk="0" hangingPunct="1">
                        <a:lnSpc>
                          <a:spcPct val="100000"/>
                        </a:lnSpc>
                        <a:spcBef>
                          <a:spcPts val="0"/>
                        </a:spcBef>
                        <a:spcAft>
                          <a:spcPts val="0"/>
                        </a:spcAft>
                        <a:buClrTx/>
                        <a:buSzTx/>
                        <a:buFontTx/>
                        <a:buNone/>
                        <a:tabLst/>
                        <a:defRPr/>
                      </a:pPr>
                      <a:r>
                        <a:rPr lang="en-US" sz="1600" b="1" dirty="0">
                          <a:solidFill>
                            <a:schemeClr val="tx1"/>
                          </a:solidFill>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latinLnBrk="0" hangingPunct="1">
                        <a:lnSpc>
                          <a:spcPct val="100000"/>
                        </a:lnSpc>
                        <a:spcBef>
                          <a:spcPts val="0"/>
                        </a:spcBef>
                        <a:spcAft>
                          <a:spcPts val="0"/>
                        </a:spcAft>
                        <a:buClrTx/>
                        <a:buSzTx/>
                        <a:buFontTx/>
                        <a:buNone/>
                        <a:tabLst/>
                        <a:defRPr/>
                      </a:pPr>
                      <a:r>
                        <a:rPr lang="en-US" sz="1600" b="1" dirty="0">
                          <a:solidFill>
                            <a:schemeClr val="tx1"/>
                          </a:solidFill>
                        </a:rPr>
                        <a:t>Buying</a:t>
                      </a:r>
                      <a:r>
                        <a:rPr lang="en-US" sz="1600" b="1" baseline="0" dirty="0">
                          <a:solidFill>
                            <a:schemeClr val="tx1"/>
                          </a:solidFill>
                        </a:rPr>
                        <a:t> Patterns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409923">
                <a:tc>
                  <a:txBody>
                    <a:bodyPr/>
                    <a:lstStyle/>
                    <a:p>
                      <a:pPr marL="285750" marR="0" lvl="0" indent="-2857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People who like body art</a:t>
                      </a:r>
                    </a:p>
                    <a:p>
                      <a:pPr marL="285750" marR="0" lvl="0" indent="-285750" algn="l" defTabSz="914400" rtl="0" eaLnBrk="1"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People who need to care for their tattoos consistently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tx1"/>
                          </a:solidFill>
                        </a:rPr>
                        <a:t>Adults</a:t>
                      </a:r>
                      <a:r>
                        <a:rPr lang="en-US" sz="1600" b="0" baseline="0" dirty="0">
                          <a:solidFill>
                            <a:schemeClr val="tx1"/>
                          </a:solidFill>
                        </a:rPr>
                        <a:t> willing to order a new TLC package every other week to care for their tattoos daily</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29" name="Group 28"/>
          <p:cNvGrpSpPr/>
          <p:nvPr/>
        </p:nvGrpSpPr>
        <p:grpSpPr>
          <a:xfrm>
            <a:off x="905435" y="2549618"/>
            <a:ext cx="2819400" cy="3810000"/>
            <a:chOff x="5943600" y="2514600"/>
            <a:chExt cx="2819400" cy="3810000"/>
          </a:xfrm>
        </p:grpSpPr>
        <p:grpSp>
          <p:nvGrpSpPr>
            <p:cNvPr id="25" name="Group 24"/>
            <p:cNvGrpSpPr/>
            <p:nvPr/>
          </p:nvGrpSpPr>
          <p:grpSpPr>
            <a:xfrm>
              <a:off x="5943600" y="2743200"/>
              <a:ext cx="2819400" cy="3581400"/>
              <a:chOff x="5638800" y="1905000"/>
              <a:chExt cx="2971800" cy="3733800"/>
            </a:xfrm>
          </p:grpSpPr>
          <p:grpSp>
            <p:nvGrpSpPr>
              <p:cNvPr id="9" name="Group 2"/>
              <p:cNvGrpSpPr>
                <a:grpSpLocks/>
              </p:cNvGrpSpPr>
              <p:nvPr/>
            </p:nvGrpSpPr>
            <p:grpSpPr>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grpFill/>
                <a:ln>
                  <a:headEnd/>
                  <a:tailEnd/>
                </a:ln>
              </p:spPr>
              <p:style>
                <a:lnRef idx="0">
                  <a:schemeClr val="accent1"/>
                </a:lnRef>
                <a:fillRef idx="3">
                  <a:schemeClr val="accent1"/>
                </a:fillRef>
                <a:effectRef idx="3">
                  <a:schemeClr val="accent1"/>
                </a:effectRef>
                <a:fontRef idx="minor">
                  <a:schemeClr val="lt1"/>
                </a:fontRef>
              </p:style>
              <p:txBody>
                <a:bodyPr wrap="none" numCol="1" anchor="ctr"/>
                <a:lstStyle/>
                <a:p>
                  <a:pPr>
                    <a:defRPr/>
                  </a:pPr>
                  <a:endParaRPr lang="en-US" dirty="0"/>
                </a:p>
              </p:txBody>
            </p:sp>
            <p:sp>
              <p:nvSpPr>
                <p:cNvPr id="11" name="Oval 4"/>
                <p:cNvSpPr>
                  <a:spLocks noChangeArrowheads="1"/>
                </p:cNvSpPr>
                <p:nvPr/>
              </p:nvSpPr>
              <p:spPr>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numCol="1"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600" dirty="0">
                    <a:solidFill>
                      <a:schemeClr val="tx1"/>
                    </a:solidFill>
                  </a:rPr>
                  <a:t>Total Population</a:t>
                </a: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600" dirty="0">
                    <a:solidFill>
                      <a:schemeClr val="tx1"/>
                    </a:solidFill>
                  </a:rPr>
                  <a:t>Target Market Population </a:t>
                </a:r>
              </a:p>
            </p:txBody>
          </p:sp>
          <p:sp>
            <p:nvSpPr>
              <p:cNvPr id="14" name="Rectangle 13"/>
              <p:cNvSpPr/>
              <p:nvPr/>
            </p:nvSpPr>
            <p:spPr>
              <a:xfrm>
                <a:off x="6506350" y="2594520"/>
                <a:ext cx="1250092"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400" b="1" dirty="0">
                    <a:solidFill>
                      <a:prstClr val="black"/>
                    </a:solidFill>
                    <a:ea typeface="Times New Roman"/>
                    <a:cs typeface="Times New Roman"/>
                  </a:rPr>
                  <a:t>300,000,000</a:t>
                </a: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600" dirty="0">
                    <a:solidFill>
                      <a:schemeClr val="tx1"/>
                    </a:solidFill>
                  </a:rPr>
                  <a:t>Market Size</a:t>
                </a: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r>
                <a:rPr lang="en-US" sz="1600" b="1" dirty="0"/>
                <a:t>Target Market Size</a:t>
              </a:r>
            </a:p>
          </p:txBody>
        </p:sp>
      </p:grpSp>
      <p:graphicFrame>
        <p:nvGraphicFramePr>
          <p:cNvPr id="30" name="Table 29"/>
          <p:cNvGraphicFramePr>
            <a:graphicFrameLocks noGrp="1"/>
          </p:cNvGraphicFramePr>
          <p:nvPr>
            <p:extLst>
              <p:ext uri="{D42A27DB-BD31-4B8C-83A1-F6EECF244321}">
                <p14:modId xmlns:p14="http://schemas.microsoft.com/office/powerpoint/2010/main" val="9350803"/>
              </p:ext>
            </p:extLst>
          </p:nvPr>
        </p:nvGraphicFramePr>
        <p:xfrm>
          <a:off x="547045" y="1219200"/>
          <a:ext cx="8229600" cy="1243915"/>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63712">
                <a:tc gridSpan="4">
                  <a:txBody>
                    <a:bodyPr/>
                    <a:lstStyle/>
                    <a:p>
                      <a:pPr algn="ctr"/>
                      <a:r>
                        <a:rPr lang="en-US" sz="1600" dirty="0">
                          <a:solidFill>
                            <a:schemeClr val="bg1"/>
                          </a:solidFill>
                        </a:rPr>
                        <a:t>Market</a:t>
                      </a:r>
                      <a:r>
                        <a:rPr lang="en-US" sz="1600" baseline="0" dirty="0">
                          <a:solidFill>
                            <a:schemeClr val="bg1"/>
                          </a:solidFill>
                        </a:rPr>
                        <a:t> Statistics</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880203">
                <a:tc>
                  <a:txBody>
                    <a:bodyPr/>
                    <a:lstStyle/>
                    <a:p>
                      <a:r>
                        <a:rPr lang="en-US" sz="1600" dirty="0"/>
                        <a:t>Industry Name: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800" b="1" dirty="0">
                          <a:solidFill>
                            <a:schemeClr val="tx1"/>
                          </a:solidFill>
                        </a:rPr>
                        <a:t>Cosmetic and Beauty</a:t>
                      </a:r>
                      <a:r>
                        <a:rPr lang="en-US" sz="1800" b="1" baseline="0" dirty="0">
                          <a:solidFill>
                            <a:schemeClr val="tx1"/>
                          </a:solidFill>
                        </a:rPr>
                        <a:t> Products</a:t>
                      </a:r>
                      <a:endParaRPr lang="en-US" sz="18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dirty="0"/>
                        <a:t>Annual</a:t>
                      </a:r>
                      <a:r>
                        <a:rPr lang="en-US" sz="1600" baseline="0" dirty="0"/>
                        <a:t> Industry Sales:</a:t>
                      </a:r>
                      <a:endParaRPr lang="en-US" sz="16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latinLnBrk="0" hangingPunct="1">
                        <a:lnSpc>
                          <a:spcPct val="100000"/>
                        </a:lnSpc>
                        <a:spcBef>
                          <a:spcPts val="0"/>
                        </a:spcBef>
                        <a:spcAft>
                          <a:spcPts val="0"/>
                        </a:spcAft>
                        <a:buClrTx/>
                        <a:buSzTx/>
                        <a:buFontTx/>
                        <a:buNone/>
                        <a:tabLst/>
                        <a:defRPr/>
                      </a:pPr>
                      <a:r>
                        <a:rPr lang="en-US" sz="1800" b="1" dirty="0"/>
                        <a:t>$50 Billion</a:t>
                      </a:r>
                      <a:endParaRPr lang="en-US" sz="18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7" name="Rectangle 16"/>
          <p:cNvSpPr/>
          <p:nvPr/>
        </p:nvSpPr>
        <p:spPr>
          <a:xfrm>
            <a:off x="1743634" y="4467699"/>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r>
              <a:rPr lang="en-US" sz="1400" b="1" dirty="0">
                <a:solidFill>
                  <a:schemeClr val="tx1"/>
                </a:solidFill>
              </a:rPr>
              <a:t>60,000,000</a:t>
            </a:r>
            <a:endParaRPr lang="en-US" sz="1400" b="1" dirty="0">
              <a:solidFill>
                <a:schemeClr val="tx1"/>
              </a:solidFill>
              <a:ea typeface="Times New Roman"/>
              <a:cs typeface="Times New Roman"/>
            </a:endParaRPr>
          </a:p>
        </p:txBody>
      </p:sp>
      <p:sp>
        <p:nvSpPr>
          <p:cNvPr id="18" name="Rectangle 17"/>
          <p:cNvSpPr/>
          <p:nvPr/>
        </p:nvSpPr>
        <p:spPr>
          <a:xfrm>
            <a:off x="1743634" y="5592099"/>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0" algn="ctr"/>
            <a:r>
              <a:rPr lang="en-US" sz="1400" b="1" dirty="0">
                <a:solidFill>
                  <a:schemeClr val="tx1"/>
                </a:solidFill>
                <a:ea typeface="Times New Roman"/>
                <a:cs typeface="Times New Roman"/>
              </a:rPr>
              <a:t>600,000</a:t>
            </a:r>
          </a:p>
        </p:txBody>
      </p:sp>
      <p:pic>
        <p:nvPicPr>
          <p:cNvPr id="19" name="Content Placeholder 9" descr="logo secondary.jpg"/>
          <p:cNvPicPr>
            <a:picLocks noChangeAspect="1"/>
          </p:cNvPicPr>
          <p:nvPr/>
        </p:nvPicPr>
        <p:blipFill>
          <a:blip r:embed="rId3" cstate="print"/>
          <a:stretch>
            <a:fillRect/>
          </a:stretch>
        </p:blipFill>
        <p:spPr>
          <a:xfrm>
            <a:off x="0" y="6176389"/>
            <a:ext cx="1122312" cy="681611"/>
          </a:xfrm>
          <a:prstGeom prst="rect">
            <a:avLst/>
          </a:prstGeom>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1122312" y="6062945"/>
            <a:ext cx="884355" cy="7563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ormAutofit/>
          </a:bodyPr>
          <a:lstStyle/>
          <a:p>
            <a:r>
              <a:rPr lang="en-US" sz="5400" b="1" dirty="0">
                <a:solidFill>
                  <a:schemeClr val="tx1"/>
                </a:solidFill>
                <a:latin typeface="IrisUPC" panose="020B0604020202020204" pitchFamily="34" charset="-34"/>
                <a:cs typeface="IrisUPC" panose="020B0604020202020204" pitchFamily="34" charset="-34"/>
              </a:rPr>
              <a:t>Marketing and Sales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88908"/>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9" descr="logo secondary.jpg"/>
          <p:cNvPicPr>
            <a:picLocks noChangeAspect="1"/>
          </p:cNvPicPr>
          <p:nvPr/>
        </p:nvPicPr>
        <p:blipFill>
          <a:blip r:embed="rId8" cstate="print"/>
          <a:stretch>
            <a:fillRect/>
          </a:stretch>
        </p:blipFill>
        <p:spPr>
          <a:xfrm>
            <a:off x="0" y="6238819"/>
            <a:ext cx="1176752" cy="619181"/>
          </a:xfrm>
          <a:prstGeom prst="rect">
            <a:avLst/>
          </a:prstGeom>
        </p:spPr>
      </p:pic>
      <p:pic>
        <p:nvPicPr>
          <p:cNvPr id="7" name="Picture 6"/>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4120" t="20833" r="15509" b="18981"/>
          <a:stretch/>
        </p:blipFill>
        <p:spPr>
          <a:xfrm>
            <a:off x="8259645" y="6101644"/>
            <a:ext cx="884355" cy="75635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ysClr val="windowText" lastClr="000000"/>
      </a:dk1>
      <a:lt1>
        <a:sysClr val="window" lastClr="FFFFFF"/>
      </a:lt1>
      <a:dk2>
        <a:srgbClr val="335B74"/>
      </a:dk2>
      <a:lt2>
        <a:srgbClr val="DFE3E5"/>
      </a:lt2>
      <a:accent1>
        <a:srgbClr val="700000"/>
      </a:accent1>
      <a:accent2>
        <a:srgbClr val="700000"/>
      </a:accent2>
      <a:accent3>
        <a:srgbClr val="700000"/>
      </a:accent3>
      <a:accent4>
        <a:srgbClr val="700000"/>
      </a:accent4>
      <a:accent5>
        <a:srgbClr val="700000"/>
      </a:accent5>
      <a:accent6>
        <a:srgbClr val="700000"/>
      </a:accent6>
      <a:hlink>
        <a:srgbClr val="700000"/>
      </a:hlink>
      <a:folHlink>
        <a:srgbClr val="7000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4479</TotalTime>
  <Words>1606</Words>
  <Application>Microsoft Office PowerPoint</Application>
  <PresentationFormat>On-screen Show (4:3)</PresentationFormat>
  <Paragraphs>223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PowerPoint Presentation</vt:lpstr>
      <vt:lpstr> </vt:lpstr>
      <vt:lpstr>Problem</vt:lpstr>
      <vt:lpstr>Solution</vt:lpstr>
      <vt:lpstr>Description of Product</vt:lpstr>
      <vt:lpstr> </vt:lpstr>
      <vt:lpstr>Business Model</vt:lpstr>
      <vt:lpstr>Market Analysis</vt:lpstr>
      <vt:lpstr>Marketing and Sales</vt:lpstr>
      <vt:lpstr>Competition</vt:lpstr>
      <vt:lpstr>Qualifications</vt:lpstr>
      <vt:lpstr>Sales Projections</vt:lpstr>
      <vt:lpstr>Start-up Funds</vt:lpstr>
      <vt:lpstr>   </vt:lpstr>
      <vt:lpstr>  </vt:lpstr>
    </vt:vector>
  </TitlesOfParts>
  <Company>NFTE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freshmen</cp:lastModifiedBy>
  <cp:revision>383</cp:revision>
  <cp:lastPrinted>2015-12-10T19:36:55Z</cp:lastPrinted>
  <dcterms:created xsi:type="dcterms:W3CDTF">2016-03-17T00:00:07Z</dcterms:created>
  <dcterms:modified xsi:type="dcterms:W3CDTF">2016-05-18T17:56:34Z</dcterms:modified>
</cp:coreProperties>
</file>