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3" r:id="rId1"/>
    <p:sldMasterId id="2147484007" r:id="rId2"/>
  </p:sldMasterIdLst>
  <p:notesMasterIdLst>
    <p:notesMasterId r:id="rId27"/>
  </p:notesMasterIdLst>
  <p:handoutMasterIdLst>
    <p:handoutMasterId r:id="rId28"/>
  </p:handoutMasterIdLst>
  <p:sldIdLst>
    <p:sldId id="325" r:id="rId3"/>
    <p:sldId id="326" r:id="rId4"/>
    <p:sldId id="291" r:id="rId5"/>
    <p:sldId id="300" r:id="rId6"/>
    <p:sldId id="292" r:id="rId7"/>
    <p:sldId id="293" r:id="rId8"/>
    <p:sldId id="305" r:id="rId9"/>
    <p:sldId id="296" r:id="rId10"/>
    <p:sldId id="297" r:id="rId11"/>
    <p:sldId id="313" r:id="rId12"/>
    <p:sldId id="314" r:id="rId13"/>
    <p:sldId id="315" r:id="rId14"/>
    <p:sldId id="316" r:id="rId15"/>
    <p:sldId id="317" r:id="rId16"/>
    <p:sldId id="323" r:id="rId17"/>
    <p:sldId id="282" r:id="rId18"/>
    <p:sldId id="310" r:id="rId19"/>
    <p:sldId id="283" r:id="rId20"/>
    <p:sldId id="284" r:id="rId21"/>
    <p:sldId id="324" r:id="rId22"/>
    <p:sldId id="286" r:id="rId23"/>
    <p:sldId id="287" r:id="rId24"/>
    <p:sldId id="288" r:id="rId25"/>
    <p:sldId id="289" r:id="rId26"/>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107"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107"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107"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107"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107"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107"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107"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107"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10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C59E0"/>
    <a:srgbClr val="6699FF"/>
    <a:srgbClr val="00D500"/>
    <a:srgbClr val="8EB4E3"/>
    <a:srgbClr val="D0D8E8"/>
    <a:srgbClr val="33CC33"/>
    <a:srgbClr val="0000FF"/>
    <a:srgbClr val="FF841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8480" autoAdjust="0"/>
  </p:normalViewPr>
  <p:slideViewPr>
    <p:cSldViewPr>
      <p:cViewPr varScale="1">
        <p:scale>
          <a:sx n="84" d="100"/>
          <a:sy n="84" d="100"/>
        </p:scale>
        <p:origin x="-96" y="-120"/>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notesViewPr>
    <p:cSldViewPr>
      <p:cViewPr>
        <p:scale>
          <a:sx n="100" d="100"/>
          <a:sy n="100" d="100"/>
        </p:scale>
        <p:origin x="-2700" y="726"/>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448B0F-D41D-4A0D-8C64-AE3F37F0D3FD}" type="doc">
      <dgm:prSet loTypeId="urn:microsoft.com/office/officeart/2005/8/layout/hierarchy3" loCatId="hierarchy" qsTypeId="urn:microsoft.com/office/officeart/2005/8/quickstyle/3d3" qsCatId="3D" csTypeId="urn:microsoft.com/office/officeart/2005/8/colors/colorful1#1" csCatId="colorful" phldr="1"/>
      <dgm:spPr/>
      <dgm:t>
        <a:bodyPr/>
        <a:lstStyle/>
        <a:p>
          <a:endParaRPr lang="en-US"/>
        </a:p>
      </dgm:t>
    </dgm:pt>
    <dgm:pt modelId="{D965AA0E-16E1-484A-B1CC-67A538879F05}">
      <dgm:prSet phldrT="[Text]"/>
      <dgm:spPr>
        <a:solidFill>
          <a:srgbClr val="0000FF"/>
        </a:solidFill>
      </dgm:spPr>
      <dgm:t>
        <a:bodyPr/>
        <a:lstStyle/>
        <a:p>
          <a:r>
            <a:rPr lang="en-US" b="1" dirty="0" smtClean="0">
              <a:solidFill>
                <a:schemeClr val="bg1"/>
              </a:solidFill>
              <a:latin typeface="Arial" pitchFamily="34" charset="0"/>
              <a:cs typeface="Arial" pitchFamily="34" charset="0"/>
            </a:rPr>
            <a:t>People</a:t>
          </a:r>
          <a:endParaRPr lang="en-US" b="1" dirty="0">
            <a:solidFill>
              <a:schemeClr val="bg1"/>
            </a:solidFill>
            <a:latin typeface="Arial" pitchFamily="34" charset="0"/>
            <a:cs typeface="Arial" pitchFamily="34" charset="0"/>
          </a:endParaRPr>
        </a:p>
      </dgm:t>
    </dgm:pt>
    <dgm:pt modelId="{5B07CCD0-8F07-4095-9531-7073E9866020}" type="parTrans" cxnId="{1E305DDD-0F83-4797-90F6-75FDA69B1634}">
      <dgm:prSet/>
      <dgm:spPr/>
      <dgm:t>
        <a:bodyPr/>
        <a:lstStyle/>
        <a:p>
          <a:endParaRPr lang="en-US"/>
        </a:p>
      </dgm:t>
    </dgm:pt>
    <dgm:pt modelId="{115B7A06-74ED-452E-8E33-B9583D81B1E8}" type="sibTrans" cxnId="{1E305DDD-0F83-4797-90F6-75FDA69B1634}">
      <dgm:prSet/>
      <dgm:spPr/>
      <dgm:t>
        <a:bodyPr/>
        <a:lstStyle/>
        <a:p>
          <a:endParaRPr lang="en-US"/>
        </a:p>
      </dgm:t>
    </dgm:pt>
    <dgm:pt modelId="{437DFC35-C785-40FB-B62F-DD7674F7DB5C}">
      <dgm:prSet phldrT="[Text]"/>
      <dgm:spPr>
        <a:solidFill>
          <a:srgbClr val="FFFF00"/>
        </a:solidFill>
      </dgm:spPr>
      <dgm:t>
        <a:bodyPr/>
        <a:lstStyle/>
        <a:p>
          <a:r>
            <a:rPr lang="en-US" b="1" dirty="0" smtClean="0">
              <a:solidFill>
                <a:schemeClr val="bg1"/>
              </a:solidFill>
              <a:latin typeface="Arial" pitchFamily="34" charset="0"/>
              <a:cs typeface="Arial" pitchFamily="34" charset="0"/>
            </a:rPr>
            <a:t>Product</a:t>
          </a:r>
          <a:endParaRPr lang="en-US" b="1" dirty="0">
            <a:solidFill>
              <a:schemeClr val="bg1"/>
            </a:solidFill>
            <a:latin typeface="Arial" pitchFamily="34" charset="0"/>
            <a:cs typeface="Arial" pitchFamily="34" charset="0"/>
          </a:endParaRPr>
        </a:p>
      </dgm:t>
    </dgm:pt>
    <dgm:pt modelId="{0BAED246-3484-4A74-B6C0-DD7910EAB519}" type="parTrans" cxnId="{C081EFEF-D440-4FFD-90CD-52AE6B53864E}">
      <dgm:prSet/>
      <dgm:spPr/>
      <dgm:t>
        <a:bodyPr/>
        <a:lstStyle/>
        <a:p>
          <a:endParaRPr lang="en-US"/>
        </a:p>
      </dgm:t>
    </dgm:pt>
    <dgm:pt modelId="{EBD38709-E38E-454F-A736-D656DECDB5C3}" type="sibTrans" cxnId="{C081EFEF-D440-4FFD-90CD-52AE6B53864E}">
      <dgm:prSet/>
      <dgm:spPr/>
      <dgm:t>
        <a:bodyPr/>
        <a:lstStyle/>
        <a:p>
          <a:endParaRPr lang="en-US"/>
        </a:p>
      </dgm:t>
    </dgm:pt>
    <dgm:pt modelId="{25B9D762-6E0F-4A8F-B25D-3BC5B525CF6C}">
      <dgm:prSet phldrT="[Text]"/>
      <dgm:spPr>
        <a:solidFill>
          <a:srgbClr val="33CC33"/>
        </a:solidFill>
      </dgm:spPr>
      <dgm:t>
        <a:bodyPr/>
        <a:lstStyle/>
        <a:p>
          <a:r>
            <a:rPr lang="en-US" b="1" dirty="0" smtClean="0">
              <a:solidFill>
                <a:schemeClr val="bg1"/>
              </a:solidFill>
              <a:latin typeface="Arial" pitchFamily="34" charset="0"/>
              <a:cs typeface="Arial" pitchFamily="34" charset="0"/>
            </a:rPr>
            <a:t>Place</a:t>
          </a:r>
          <a:endParaRPr lang="en-US" b="1" dirty="0">
            <a:solidFill>
              <a:schemeClr val="bg1"/>
            </a:solidFill>
            <a:latin typeface="Arial" pitchFamily="34" charset="0"/>
            <a:cs typeface="Arial" pitchFamily="34" charset="0"/>
          </a:endParaRPr>
        </a:p>
      </dgm:t>
    </dgm:pt>
    <dgm:pt modelId="{2D66D4D2-3A33-4CCD-8C25-04881E159BAA}" type="parTrans" cxnId="{1803D304-F1AD-41A6-98DA-A15AF3709A54}">
      <dgm:prSet/>
      <dgm:spPr/>
      <dgm:t>
        <a:bodyPr/>
        <a:lstStyle/>
        <a:p>
          <a:endParaRPr lang="en-US"/>
        </a:p>
      </dgm:t>
    </dgm:pt>
    <dgm:pt modelId="{873243D5-A041-42E2-899B-856B77BC045C}" type="sibTrans" cxnId="{1803D304-F1AD-41A6-98DA-A15AF3709A54}">
      <dgm:prSet/>
      <dgm:spPr/>
      <dgm:t>
        <a:bodyPr/>
        <a:lstStyle/>
        <a:p>
          <a:endParaRPr lang="en-US"/>
        </a:p>
      </dgm:t>
    </dgm:pt>
    <dgm:pt modelId="{A0E4D834-1EAF-4860-B078-74CD184AD03C}">
      <dgm:prSet phldrT="[Text]"/>
      <dgm:spPr>
        <a:solidFill>
          <a:srgbClr val="FF0000"/>
        </a:solidFill>
      </dgm:spPr>
      <dgm:t>
        <a:bodyPr/>
        <a:lstStyle/>
        <a:p>
          <a:r>
            <a:rPr lang="en-US" b="1" dirty="0" smtClean="0">
              <a:solidFill>
                <a:schemeClr val="bg1"/>
              </a:solidFill>
              <a:latin typeface="Arial" pitchFamily="34" charset="0"/>
              <a:cs typeface="Arial" pitchFamily="34" charset="0"/>
            </a:rPr>
            <a:t>Price</a:t>
          </a:r>
          <a:endParaRPr lang="en-US" b="1" dirty="0">
            <a:solidFill>
              <a:schemeClr val="bg1"/>
            </a:solidFill>
            <a:latin typeface="Arial" pitchFamily="34" charset="0"/>
            <a:cs typeface="Arial" pitchFamily="34" charset="0"/>
          </a:endParaRPr>
        </a:p>
      </dgm:t>
    </dgm:pt>
    <dgm:pt modelId="{3A153290-389F-4F97-BFD1-0DE070362358}" type="parTrans" cxnId="{0E1D4878-1132-4BAD-88EA-B22A947B431E}">
      <dgm:prSet/>
      <dgm:spPr/>
      <dgm:t>
        <a:bodyPr/>
        <a:lstStyle/>
        <a:p>
          <a:endParaRPr lang="en-US"/>
        </a:p>
      </dgm:t>
    </dgm:pt>
    <dgm:pt modelId="{3E62B6C5-95D4-4375-9D67-F7A22BB907DA}" type="sibTrans" cxnId="{0E1D4878-1132-4BAD-88EA-B22A947B431E}">
      <dgm:prSet/>
      <dgm:spPr/>
      <dgm:t>
        <a:bodyPr/>
        <a:lstStyle/>
        <a:p>
          <a:endParaRPr lang="en-US"/>
        </a:p>
      </dgm:t>
    </dgm:pt>
    <dgm:pt modelId="{BC48F879-0FD3-443B-8718-F5B0BDC03A14}">
      <dgm:prSet phldrT="[Text]"/>
      <dgm:spPr/>
      <dgm:t>
        <a:bodyPr/>
        <a:lstStyle/>
        <a:p>
          <a:r>
            <a:rPr lang="en-US" b="1" dirty="0" smtClean="0">
              <a:solidFill>
                <a:schemeClr val="bg1"/>
              </a:solidFill>
              <a:latin typeface="Arial" pitchFamily="34" charset="0"/>
              <a:cs typeface="Arial" pitchFamily="34" charset="0"/>
            </a:rPr>
            <a:t>Promotion</a:t>
          </a:r>
          <a:endParaRPr lang="en-US" b="1" dirty="0">
            <a:solidFill>
              <a:schemeClr val="bg1"/>
            </a:solidFill>
            <a:latin typeface="Arial" pitchFamily="34" charset="0"/>
            <a:cs typeface="Arial" pitchFamily="34" charset="0"/>
          </a:endParaRPr>
        </a:p>
      </dgm:t>
    </dgm:pt>
    <dgm:pt modelId="{58263FB7-FA76-4914-967B-A5C918868F6B}" type="parTrans" cxnId="{29784312-E9BF-406B-96CD-9C0CACA8AF3B}">
      <dgm:prSet/>
      <dgm:spPr/>
      <dgm:t>
        <a:bodyPr/>
        <a:lstStyle/>
        <a:p>
          <a:endParaRPr lang="en-US"/>
        </a:p>
      </dgm:t>
    </dgm:pt>
    <dgm:pt modelId="{B3EB1F36-26E9-4D42-A295-049C48EF0CE2}" type="sibTrans" cxnId="{29784312-E9BF-406B-96CD-9C0CACA8AF3B}">
      <dgm:prSet/>
      <dgm:spPr/>
      <dgm:t>
        <a:bodyPr/>
        <a:lstStyle/>
        <a:p>
          <a:endParaRPr lang="en-US"/>
        </a:p>
      </dgm:t>
    </dgm:pt>
    <dgm:pt modelId="{DB1A7131-896E-49DF-9C1A-B82411E697F3}" type="pres">
      <dgm:prSet presAssocID="{4B448B0F-D41D-4A0D-8C64-AE3F37F0D3FD}" presName="diagram" presStyleCnt="0">
        <dgm:presLayoutVars>
          <dgm:chPref val="1"/>
          <dgm:dir/>
          <dgm:animOne val="branch"/>
          <dgm:animLvl val="lvl"/>
          <dgm:resizeHandles/>
        </dgm:presLayoutVars>
      </dgm:prSet>
      <dgm:spPr/>
      <dgm:t>
        <a:bodyPr/>
        <a:lstStyle/>
        <a:p>
          <a:endParaRPr lang="en-US"/>
        </a:p>
      </dgm:t>
    </dgm:pt>
    <dgm:pt modelId="{14965F33-A650-4B21-B460-1651B54D2BAC}" type="pres">
      <dgm:prSet presAssocID="{D965AA0E-16E1-484A-B1CC-67A538879F05}" presName="root" presStyleCnt="0"/>
      <dgm:spPr/>
    </dgm:pt>
    <dgm:pt modelId="{EE66C1B2-BEED-4C92-AD94-0A3F07F8CDCD}" type="pres">
      <dgm:prSet presAssocID="{D965AA0E-16E1-484A-B1CC-67A538879F05}" presName="rootComposite" presStyleCnt="0"/>
      <dgm:spPr/>
    </dgm:pt>
    <dgm:pt modelId="{862952AD-D5AC-4FAE-B0E8-9953A8ED4A9D}" type="pres">
      <dgm:prSet presAssocID="{D965AA0E-16E1-484A-B1CC-67A538879F05}" presName="rootText" presStyleLbl="node1" presStyleIdx="0" presStyleCnt="5" custLinFactNeighborX="1310" custLinFactNeighborY="472"/>
      <dgm:spPr/>
      <dgm:t>
        <a:bodyPr/>
        <a:lstStyle/>
        <a:p>
          <a:endParaRPr lang="en-US"/>
        </a:p>
      </dgm:t>
    </dgm:pt>
    <dgm:pt modelId="{5AF55B48-06D5-43C5-AA96-87E383EB90D2}" type="pres">
      <dgm:prSet presAssocID="{D965AA0E-16E1-484A-B1CC-67A538879F05}" presName="rootConnector" presStyleLbl="node1" presStyleIdx="0" presStyleCnt="5"/>
      <dgm:spPr/>
      <dgm:t>
        <a:bodyPr/>
        <a:lstStyle/>
        <a:p>
          <a:endParaRPr lang="en-US"/>
        </a:p>
      </dgm:t>
    </dgm:pt>
    <dgm:pt modelId="{ED599582-7803-40DF-AB74-75136DDA8A65}" type="pres">
      <dgm:prSet presAssocID="{D965AA0E-16E1-484A-B1CC-67A538879F05}" presName="childShape" presStyleCnt="0"/>
      <dgm:spPr/>
    </dgm:pt>
    <dgm:pt modelId="{1A38D960-6B7E-4275-B1AA-356068C05F20}" type="pres">
      <dgm:prSet presAssocID="{437DFC35-C785-40FB-B62F-DD7674F7DB5C}" presName="root" presStyleCnt="0"/>
      <dgm:spPr/>
    </dgm:pt>
    <dgm:pt modelId="{73CDBDB6-86A3-47C8-A97D-094CB876FFA2}" type="pres">
      <dgm:prSet presAssocID="{437DFC35-C785-40FB-B62F-DD7674F7DB5C}" presName="rootComposite" presStyleCnt="0"/>
      <dgm:spPr/>
    </dgm:pt>
    <dgm:pt modelId="{0785B8DD-BC5F-4DC2-A8F6-4ED99341B0E6}" type="pres">
      <dgm:prSet presAssocID="{437DFC35-C785-40FB-B62F-DD7674F7DB5C}" presName="rootText" presStyleLbl="node1" presStyleIdx="1" presStyleCnt="5" custLinFactNeighborX="1146" custLinFactNeighborY="472"/>
      <dgm:spPr/>
      <dgm:t>
        <a:bodyPr/>
        <a:lstStyle/>
        <a:p>
          <a:endParaRPr lang="en-US"/>
        </a:p>
      </dgm:t>
    </dgm:pt>
    <dgm:pt modelId="{79F80F0E-B617-4DD7-83CE-977D1CA60163}" type="pres">
      <dgm:prSet presAssocID="{437DFC35-C785-40FB-B62F-DD7674F7DB5C}" presName="rootConnector" presStyleLbl="node1" presStyleIdx="1" presStyleCnt="5"/>
      <dgm:spPr/>
      <dgm:t>
        <a:bodyPr/>
        <a:lstStyle/>
        <a:p>
          <a:endParaRPr lang="en-US"/>
        </a:p>
      </dgm:t>
    </dgm:pt>
    <dgm:pt modelId="{F1D06A69-E2BD-49D0-A8F7-549D84F69A29}" type="pres">
      <dgm:prSet presAssocID="{437DFC35-C785-40FB-B62F-DD7674F7DB5C}" presName="childShape" presStyleCnt="0"/>
      <dgm:spPr/>
    </dgm:pt>
    <dgm:pt modelId="{50F6C165-8A31-404A-9ACB-B68BB306BE89}" type="pres">
      <dgm:prSet presAssocID="{25B9D762-6E0F-4A8F-B25D-3BC5B525CF6C}" presName="root" presStyleCnt="0"/>
      <dgm:spPr/>
    </dgm:pt>
    <dgm:pt modelId="{F1BA6A6B-DD37-4DE0-A6C2-095CFCA46432}" type="pres">
      <dgm:prSet presAssocID="{25B9D762-6E0F-4A8F-B25D-3BC5B525CF6C}" presName="rootComposite" presStyleCnt="0"/>
      <dgm:spPr/>
    </dgm:pt>
    <dgm:pt modelId="{CFD2CD4F-C387-4A32-BD27-2EE16B98331B}" type="pres">
      <dgm:prSet presAssocID="{25B9D762-6E0F-4A8F-B25D-3BC5B525CF6C}" presName="rootText" presStyleLbl="node1" presStyleIdx="2" presStyleCnt="5" custLinFactNeighborX="0" custLinFactNeighborY="472"/>
      <dgm:spPr/>
      <dgm:t>
        <a:bodyPr/>
        <a:lstStyle/>
        <a:p>
          <a:endParaRPr lang="en-US"/>
        </a:p>
      </dgm:t>
    </dgm:pt>
    <dgm:pt modelId="{D3286B58-9BED-4E96-8894-C6075539A479}" type="pres">
      <dgm:prSet presAssocID="{25B9D762-6E0F-4A8F-B25D-3BC5B525CF6C}" presName="rootConnector" presStyleLbl="node1" presStyleIdx="2" presStyleCnt="5"/>
      <dgm:spPr/>
      <dgm:t>
        <a:bodyPr/>
        <a:lstStyle/>
        <a:p>
          <a:endParaRPr lang="en-US"/>
        </a:p>
      </dgm:t>
    </dgm:pt>
    <dgm:pt modelId="{D66192ED-174F-451C-B21C-178E58FE0DC9}" type="pres">
      <dgm:prSet presAssocID="{25B9D762-6E0F-4A8F-B25D-3BC5B525CF6C}" presName="childShape" presStyleCnt="0"/>
      <dgm:spPr/>
    </dgm:pt>
    <dgm:pt modelId="{0403C533-C88A-47A8-A433-085439684E65}" type="pres">
      <dgm:prSet presAssocID="{A0E4D834-1EAF-4860-B078-74CD184AD03C}" presName="root" presStyleCnt="0"/>
      <dgm:spPr/>
    </dgm:pt>
    <dgm:pt modelId="{8837020E-982F-4569-9519-826E61515055}" type="pres">
      <dgm:prSet presAssocID="{A0E4D834-1EAF-4860-B078-74CD184AD03C}" presName="rootComposite" presStyleCnt="0"/>
      <dgm:spPr/>
    </dgm:pt>
    <dgm:pt modelId="{9E0B1F13-1838-4CBF-B9E4-7DB8C0CC55A0}" type="pres">
      <dgm:prSet presAssocID="{A0E4D834-1EAF-4860-B078-74CD184AD03C}" presName="rootText" presStyleLbl="node1" presStyleIdx="3" presStyleCnt="5" custLinFactNeighborX="-1244" custLinFactNeighborY="1127"/>
      <dgm:spPr/>
      <dgm:t>
        <a:bodyPr/>
        <a:lstStyle/>
        <a:p>
          <a:endParaRPr lang="en-US"/>
        </a:p>
      </dgm:t>
    </dgm:pt>
    <dgm:pt modelId="{9844816A-6E43-4256-BADA-7F81CBDDEA30}" type="pres">
      <dgm:prSet presAssocID="{A0E4D834-1EAF-4860-B078-74CD184AD03C}" presName="rootConnector" presStyleLbl="node1" presStyleIdx="3" presStyleCnt="5"/>
      <dgm:spPr/>
      <dgm:t>
        <a:bodyPr/>
        <a:lstStyle/>
        <a:p>
          <a:endParaRPr lang="en-US"/>
        </a:p>
      </dgm:t>
    </dgm:pt>
    <dgm:pt modelId="{054ADF79-8502-47AC-BC94-6D8CFBAA47FF}" type="pres">
      <dgm:prSet presAssocID="{A0E4D834-1EAF-4860-B078-74CD184AD03C}" presName="childShape" presStyleCnt="0"/>
      <dgm:spPr/>
    </dgm:pt>
    <dgm:pt modelId="{F3B69D12-5A43-4053-B708-DB63ED8A0482}" type="pres">
      <dgm:prSet presAssocID="{BC48F879-0FD3-443B-8718-F5B0BDC03A14}" presName="root" presStyleCnt="0"/>
      <dgm:spPr/>
    </dgm:pt>
    <dgm:pt modelId="{8EE46807-C195-48E8-8E7C-406573812271}" type="pres">
      <dgm:prSet presAssocID="{BC48F879-0FD3-443B-8718-F5B0BDC03A14}" presName="rootComposite" presStyleCnt="0"/>
      <dgm:spPr/>
    </dgm:pt>
    <dgm:pt modelId="{B083EA45-6E65-4132-A869-371A918F4AA3}" type="pres">
      <dgm:prSet presAssocID="{BC48F879-0FD3-443B-8718-F5B0BDC03A14}" presName="rootText" presStyleLbl="node1" presStyleIdx="4" presStyleCnt="5" custLinFactNeighborX="196" custLinFactNeighborY="472"/>
      <dgm:spPr/>
      <dgm:t>
        <a:bodyPr/>
        <a:lstStyle/>
        <a:p>
          <a:endParaRPr lang="en-US"/>
        </a:p>
      </dgm:t>
    </dgm:pt>
    <dgm:pt modelId="{F9D26FFC-27AE-402C-9C34-99D5D95E02E0}" type="pres">
      <dgm:prSet presAssocID="{BC48F879-0FD3-443B-8718-F5B0BDC03A14}" presName="rootConnector" presStyleLbl="node1" presStyleIdx="4" presStyleCnt="5"/>
      <dgm:spPr/>
      <dgm:t>
        <a:bodyPr/>
        <a:lstStyle/>
        <a:p>
          <a:endParaRPr lang="en-US"/>
        </a:p>
      </dgm:t>
    </dgm:pt>
    <dgm:pt modelId="{A30B1650-D093-4E4B-8E16-DB361230E7B3}" type="pres">
      <dgm:prSet presAssocID="{BC48F879-0FD3-443B-8718-F5B0BDC03A14}" presName="childShape" presStyleCnt="0"/>
      <dgm:spPr/>
    </dgm:pt>
  </dgm:ptLst>
  <dgm:cxnLst>
    <dgm:cxn modelId="{6E425C45-43E6-4AA0-80FB-C46901D6E640}" type="presOf" srcId="{BC48F879-0FD3-443B-8718-F5B0BDC03A14}" destId="{B083EA45-6E65-4132-A869-371A918F4AA3}" srcOrd="0" destOrd="0" presId="urn:microsoft.com/office/officeart/2005/8/layout/hierarchy3"/>
    <dgm:cxn modelId="{2BFB3FEA-DE3E-4A68-8077-46146C96E360}" type="presOf" srcId="{25B9D762-6E0F-4A8F-B25D-3BC5B525CF6C}" destId="{D3286B58-9BED-4E96-8894-C6075539A479}" srcOrd="1" destOrd="0" presId="urn:microsoft.com/office/officeart/2005/8/layout/hierarchy3"/>
    <dgm:cxn modelId="{517B6C83-2EB2-4409-BE46-DA5D95ACE386}" type="presOf" srcId="{25B9D762-6E0F-4A8F-B25D-3BC5B525CF6C}" destId="{CFD2CD4F-C387-4A32-BD27-2EE16B98331B}" srcOrd="0" destOrd="0" presId="urn:microsoft.com/office/officeart/2005/8/layout/hierarchy3"/>
    <dgm:cxn modelId="{1803D304-F1AD-41A6-98DA-A15AF3709A54}" srcId="{4B448B0F-D41D-4A0D-8C64-AE3F37F0D3FD}" destId="{25B9D762-6E0F-4A8F-B25D-3BC5B525CF6C}" srcOrd="2" destOrd="0" parTransId="{2D66D4D2-3A33-4CCD-8C25-04881E159BAA}" sibTransId="{873243D5-A041-42E2-899B-856B77BC045C}"/>
    <dgm:cxn modelId="{15E0DB5E-3B47-4CDA-9CAD-1A0923AE294F}" type="presOf" srcId="{D965AA0E-16E1-484A-B1CC-67A538879F05}" destId="{862952AD-D5AC-4FAE-B0E8-9953A8ED4A9D}" srcOrd="0" destOrd="0" presId="urn:microsoft.com/office/officeart/2005/8/layout/hierarchy3"/>
    <dgm:cxn modelId="{BBEDB88A-A10A-4C4F-B404-95CA44BA7353}" type="presOf" srcId="{437DFC35-C785-40FB-B62F-DD7674F7DB5C}" destId="{79F80F0E-B617-4DD7-83CE-977D1CA60163}" srcOrd="1" destOrd="0" presId="urn:microsoft.com/office/officeart/2005/8/layout/hierarchy3"/>
    <dgm:cxn modelId="{C3E202E0-5884-4FDD-85D5-9BD609502E92}" type="presOf" srcId="{A0E4D834-1EAF-4860-B078-74CD184AD03C}" destId="{9E0B1F13-1838-4CBF-B9E4-7DB8C0CC55A0}" srcOrd="0" destOrd="0" presId="urn:microsoft.com/office/officeart/2005/8/layout/hierarchy3"/>
    <dgm:cxn modelId="{F7AC358D-58CF-4344-BA34-DC4D4D3E9303}" type="presOf" srcId="{437DFC35-C785-40FB-B62F-DD7674F7DB5C}" destId="{0785B8DD-BC5F-4DC2-A8F6-4ED99341B0E6}" srcOrd="0" destOrd="0" presId="urn:microsoft.com/office/officeart/2005/8/layout/hierarchy3"/>
    <dgm:cxn modelId="{29784312-E9BF-406B-96CD-9C0CACA8AF3B}" srcId="{4B448B0F-D41D-4A0D-8C64-AE3F37F0D3FD}" destId="{BC48F879-0FD3-443B-8718-F5B0BDC03A14}" srcOrd="4" destOrd="0" parTransId="{58263FB7-FA76-4914-967B-A5C918868F6B}" sibTransId="{B3EB1F36-26E9-4D42-A295-049C48EF0CE2}"/>
    <dgm:cxn modelId="{0388A3A1-409F-4DE9-8143-8272527DEFCF}" type="presOf" srcId="{A0E4D834-1EAF-4860-B078-74CD184AD03C}" destId="{9844816A-6E43-4256-BADA-7F81CBDDEA30}" srcOrd="1" destOrd="0" presId="urn:microsoft.com/office/officeart/2005/8/layout/hierarchy3"/>
    <dgm:cxn modelId="{0E1D4878-1132-4BAD-88EA-B22A947B431E}" srcId="{4B448B0F-D41D-4A0D-8C64-AE3F37F0D3FD}" destId="{A0E4D834-1EAF-4860-B078-74CD184AD03C}" srcOrd="3" destOrd="0" parTransId="{3A153290-389F-4F97-BFD1-0DE070362358}" sibTransId="{3E62B6C5-95D4-4375-9D67-F7A22BB907DA}"/>
    <dgm:cxn modelId="{C081EFEF-D440-4FFD-90CD-52AE6B53864E}" srcId="{4B448B0F-D41D-4A0D-8C64-AE3F37F0D3FD}" destId="{437DFC35-C785-40FB-B62F-DD7674F7DB5C}" srcOrd="1" destOrd="0" parTransId="{0BAED246-3484-4A74-B6C0-DD7910EAB519}" sibTransId="{EBD38709-E38E-454F-A736-D656DECDB5C3}"/>
    <dgm:cxn modelId="{B1BC5350-D869-4429-934A-0E2190286AE9}" type="presOf" srcId="{D965AA0E-16E1-484A-B1CC-67A538879F05}" destId="{5AF55B48-06D5-43C5-AA96-87E383EB90D2}" srcOrd="1" destOrd="0" presId="urn:microsoft.com/office/officeart/2005/8/layout/hierarchy3"/>
    <dgm:cxn modelId="{24B0B6FB-8DCF-467C-9195-8CA87657C6F1}" type="presOf" srcId="{4B448B0F-D41D-4A0D-8C64-AE3F37F0D3FD}" destId="{DB1A7131-896E-49DF-9C1A-B82411E697F3}" srcOrd="0" destOrd="0" presId="urn:microsoft.com/office/officeart/2005/8/layout/hierarchy3"/>
    <dgm:cxn modelId="{1E305DDD-0F83-4797-90F6-75FDA69B1634}" srcId="{4B448B0F-D41D-4A0D-8C64-AE3F37F0D3FD}" destId="{D965AA0E-16E1-484A-B1CC-67A538879F05}" srcOrd="0" destOrd="0" parTransId="{5B07CCD0-8F07-4095-9531-7073E9866020}" sibTransId="{115B7A06-74ED-452E-8E33-B9583D81B1E8}"/>
    <dgm:cxn modelId="{D2C02E90-136D-4330-9572-6FAEBBA69EDB}" type="presOf" srcId="{BC48F879-0FD3-443B-8718-F5B0BDC03A14}" destId="{F9D26FFC-27AE-402C-9C34-99D5D95E02E0}" srcOrd="1" destOrd="0" presId="urn:microsoft.com/office/officeart/2005/8/layout/hierarchy3"/>
    <dgm:cxn modelId="{B6D43A68-B18C-47CE-9554-44FC76FCA9B3}" type="presParOf" srcId="{DB1A7131-896E-49DF-9C1A-B82411E697F3}" destId="{14965F33-A650-4B21-B460-1651B54D2BAC}" srcOrd="0" destOrd="0" presId="urn:microsoft.com/office/officeart/2005/8/layout/hierarchy3"/>
    <dgm:cxn modelId="{08E59A3F-2DB4-4275-ACDF-8048FFDD1E71}" type="presParOf" srcId="{14965F33-A650-4B21-B460-1651B54D2BAC}" destId="{EE66C1B2-BEED-4C92-AD94-0A3F07F8CDCD}" srcOrd="0" destOrd="0" presId="urn:microsoft.com/office/officeart/2005/8/layout/hierarchy3"/>
    <dgm:cxn modelId="{FE1BA81F-291D-45C2-9B39-A0FE73B4C983}" type="presParOf" srcId="{EE66C1B2-BEED-4C92-AD94-0A3F07F8CDCD}" destId="{862952AD-D5AC-4FAE-B0E8-9953A8ED4A9D}" srcOrd="0" destOrd="0" presId="urn:microsoft.com/office/officeart/2005/8/layout/hierarchy3"/>
    <dgm:cxn modelId="{9AF38BBF-C26F-4CFF-B1C6-992AA15DBA58}" type="presParOf" srcId="{EE66C1B2-BEED-4C92-AD94-0A3F07F8CDCD}" destId="{5AF55B48-06D5-43C5-AA96-87E383EB90D2}" srcOrd="1" destOrd="0" presId="urn:microsoft.com/office/officeart/2005/8/layout/hierarchy3"/>
    <dgm:cxn modelId="{73E6DE87-70DD-4350-9F65-482188071EF2}" type="presParOf" srcId="{14965F33-A650-4B21-B460-1651B54D2BAC}" destId="{ED599582-7803-40DF-AB74-75136DDA8A65}" srcOrd="1" destOrd="0" presId="urn:microsoft.com/office/officeart/2005/8/layout/hierarchy3"/>
    <dgm:cxn modelId="{B993FFC4-91DE-4B1E-B26D-BE6BC5E3FE85}" type="presParOf" srcId="{DB1A7131-896E-49DF-9C1A-B82411E697F3}" destId="{1A38D960-6B7E-4275-B1AA-356068C05F20}" srcOrd="1" destOrd="0" presId="urn:microsoft.com/office/officeart/2005/8/layout/hierarchy3"/>
    <dgm:cxn modelId="{51C5071A-3805-4E76-9F0A-16924F417D9F}" type="presParOf" srcId="{1A38D960-6B7E-4275-B1AA-356068C05F20}" destId="{73CDBDB6-86A3-47C8-A97D-094CB876FFA2}" srcOrd="0" destOrd="0" presId="urn:microsoft.com/office/officeart/2005/8/layout/hierarchy3"/>
    <dgm:cxn modelId="{61476E03-11E7-4300-A8DF-43E9E19B493C}" type="presParOf" srcId="{73CDBDB6-86A3-47C8-A97D-094CB876FFA2}" destId="{0785B8DD-BC5F-4DC2-A8F6-4ED99341B0E6}" srcOrd="0" destOrd="0" presId="urn:microsoft.com/office/officeart/2005/8/layout/hierarchy3"/>
    <dgm:cxn modelId="{7E1F5A06-4E73-4EEF-9111-5F9959998F98}" type="presParOf" srcId="{73CDBDB6-86A3-47C8-A97D-094CB876FFA2}" destId="{79F80F0E-B617-4DD7-83CE-977D1CA60163}" srcOrd="1" destOrd="0" presId="urn:microsoft.com/office/officeart/2005/8/layout/hierarchy3"/>
    <dgm:cxn modelId="{3306C33B-9B32-448C-BC35-5198F6230AEB}" type="presParOf" srcId="{1A38D960-6B7E-4275-B1AA-356068C05F20}" destId="{F1D06A69-E2BD-49D0-A8F7-549D84F69A29}" srcOrd="1" destOrd="0" presId="urn:microsoft.com/office/officeart/2005/8/layout/hierarchy3"/>
    <dgm:cxn modelId="{E9D5E033-4962-4DDB-BA35-B4FCAA263B07}" type="presParOf" srcId="{DB1A7131-896E-49DF-9C1A-B82411E697F3}" destId="{50F6C165-8A31-404A-9ACB-B68BB306BE89}" srcOrd="2" destOrd="0" presId="urn:microsoft.com/office/officeart/2005/8/layout/hierarchy3"/>
    <dgm:cxn modelId="{EB54DF2D-208A-43EA-992F-BD502E267EE5}" type="presParOf" srcId="{50F6C165-8A31-404A-9ACB-B68BB306BE89}" destId="{F1BA6A6B-DD37-4DE0-A6C2-095CFCA46432}" srcOrd="0" destOrd="0" presId="urn:microsoft.com/office/officeart/2005/8/layout/hierarchy3"/>
    <dgm:cxn modelId="{8BFAC48B-A845-4563-8ED0-56318E41EDF7}" type="presParOf" srcId="{F1BA6A6B-DD37-4DE0-A6C2-095CFCA46432}" destId="{CFD2CD4F-C387-4A32-BD27-2EE16B98331B}" srcOrd="0" destOrd="0" presId="urn:microsoft.com/office/officeart/2005/8/layout/hierarchy3"/>
    <dgm:cxn modelId="{497512FA-13A2-46D1-87B2-CAA47332B746}" type="presParOf" srcId="{F1BA6A6B-DD37-4DE0-A6C2-095CFCA46432}" destId="{D3286B58-9BED-4E96-8894-C6075539A479}" srcOrd="1" destOrd="0" presId="urn:microsoft.com/office/officeart/2005/8/layout/hierarchy3"/>
    <dgm:cxn modelId="{6849A26D-43F6-405F-A184-0CB1CF0B277F}" type="presParOf" srcId="{50F6C165-8A31-404A-9ACB-B68BB306BE89}" destId="{D66192ED-174F-451C-B21C-178E58FE0DC9}" srcOrd="1" destOrd="0" presId="urn:microsoft.com/office/officeart/2005/8/layout/hierarchy3"/>
    <dgm:cxn modelId="{0B207153-DE44-4E9F-B426-BB145ED3779A}" type="presParOf" srcId="{DB1A7131-896E-49DF-9C1A-B82411E697F3}" destId="{0403C533-C88A-47A8-A433-085439684E65}" srcOrd="3" destOrd="0" presId="urn:microsoft.com/office/officeart/2005/8/layout/hierarchy3"/>
    <dgm:cxn modelId="{89230C92-9D65-4EFB-B11F-2046B03413AA}" type="presParOf" srcId="{0403C533-C88A-47A8-A433-085439684E65}" destId="{8837020E-982F-4569-9519-826E61515055}" srcOrd="0" destOrd="0" presId="urn:microsoft.com/office/officeart/2005/8/layout/hierarchy3"/>
    <dgm:cxn modelId="{991E6B22-8655-4F3F-9A10-57B0031FC75C}" type="presParOf" srcId="{8837020E-982F-4569-9519-826E61515055}" destId="{9E0B1F13-1838-4CBF-B9E4-7DB8C0CC55A0}" srcOrd="0" destOrd="0" presId="urn:microsoft.com/office/officeart/2005/8/layout/hierarchy3"/>
    <dgm:cxn modelId="{D6218071-E08D-4D8A-BAFB-BF376893126C}" type="presParOf" srcId="{8837020E-982F-4569-9519-826E61515055}" destId="{9844816A-6E43-4256-BADA-7F81CBDDEA30}" srcOrd="1" destOrd="0" presId="urn:microsoft.com/office/officeart/2005/8/layout/hierarchy3"/>
    <dgm:cxn modelId="{B9B24715-7B1A-4C89-A3D2-3C9140CF451A}" type="presParOf" srcId="{0403C533-C88A-47A8-A433-085439684E65}" destId="{054ADF79-8502-47AC-BC94-6D8CFBAA47FF}" srcOrd="1" destOrd="0" presId="urn:microsoft.com/office/officeart/2005/8/layout/hierarchy3"/>
    <dgm:cxn modelId="{2752DFC3-D848-41B6-971C-8078F95E3D45}" type="presParOf" srcId="{DB1A7131-896E-49DF-9C1A-B82411E697F3}" destId="{F3B69D12-5A43-4053-B708-DB63ED8A0482}" srcOrd="4" destOrd="0" presId="urn:microsoft.com/office/officeart/2005/8/layout/hierarchy3"/>
    <dgm:cxn modelId="{EF8C2904-3AA3-4E1F-B333-9AE0C12E007F}" type="presParOf" srcId="{F3B69D12-5A43-4053-B708-DB63ED8A0482}" destId="{8EE46807-C195-48E8-8E7C-406573812271}" srcOrd="0" destOrd="0" presId="urn:microsoft.com/office/officeart/2005/8/layout/hierarchy3"/>
    <dgm:cxn modelId="{F69917D4-25D3-48A8-B40B-A091BA840459}" type="presParOf" srcId="{8EE46807-C195-48E8-8E7C-406573812271}" destId="{B083EA45-6E65-4132-A869-371A918F4AA3}" srcOrd="0" destOrd="0" presId="urn:microsoft.com/office/officeart/2005/8/layout/hierarchy3"/>
    <dgm:cxn modelId="{3A8966EB-7556-4018-B958-5311A60D859D}" type="presParOf" srcId="{8EE46807-C195-48E8-8E7C-406573812271}" destId="{F9D26FFC-27AE-402C-9C34-99D5D95E02E0}" srcOrd="1" destOrd="0" presId="urn:microsoft.com/office/officeart/2005/8/layout/hierarchy3"/>
    <dgm:cxn modelId="{F6D5F443-0916-47DC-B06D-F40109A11DE0}" type="presParOf" srcId="{F3B69D12-5A43-4053-B708-DB63ED8A0482}" destId="{A30B1650-D093-4E4B-8E16-DB361230E7B3}" srcOrd="1" destOrd="0" presId="urn:microsoft.com/office/officeart/2005/8/layout/hierarchy3"/>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112"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fld id="{6F1CF8B8-9AF0-4895-9806-90A55ACA9287}" type="datetime1">
              <a:rPr lang="en-US"/>
              <a:pPr>
                <a:defRPr/>
              </a:pPr>
              <a:t>12/13/2011</a:t>
            </a:fld>
            <a:endParaRPr lang="en-US"/>
          </a:p>
        </p:txBody>
      </p:sp>
      <p:sp>
        <p:nvSpPr>
          <p:cNvPr id="4" name="Footer Placeholder 3"/>
          <p:cNvSpPr>
            <a:spLocks noGrp="1"/>
          </p:cNvSpPr>
          <p:nvPr>
            <p:ph type="ftr" sz="quarter" idx="2"/>
          </p:nvPr>
        </p:nvSpPr>
        <p:spPr>
          <a:xfrm>
            <a:off x="0" y="8772525"/>
            <a:ext cx="3038475" cy="461963"/>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112"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pPr>
              <a:defRPr/>
            </a:pPr>
            <a:fld id="{C1DA65EA-DF6E-47C3-8000-1F80C82CD40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3177" tIns="46589" rIns="93177" bIns="46589" numCol="1" anchor="t" anchorCtr="0" compatLnSpc="1">
            <a:prstTxWarp prst="textNoShape">
              <a:avLst/>
            </a:prstTxWarp>
          </a:bodyPr>
          <a:lstStyle>
            <a:lvl1pPr>
              <a:defRPr sz="1200">
                <a:latin typeface="Arial" pitchFamily="34" charset="0"/>
                <a:ea typeface="+mn-ea"/>
                <a:cs typeface="Arial" pitchFamily="34" charset="0"/>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E27A89DA-01C9-47EF-B9E7-2A27BE49444E}" type="datetime1">
              <a:rPr lang="en-US"/>
              <a:pPr>
                <a:defRPr/>
              </a:pPr>
              <a:t>12/13/2011</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1675" y="4387850"/>
            <a:ext cx="5607050" cy="4156075"/>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wrap="square" lIns="93177" tIns="46589" rIns="93177" bIns="46589" numCol="1" anchor="b" anchorCtr="0" compatLnSpc="1">
            <a:prstTxWarp prst="textNoShape">
              <a:avLst/>
            </a:prstTxWarp>
          </a:bodyPr>
          <a:lstStyle>
            <a:lvl1pPr>
              <a:defRPr sz="1200">
                <a:latin typeface="Arial" pitchFamily="34" charset="0"/>
                <a:ea typeface="+mn-ea"/>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19D72CA2-A7B8-4180-9FF3-39BAFC0FD62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pitchFamily="34" charset="0"/>
        <a:ea typeface="ＭＳ Ｐゴシック" pitchFamily="-112" charset="-128"/>
        <a:cs typeface="Arial" pitchFamily="34" charset="0"/>
      </a:defRPr>
    </a:lvl1pPr>
    <a:lvl2pPr marL="457200" algn="l" rtl="0" eaLnBrk="0" fontAlgn="base" hangingPunct="0">
      <a:spcBef>
        <a:spcPct val="30000"/>
      </a:spcBef>
      <a:spcAft>
        <a:spcPct val="0"/>
      </a:spcAft>
      <a:defRPr sz="900" kern="1200">
        <a:solidFill>
          <a:schemeClr val="tx1"/>
        </a:solidFill>
        <a:latin typeface="Georgia" pitchFamily="18" charset="0"/>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r>
              <a:rPr lang="en-US" smtClean="0">
                <a:ea typeface="ＭＳ Ｐゴシック" pitchFamily="-107" charset="-128"/>
              </a:rPr>
              <a:t>On your way home from work? Wondering what to cook for dinner? Stressed about it? Well no worries because SMSA’s FMN has plenty of options on gourmet dishes for you to just choose and pick up when ready. No stress, no worries, just get ready to sit with your family and enjoy your food!</a:t>
            </a:r>
          </a:p>
        </p:txBody>
      </p:sp>
      <p:sp>
        <p:nvSpPr>
          <p:cNvPr id="48132" name="Slide Number Placeholder 3"/>
          <p:cNvSpPr>
            <a:spLocks noGrp="1"/>
          </p:cNvSpPr>
          <p:nvPr>
            <p:ph type="sldNum" sz="quarter" idx="5"/>
          </p:nvPr>
        </p:nvSpPr>
        <p:spPr bwMode="auto">
          <a:noFill/>
          <a:ln>
            <a:miter lim="800000"/>
            <a:headEnd/>
            <a:tailEnd/>
          </a:ln>
        </p:spPr>
        <p:txBody>
          <a:bodyPr/>
          <a:lstStyle/>
          <a:p>
            <a:fld id="{ADA537A8-0876-45C7-903C-D7F99812C816}"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pPr>
              <a:lnSpc>
                <a:spcPct val="80000"/>
              </a:lnSpc>
            </a:pPr>
            <a:r>
              <a:rPr lang="en-US" b="1" u="sng" smtClean="0">
                <a:ea typeface="ＭＳ Ｐゴシック" pitchFamily="-107" charset="-128"/>
              </a:rPr>
              <a:t>Student Notes:</a:t>
            </a:r>
            <a:endParaRPr lang="en-US" smtClean="0">
              <a:ea typeface="ＭＳ Ｐゴシック" pitchFamily="-107" charset="-128"/>
            </a:endParaRPr>
          </a:p>
          <a:p>
            <a:pPr>
              <a:lnSpc>
                <a:spcPct val="80000"/>
              </a:lnSpc>
              <a:buFontTx/>
              <a:buChar char="•"/>
            </a:pPr>
            <a:r>
              <a:rPr lang="en-US" smtClean="0">
                <a:ea typeface="ＭＳ Ｐゴシック" pitchFamily="-107" charset="-128"/>
              </a:rPr>
              <a:t> read bottom up</a:t>
            </a:r>
          </a:p>
          <a:p>
            <a:pPr>
              <a:lnSpc>
                <a:spcPct val="80000"/>
              </a:lnSpc>
              <a:buFontTx/>
              <a:buChar char="•"/>
            </a:pPr>
            <a:r>
              <a:rPr lang="en-US" smtClean="0">
                <a:ea typeface="ＭＳ Ｐゴシック" pitchFamily="-107" charset="-128"/>
              </a:rPr>
              <a:t>$74.99 internet &amp; $14.99 250 cards (Staples)</a:t>
            </a:r>
          </a:p>
          <a:p>
            <a:pPr>
              <a:lnSpc>
                <a:spcPct val="80000"/>
              </a:lnSpc>
              <a:buFontTx/>
              <a:buChar char="•"/>
            </a:pPr>
            <a:r>
              <a:rPr lang="en-US" smtClean="0">
                <a:ea typeface="ＭＳ Ｐゴシック" pitchFamily="-107" charset="-128"/>
              </a:rPr>
              <a:t>Promoting Your Product is covered in Section 8.2 (pgs. 223-232).</a:t>
            </a:r>
          </a:p>
          <a:p>
            <a:pPr>
              <a:lnSpc>
                <a:spcPct val="80000"/>
              </a:lnSpc>
              <a:buFontTx/>
              <a:buChar char="•"/>
            </a:pPr>
            <a:r>
              <a:rPr lang="en-US" smtClean="0">
                <a:ea typeface="ＭＳ Ｐゴシック" pitchFamily="-107" charset="-128"/>
              </a:rPr>
              <a:t> The principles of personal selling are covered in Section 9.1 (pgs. 239-247).</a:t>
            </a:r>
          </a:p>
          <a:p>
            <a:pPr>
              <a:lnSpc>
                <a:spcPct val="80000"/>
              </a:lnSpc>
              <a:buFontTx/>
              <a:buChar char="•"/>
            </a:pPr>
            <a:r>
              <a:rPr lang="en-US" smtClean="0">
                <a:ea typeface="ＭＳ Ｐゴシック" pitchFamily="-107" charset="-128"/>
              </a:rPr>
              <a:t> The Total Monthly Promotional Expenses will be shown on the “Average Monthly Fixed Expenses” slide, under “Advertising.”</a:t>
            </a:r>
          </a:p>
          <a:p>
            <a:pPr>
              <a:lnSpc>
                <a:spcPct val="80000"/>
              </a:lnSpc>
              <a:buFontTx/>
              <a:buChar char="•"/>
            </a:pPr>
            <a:r>
              <a:rPr lang="en-US" smtClean="0">
                <a:ea typeface="ＭＳ Ｐゴシック" pitchFamily="-107" charset="-128"/>
              </a:rPr>
              <a:t> Write keywords about your plan for using a particular type of promotion in the spaces provided. Show only the types of promotion you will be using. So, for instance, if you don’t plan on using “Sales Promotion,” don’t include it on your slide.</a:t>
            </a:r>
            <a:endParaRPr lang="en-US" i="1" smtClean="0">
              <a:ea typeface="ＭＳ Ｐゴシック" pitchFamily="-107" charset="-128"/>
            </a:endParaRPr>
          </a:p>
          <a:p>
            <a:pPr>
              <a:lnSpc>
                <a:spcPct val="80000"/>
              </a:lnSpc>
            </a:pPr>
            <a:endParaRPr lang="en-US" i="1" smtClean="0">
              <a:ea typeface="ＭＳ Ｐゴシック" pitchFamily="-107" charset="-128"/>
            </a:endParaRPr>
          </a:p>
          <a:p>
            <a:pPr>
              <a:lnSpc>
                <a:spcPct val="80000"/>
              </a:lnSpc>
            </a:pPr>
            <a:r>
              <a:rPr lang="en-US" i="1" smtClean="0">
                <a:ea typeface="ＭＳ Ｐゴシック" pitchFamily="-107" charset="-128"/>
              </a:rPr>
              <a:t>Other Types of Promotional Expense</a:t>
            </a:r>
            <a:endParaRPr lang="en-US" smtClean="0">
              <a:ea typeface="ＭＳ Ｐゴシック" pitchFamily="-107" charset="-128"/>
            </a:endParaRPr>
          </a:p>
          <a:p>
            <a:pPr>
              <a:lnSpc>
                <a:spcPct val="80000"/>
              </a:lnSpc>
              <a:buFontTx/>
              <a:buChar char="•"/>
            </a:pPr>
            <a:r>
              <a:rPr lang="en-US" smtClean="0">
                <a:ea typeface="ＭＳ Ｐゴシック" pitchFamily="-107" charset="-128"/>
              </a:rPr>
              <a:t> This includes visual merchandising, public relations, and any other type of promotion not covered by the first four types.</a:t>
            </a:r>
            <a:endParaRPr lang="en-US" i="1" smtClean="0">
              <a:ea typeface="ＭＳ Ｐゴシック" pitchFamily="-107" charset="-128"/>
            </a:endParaRPr>
          </a:p>
          <a:p>
            <a:pPr>
              <a:lnSpc>
                <a:spcPct val="80000"/>
              </a:lnSpc>
            </a:pPr>
            <a:endParaRPr lang="en-US" i="1" smtClean="0">
              <a:ea typeface="ＭＳ Ｐゴシック" pitchFamily="-107" charset="-128"/>
            </a:endParaRPr>
          </a:p>
          <a:p>
            <a:pPr>
              <a:lnSpc>
                <a:spcPct val="80000"/>
              </a:lnSpc>
            </a:pPr>
            <a:r>
              <a:rPr lang="en-US" i="1" smtClean="0">
                <a:ea typeface="ＭＳ Ｐゴシック" pitchFamily="-107" charset="-128"/>
              </a:rPr>
              <a:t>Business Plan Exercises</a:t>
            </a:r>
            <a:endParaRPr lang="en-US" smtClean="0">
              <a:ea typeface="ＭＳ Ｐゴシック" pitchFamily="-107" charset="-128"/>
            </a:endParaRPr>
          </a:p>
          <a:p>
            <a:pPr>
              <a:lnSpc>
                <a:spcPct val="80000"/>
              </a:lnSpc>
            </a:pPr>
            <a:r>
              <a:rPr lang="en-US" smtClean="0">
                <a:ea typeface="ＭＳ Ｐゴシック" pitchFamily="-107" charset="-128"/>
              </a:rPr>
              <a:t>This slide relates to the following business plan exercises:</a:t>
            </a:r>
          </a:p>
          <a:p>
            <a:pPr>
              <a:lnSpc>
                <a:spcPct val="80000"/>
              </a:lnSpc>
              <a:buFontTx/>
              <a:buChar char="•"/>
            </a:pPr>
            <a:r>
              <a:rPr lang="en-US" smtClean="0">
                <a:ea typeface="ＭＳ Ｐゴシック" pitchFamily="-107" charset="-128"/>
              </a:rPr>
              <a:t> Section 8.2: “Promotional Mix.” In BizTech or pgs. 281-287 in the </a:t>
            </a:r>
            <a:r>
              <a:rPr lang="en-US" i="1" smtClean="0">
                <a:ea typeface="ＭＳ Ｐゴシック" pitchFamily="-107" charset="-128"/>
              </a:rPr>
              <a:t>Business Plan Project (Student Activity Workbook)</a:t>
            </a:r>
            <a:r>
              <a:rPr lang="en-US" smtClean="0">
                <a:ea typeface="ＭＳ Ｐゴシック" pitchFamily="-107" charset="-128"/>
              </a:rPr>
              <a:t>.</a:t>
            </a:r>
          </a:p>
          <a:p>
            <a:pPr>
              <a:lnSpc>
                <a:spcPct val="80000"/>
              </a:lnSpc>
              <a:buFontTx/>
              <a:buChar char="•"/>
            </a:pPr>
            <a:r>
              <a:rPr lang="en-US" smtClean="0">
                <a:ea typeface="ＭＳ Ｐゴシック" pitchFamily="-107" charset="-128"/>
              </a:rPr>
              <a:t> Section 9.1: “Selling Your Product or Service.” In BizTech or pgs. 288-290 in the </a:t>
            </a:r>
            <a:r>
              <a:rPr lang="en-US" i="1" smtClean="0">
                <a:ea typeface="ＭＳ Ｐゴシック" pitchFamily="-107" charset="-128"/>
              </a:rPr>
              <a:t>Business Plan Project (Student Activity Workbook)</a:t>
            </a:r>
            <a:r>
              <a:rPr lang="en-US" smtClean="0">
                <a:ea typeface="ＭＳ Ｐゴシック" pitchFamily="-107" charset="-128"/>
              </a:rPr>
              <a:t>.</a:t>
            </a:r>
          </a:p>
        </p:txBody>
      </p:sp>
      <p:sp>
        <p:nvSpPr>
          <p:cNvPr id="57348" name="Slide Number Placeholder 3"/>
          <p:cNvSpPr>
            <a:spLocks noGrp="1"/>
          </p:cNvSpPr>
          <p:nvPr>
            <p:ph type="sldNum" sz="quarter" idx="5"/>
          </p:nvPr>
        </p:nvSpPr>
        <p:spPr bwMode="auto">
          <a:noFill/>
          <a:ln>
            <a:miter lim="800000"/>
            <a:headEnd/>
            <a:tailEnd/>
          </a:ln>
        </p:spPr>
        <p:txBody>
          <a:bodyPr/>
          <a:lstStyle/>
          <a:p>
            <a:fld id="{9170882F-AE96-4310-A625-CCEFE9230E42}"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70338" y="8772525"/>
            <a:ext cx="3038475" cy="461963"/>
          </a:xfrm>
          <a:prstGeom prst="rect">
            <a:avLst/>
          </a:prstGeom>
          <a:noFill/>
          <a:ln w="9525">
            <a:noFill/>
            <a:miter lim="800000"/>
            <a:headEnd/>
            <a:tailEnd/>
          </a:ln>
        </p:spPr>
        <p:txBody>
          <a:bodyPr lIns="93177" tIns="46589" rIns="93177" bIns="46589" anchor="b"/>
          <a:lstStyle/>
          <a:p>
            <a:pPr algn="r"/>
            <a:fld id="{E40E767B-DA34-44B2-9CE2-487F6BA0E61F}" type="slidenum">
              <a:rPr lang="en-US" sz="1200">
                <a:latin typeface="Calibri" pitchFamily="34" charset="0"/>
              </a:rPr>
              <a:pPr algn="r"/>
              <a:t>12</a:t>
            </a:fld>
            <a:endParaRPr lang="en-US" sz="1200">
              <a:latin typeface="Calibri"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xfrm>
            <a:off x="935038" y="4240213"/>
            <a:ext cx="5140325" cy="4154487"/>
          </a:xfrm>
          <a:noFill/>
        </p:spPr>
        <p:txBody>
          <a:bodyPr/>
          <a:lstStyle/>
          <a:p>
            <a:pPr>
              <a:lnSpc>
                <a:spcPct val="80000"/>
              </a:lnSpc>
            </a:pPr>
            <a:r>
              <a:rPr lang="en-US" b="1" u="sng" smtClean="0">
                <a:ea typeface="ＭＳ Ｐゴシック" pitchFamily="-107" charset="-128"/>
              </a:rPr>
              <a:t>Student Notes:</a:t>
            </a:r>
            <a:endParaRPr lang="en-US" smtClean="0">
              <a:ea typeface="ＭＳ Ｐゴシック" pitchFamily="-107" charset="-128"/>
            </a:endParaRPr>
          </a:p>
          <a:p>
            <a:pPr>
              <a:lnSpc>
                <a:spcPct val="80000"/>
              </a:lnSpc>
              <a:buFontTx/>
              <a:buChar char="•"/>
            </a:pPr>
            <a:r>
              <a:rPr lang="en-US" smtClean="0">
                <a:ea typeface="ＭＳ Ｐゴシック" pitchFamily="-107" charset="-128"/>
              </a:rPr>
              <a:t> Salad is for 3 people, Rice for 30 people .6lbs each, Chicken for 2 people</a:t>
            </a:r>
          </a:p>
          <a:p>
            <a:pPr>
              <a:lnSpc>
                <a:spcPct val="80000"/>
              </a:lnSpc>
              <a:buFontTx/>
              <a:buChar char="•"/>
            </a:pPr>
            <a:r>
              <a:rPr lang="en-US" smtClean="0">
                <a:ea typeface="ＭＳ Ｐゴシック" pitchFamily="-107" charset="-128"/>
              </a:rPr>
              <a:t>Variable expenses are covered in Section 10.1 (pgs. 272-273).</a:t>
            </a:r>
          </a:p>
          <a:p>
            <a:pPr>
              <a:lnSpc>
                <a:spcPct val="80000"/>
              </a:lnSpc>
              <a:buFontTx/>
              <a:buChar char="•"/>
            </a:pPr>
            <a:r>
              <a:rPr lang="en-US" smtClean="0">
                <a:ea typeface="ＭＳ Ｐゴシック" pitchFamily="-107" charset="-128"/>
              </a:rPr>
              <a:t> Units of sale are discussed in Section 10.2 (pgs. 275-276)</a:t>
            </a:r>
          </a:p>
          <a:p>
            <a:pPr>
              <a:lnSpc>
                <a:spcPct val="80000"/>
              </a:lnSpc>
              <a:buFontTx/>
              <a:buChar char="•"/>
            </a:pPr>
            <a:r>
              <a:rPr lang="en-US" smtClean="0">
                <a:ea typeface="ＭＳ Ｐゴシック" pitchFamily="-107" charset="-128"/>
              </a:rPr>
              <a:t> “COGS (per Unit)” will be used in the next slide, “Economics of One Unit.”</a:t>
            </a:r>
            <a:endParaRPr lang="en-US" i="1" smtClean="0">
              <a:ea typeface="ＭＳ Ｐゴシック" pitchFamily="-107" charset="-128"/>
            </a:endParaRPr>
          </a:p>
          <a:p>
            <a:pPr>
              <a:lnSpc>
                <a:spcPct val="80000"/>
              </a:lnSpc>
            </a:pPr>
            <a:endParaRPr lang="en-US" i="1" smtClean="0">
              <a:ea typeface="ＭＳ Ｐゴシック" pitchFamily="-107" charset="-128"/>
            </a:endParaRPr>
          </a:p>
          <a:p>
            <a:pPr>
              <a:lnSpc>
                <a:spcPct val="80000"/>
              </a:lnSpc>
            </a:pPr>
            <a:r>
              <a:rPr lang="en-US" i="1" smtClean="0">
                <a:ea typeface="ＭＳ Ｐゴシック" pitchFamily="-107" charset="-128"/>
              </a:rPr>
              <a:t>Labor Costs</a:t>
            </a:r>
            <a:endParaRPr lang="en-US" smtClean="0">
              <a:ea typeface="ＭＳ Ｐゴシック" pitchFamily="-107" charset="-128"/>
            </a:endParaRPr>
          </a:p>
          <a:p>
            <a:pPr>
              <a:lnSpc>
                <a:spcPct val="80000"/>
              </a:lnSpc>
              <a:buFontTx/>
              <a:buChar char="•"/>
            </a:pPr>
            <a:r>
              <a:rPr lang="en-US" smtClean="0">
                <a:ea typeface="ＭＳ Ｐゴシック" pitchFamily="-107" charset="-128"/>
              </a:rPr>
              <a:t> This calculation only include the time spent actually building a product or providing a service. It does not include such things as time spent passing out flyers, selling, shopping for materials, sweeping floors, or billing customers. </a:t>
            </a:r>
          </a:p>
          <a:p>
            <a:pPr>
              <a:lnSpc>
                <a:spcPct val="80000"/>
              </a:lnSpc>
            </a:pPr>
            <a:endParaRPr lang="en-US" smtClean="0">
              <a:ea typeface="ＭＳ Ｐゴシック" pitchFamily="-107" charset="-128"/>
            </a:endParaRPr>
          </a:p>
          <a:p>
            <a:pPr>
              <a:lnSpc>
                <a:spcPct val="80000"/>
              </a:lnSpc>
            </a:pPr>
            <a:r>
              <a:rPr lang="en-US" i="1" smtClean="0">
                <a:ea typeface="ＭＳ Ｐゴシック" pitchFamily="-107" charset="-128"/>
              </a:rPr>
              <a:t>Types of Businesses</a:t>
            </a:r>
          </a:p>
          <a:p>
            <a:pPr>
              <a:lnSpc>
                <a:spcPct val="80000"/>
              </a:lnSpc>
              <a:buFontTx/>
              <a:buChar char="•"/>
            </a:pPr>
            <a:r>
              <a:rPr lang="en-US" smtClean="0">
                <a:ea typeface="ＭＳ Ｐゴシック" pitchFamily="-107" charset="-128"/>
              </a:rPr>
              <a:t> Service businesses might not have any materials cost. Don’t show “Materials,” if materials are not part of your unit of sale.</a:t>
            </a:r>
          </a:p>
          <a:p>
            <a:pPr>
              <a:lnSpc>
                <a:spcPct val="80000"/>
              </a:lnSpc>
              <a:buFontTx/>
              <a:buChar char="•"/>
            </a:pPr>
            <a:r>
              <a:rPr lang="en-US" smtClean="0">
                <a:ea typeface="ＭＳ Ｐゴシック" pitchFamily="-107" charset="-128"/>
              </a:rPr>
              <a:t> Wholesale and retail businesses typically don’t have any labor costs. Don’t show “Labor,” if labor is not part of you unit of sale.</a:t>
            </a:r>
          </a:p>
          <a:p>
            <a:pPr>
              <a:lnSpc>
                <a:spcPct val="80000"/>
              </a:lnSpc>
            </a:pPr>
            <a:endParaRPr lang="en-US" smtClean="0">
              <a:ea typeface="ＭＳ Ｐゴシック" pitchFamily="-107" charset="-128"/>
            </a:endParaRPr>
          </a:p>
          <a:p>
            <a:pPr>
              <a:lnSpc>
                <a:spcPct val="80000"/>
              </a:lnSpc>
            </a:pPr>
            <a:r>
              <a:rPr lang="en-US" i="1" smtClean="0">
                <a:ea typeface="ＭＳ Ｐゴシック" pitchFamily="-107" charset="-128"/>
              </a:rPr>
              <a:t>COGS</a:t>
            </a:r>
          </a:p>
          <a:p>
            <a:pPr>
              <a:lnSpc>
                <a:spcPct val="80000"/>
              </a:lnSpc>
              <a:buFontTx/>
              <a:buChar char="•"/>
            </a:pPr>
            <a:r>
              <a:rPr lang="en-US" smtClean="0">
                <a:ea typeface="ＭＳ Ｐゴシック" pitchFamily="-107" charset="-128"/>
              </a:rPr>
              <a:t> COGS (“Cost of Goods Sold”) is appropriate for wholesale and retail businesses. For services businesses, change this to “COSS” (“Cost of Services Sold”). For manufacturing businesses, change this to “COGMS” (Cost of Goods Manufactured and Sold”).</a:t>
            </a:r>
          </a:p>
          <a:p>
            <a:pPr>
              <a:lnSpc>
                <a:spcPct val="80000"/>
              </a:lnSpc>
            </a:pPr>
            <a:endParaRPr lang="en-US" smtClean="0">
              <a:ea typeface="ＭＳ Ｐゴシック" pitchFamily="-107" charset="-128"/>
            </a:endParaRPr>
          </a:p>
          <a:p>
            <a:pPr>
              <a:lnSpc>
                <a:spcPct val="80000"/>
              </a:lnSpc>
            </a:pPr>
            <a:r>
              <a:rPr lang="en-US" i="1" smtClean="0">
                <a:ea typeface="ＭＳ Ｐゴシック" pitchFamily="-107" charset="-128"/>
              </a:rPr>
              <a:t>Business Plan Exercises</a:t>
            </a:r>
          </a:p>
          <a:p>
            <a:pPr>
              <a:lnSpc>
                <a:spcPct val="80000"/>
              </a:lnSpc>
            </a:pPr>
            <a:r>
              <a:rPr lang="en-US" smtClean="0">
                <a:ea typeface="ＭＳ Ｐゴシック" pitchFamily="-107" charset="-128"/>
              </a:rPr>
              <a:t>This slide relates to the following business plan exercises:</a:t>
            </a:r>
          </a:p>
          <a:p>
            <a:pPr>
              <a:lnSpc>
                <a:spcPct val="80000"/>
              </a:lnSpc>
              <a:buFontTx/>
              <a:buChar char="•"/>
            </a:pPr>
            <a:r>
              <a:rPr lang="en-US" smtClean="0">
                <a:ea typeface="ＭＳ Ｐゴシック" pitchFamily="-107" charset="-128"/>
              </a:rPr>
              <a:t> Section 10.2: “Economics of One Unit of Sale” and “Estimating Variable Expenses.” In BizTech or pgs. 297-298 in the </a:t>
            </a:r>
            <a:r>
              <a:rPr lang="en-US" i="1" smtClean="0">
                <a:ea typeface="ＭＳ Ｐゴシック" pitchFamily="-107" charset="-128"/>
              </a:rPr>
              <a:t>Business Plan Project (Student Activity Workbook)</a:t>
            </a:r>
            <a:r>
              <a:rPr lang="en-US" smtClean="0">
                <a:ea typeface="ＭＳ Ｐゴシック" pitchFamily="-107" charset="-128"/>
              </a:rPr>
              <a:t>.</a:t>
            </a:r>
          </a:p>
          <a:p>
            <a:pPr>
              <a:lnSpc>
                <a:spcPct val="80000"/>
              </a:lnSpc>
              <a:buFontTx/>
              <a:buChar char="•"/>
            </a:pPr>
            <a:endParaRPr lang="en-US" smtClean="0">
              <a:ea typeface="ＭＳ Ｐゴシック" pitchFamily="-107" charset="-128"/>
            </a:endParaRPr>
          </a:p>
          <a:p>
            <a:pPr>
              <a:lnSpc>
                <a:spcPct val="80000"/>
              </a:lnSpc>
            </a:pPr>
            <a:r>
              <a:rPr lang="en-US" i="1" smtClean="0">
                <a:ea typeface="ＭＳ Ｐゴシック" pitchFamily="-107" charset="-128"/>
              </a:rPr>
              <a:t>Preparing Your Final Slide</a:t>
            </a:r>
          </a:p>
          <a:p>
            <a:pPr>
              <a:lnSpc>
                <a:spcPct val="80000"/>
              </a:lnSpc>
              <a:buFontTx/>
              <a:buChar char="•"/>
            </a:pPr>
            <a:r>
              <a:rPr lang="en-US" smtClean="0">
                <a:ea typeface="ＭＳ Ｐゴシック" pitchFamily="-107" charset="-128"/>
              </a:rPr>
              <a:t> Formulas are shown in red type. Replace the red formula with the appropriate calculation (make sure to change the font color to black).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a:lstStyle/>
          <a:p>
            <a:pPr>
              <a:lnSpc>
                <a:spcPct val="80000"/>
              </a:lnSpc>
            </a:pPr>
            <a:r>
              <a:rPr lang="en-US" b="1" u="sng" smtClean="0">
                <a:ea typeface="ＭＳ Ｐゴシック" pitchFamily="-107" charset="-128"/>
              </a:rPr>
              <a:t>Student Notes:</a:t>
            </a:r>
          </a:p>
          <a:p>
            <a:pPr>
              <a:lnSpc>
                <a:spcPct val="80000"/>
              </a:lnSpc>
              <a:buFontTx/>
              <a:buChar char="•"/>
            </a:pPr>
            <a:r>
              <a:rPr lang="en-US" smtClean="0">
                <a:ea typeface="ＭＳ Ｐゴシック" pitchFamily="-107" charset="-128"/>
              </a:rPr>
              <a:t> Say selling price &amp; subtracting costs then profit which is contribution</a:t>
            </a:r>
          </a:p>
          <a:p>
            <a:pPr>
              <a:lnSpc>
                <a:spcPct val="80000"/>
              </a:lnSpc>
              <a:buFontTx/>
              <a:buChar char="•"/>
            </a:pPr>
            <a:r>
              <a:rPr lang="en-US" smtClean="0">
                <a:ea typeface="ＭＳ Ｐゴシック" pitchFamily="-107" charset="-128"/>
              </a:rPr>
              <a:t>The economics of One Unit of Sale is covered in Section 10.2 (pgs. 275-282).</a:t>
            </a:r>
          </a:p>
          <a:p>
            <a:pPr>
              <a:lnSpc>
                <a:spcPct val="80000"/>
              </a:lnSpc>
              <a:buFontTx/>
              <a:buChar char="•"/>
            </a:pPr>
            <a:r>
              <a:rPr lang="en-US" smtClean="0">
                <a:ea typeface="ＭＳ Ｐゴシック" pitchFamily="-107" charset="-128"/>
              </a:rPr>
              <a:t> “COGS (per Unit)” is calculated in the previous slide, “Cost of Materials/Labor.”</a:t>
            </a:r>
          </a:p>
          <a:p>
            <a:pPr>
              <a:lnSpc>
                <a:spcPct val="80000"/>
              </a:lnSpc>
              <a:buFontTx/>
              <a:buChar char="•"/>
            </a:pPr>
            <a:r>
              <a:rPr lang="en-US" smtClean="0">
                <a:ea typeface="ＭＳ Ｐゴシック" pitchFamily="-107" charset="-128"/>
              </a:rPr>
              <a:t> “Contribution Margin” is discussed on page 276 of the textbook. It is the amount per unit remaining after all the variable expenses are subtracted from the sales price.</a:t>
            </a:r>
          </a:p>
          <a:p>
            <a:pPr>
              <a:lnSpc>
                <a:spcPct val="80000"/>
              </a:lnSpc>
              <a:buFontTx/>
              <a:buChar char="•"/>
            </a:pPr>
            <a:endParaRPr lang="en-US" i="1" smtClean="0">
              <a:ea typeface="ＭＳ Ｐゴシック" pitchFamily="-107" charset="-128"/>
            </a:endParaRPr>
          </a:p>
          <a:p>
            <a:pPr>
              <a:lnSpc>
                <a:spcPct val="80000"/>
              </a:lnSpc>
            </a:pPr>
            <a:r>
              <a:rPr lang="en-US" i="1" smtClean="0">
                <a:ea typeface="ＭＳ Ｐゴシック" pitchFamily="-107" charset="-128"/>
              </a:rPr>
              <a:t>Definition of a Unit</a:t>
            </a:r>
          </a:p>
          <a:p>
            <a:pPr>
              <a:lnSpc>
                <a:spcPct val="80000"/>
              </a:lnSpc>
              <a:buFontTx/>
              <a:buChar char="•"/>
            </a:pPr>
            <a:r>
              <a:rPr lang="en-US" smtClean="0">
                <a:ea typeface="ＭＳ Ｐゴシック" pitchFamily="-107" charset="-128"/>
              </a:rPr>
              <a:t> This is what the customer actually buys from you. It is the minimum number and type of product or service you are willing to sell to a customer. For example, if you are selling sunglasses, your unit of sale would be one pair of sunglasses.</a:t>
            </a:r>
          </a:p>
          <a:p>
            <a:pPr>
              <a:lnSpc>
                <a:spcPct val="80000"/>
              </a:lnSpc>
            </a:pPr>
            <a:endParaRPr lang="en-US" i="1" smtClean="0">
              <a:ea typeface="ＭＳ Ｐゴシック" pitchFamily="-107" charset="-128"/>
            </a:endParaRPr>
          </a:p>
          <a:p>
            <a:pPr>
              <a:lnSpc>
                <a:spcPct val="80000"/>
              </a:lnSpc>
            </a:pPr>
            <a:r>
              <a:rPr lang="en-US" i="1" smtClean="0">
                <a:ea typeface="ＭＳ Ｐゴシック" pitchFamily="-107" charset="-128"/>
              </a:rPr>
              <a:t>COGS</a:t>
            </a:r>
            <a:endParaRPr lang="en-US" smtClean="0">
              <a:ea typeface="ＭＳ Ｐゴシック" pitchFamily="-107" charset="-128"/>
            </a:endParaRPr>
          </a:p>
          <a:p>
            <a:pPr>
              <a:lnSpc>
                <a:spcPct val="80000"/>
              </a:lnSpc>
              <a:buFontTx/>
              <a:buChar char="•"/>
            </a:pPr>
            <a:r>
              <a:rPr lang="en-US" smtClean="0">
                <a:ea typeface="ＭＳ Ｐゴシック" pitchFamily="-107" charset="-128"/>
              </a:rPr>
              <a:t> COGS (“Cost of Goods Sold”) is appropriate for wholesale and retail businesses. For services businesses, change this to “COSS” (“Cost of Services Sold”). For manufacturing businesses, change this to “COGMS” (Cost of Goods Manufactured and Sold”).</a:t>
            </a:r>
          </a:p>
          <a:p>
            <a:pPr>
              <a:lnSpc>
                <a:spcPct val="80000"/>
              </a:lnSpc>
            </a:pPr>
            <a:endParaRPr lang="en-US" i="1" smtClean="0">
              <a:ea typeface="ＭＳ Ｐゴシック" pitchFamily="-107" charset="-128"/>
            </a:endParaRPr>
          </a:p>
          <a:p>
            <a:pPr>
              <a:lnSpc>
                <a:spcPct val="80000"/>
              </a:lnSpc>
            </a:pPr>
            <a:r>
              <a:rPr lang="en-US" i="1" smtClean="0">
                <a:ea typeface="ＭＳ Ｐゴシック" pitchFamily="-107" charset="-128"/>
              </a:rPr>
              <a:t>Other Variable Expenses (per Unit)</a:t>
            </a:r>
          </a:p>
          <a:p>
            <a:pPr>
              <a:lnSpc>
                <a:spcPct val="80000"/>
              </a:lnSpc>
              <a:buFontTx/>
              <a:buChar char="•"/>
            </a:pPr>
            <a:r>
              <a:rPr lang="en-US" smtClean="0">
                <a:ea typeface="ＭＳ Ｐゴシック" pitchFamily="-107" charset="-128"/>
              </a:rPr>
              <a:t> This includes such things as commissions and shipping &amp; handling. </a:t>
            </a:r>
          </a:p>
          <a:p>
            <a:pPr>
              <a:lnSpc>
                <a:spcPct val="80000"/>
              </a:lnSpc>
            </a:pPr>
            <a:endParaRPr lang="en-US" i="1" smtClean="0">
              <a:ea typeface="ＭＳ Ｐゴシック" pitchFamily="-107" charset="-128"/>
            </a:endParaRPr>
          </a:p>
          <a:p>
            <a:pPr>
              <a:lnSpc>
                <a:spcPct val="80000"/>
              </a:lnSpc>
            </a:pPr>
            <a:r>
              <a:rPr lang="en-US" i="1" smtClean="0">
                <a:ea typeface="ＭＳ Ｐゴシック" pitchFamily="-107" charset="-128"/>
              </a:rPr>
              <a:t>Addition/Subtraction Process</a:t>
            </a:r>
            <a:endParaRPr lang="en-US" smtClean="0">
              <a:ea typeface="ＭＳ Ｐゴシック" pitchFamily="-107" charset="-128"/>
            </a:endParaRPr>
          </a:p>
          <a:p>
            <a:pPr>
              <a:lnSpc>
                <a:spcPct val="80000"/>
              </a:lnSpc>
              <a:buFontTx/>
              <a:buChar char="•"/>
            </a:pPr>
            <a:r>
              <a:rPr lang="en-US" smtClean="0">
                <a:ea typeface="ＭＳ Ｐゴシック" pitchFamily="-107" charset="-128"/>
              </a:rPr>
              <a:t> Add the Total COGS (per Unit) and the Other Variable Expenses (per Unit) to calculate the Total Variable Expenses (per Unit). </a:t>
            </a:r>
          </a:p>
          <a:p>
            <a:pPr>
              <a:lnSpc>
                <a:spcPct val="80000"/>
              </a:lnSpc>
              <a:buFontTx/>
              <a:buChar char="•"/>
            </a:pPr>
            <a:r>
              <a:rPr lang="en-US" smtClean="0">
                <a:ea typeface="ＭＳ Ｐゴシック" pitchFamily="-107" charset="-128"/>
              </a:rPr>
              <a:t> Subtract the Total Variable Expenses (per Unit) from the Selling Price (per Unit) to calculate the Contribution Margin (per Unit).</a:t>
            </a:r>
          </a:p>
          <a:p>
            <a:pPr>
              <a:lnSpc>
                <a:spcPct val="80000"/>
              </a:lnSpc>
            </a:pPr>
            <a:r>
              <a:rPr lang="en-US" smtClean="0">
                <a:ea typeface="ＭＳ Ｐゴシック" pitchFamily="-107" charset="-128"/>
              </a:rPr>
              <a:t> </a:t>
            </a:r>
          </a:p>
          <a:p>
            <a:pPr>
              <a:lnSpc>
                <a:spcPct val="80000"/>
              </a:lnSpc>
            </a:pPr>
            <a:r>
              <a:rPr lang="en-US" i="1" smtClean="0">
                <a:ea typeface="ＭＳ Ｐゴシック" pitchFamily="-107" charset="-128"/>
              </a:rPr>
              <a:t>Business Plan Exercises</a:t>
            </a:r>
            <a:endParaRPr lang="en-US" smtClean="0">
              <a:ea typeface="ＭＳ Ｐゴシック" pitchFamily="-107" charset="-128"/>
            </a:endParaRPr>
          </a:p>
          <a:p>
            <a:pPr>
              <a:lnSpc>
                <a:spcPct val="80000"/>
              </a:lnSpc>
            </a:pPr>
            <a:r>
              <a:rPr lang="en-US" smtClean="0">
                <a:ea typeface="ＭＳ Ｐゴシック" pitchFamily="-107" charset="-128"/>
              </a:rPr>
              <a:t>This slide relates to the following business plan exercises:</a:t>
            </a:r>
            <a:endParaRPr lang="en-US" i="1" smtClean="0">
              <a:ea typeface="ＭＳ Ｐゴシック" pitchFamily="-107" charset="-128"/>
            </a:endParaRPr>
          </a:p>
          <a:p>
            <a:pPr>
              <a:lnSpc>
                <a:spcPct val="80000"/>
              </a:lnSpc>
              <a:buFontTx/>
              <a:buChar char="•"/>
            </a:pPr>
            <a:r>
              <a:rPr lang="en-US" smtClean="0">
                <a:ea typeface="ＭＳ Ｐゴシック" pitchFamily="-107" charset="-128"/>
              </a:rPr>
              <a:t> Section 10.2: “Economics of One Unit of Sale.” In BizTech or pg. 298 in the </a:t>
            </a:r>
            <a:r>
              <a:rPr lang="en-US" i="1" smtClean="0">
                <a:ea typeface="ＭＳ Ｐゴシック" pitchFamily="-107" charset="-128"/>
              </a:rPr>
              <a:t>Business Plan Project (Student Activity Workbook)</a:t>
            </a:r>
            <a:r>
              <a:rPr lang="en-US" smtClean="0">
                <a:ea typeface="ＭＳ Ｐゴシック" pitchFamily="-107" charset="-128"/>
              </a:rP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a:lstStyle/>
          <a:p>
            <a:pPr>
              <a:lnSpc>
                <a:spcPct val="80000"/>
              </a:lnSpc>
            </a:pPr>
            <a:r>
              <a:rPr lang="en-US" b="1" u="sng" smtClean="0">
                <a:ea typeface="ＭＳ Ｐゴシック" pitchFamily="-107" charset="-128"/>
              </a:rPr>
              <a:t>Student Notes:</a:t>
            </a:r>
          </a:p>
          <a:p>
            <a:pPr>
              <a:lnSpc>
                <a:spcPct val="80000"/>
              </a:lnSpc>
              <a:buFontTx/>
              <a:buChar char="•"/>
            </a:pPr>
            <a:r>
              <a:rPr lang="en-US" smtClean="0">
                <a:ea typeface="ＭＳ Ｐゴシック" pitchFamily="-107" charset="-128"/>
              </a:rPr>
              <a:t> Fixed expenses are covered in Section 10.1 (pgs. 269-272).</a:t>
            </a:r>
          </a:p>
          <a:p>
            <a:pPr>
              <a:lnSpc>
                <a:spcPct val="80000"/>
              </a:lnSpc>
              <a:buFontTx/>
              <a:buChar char="•"/>
            </a:pPr>
            <a:r>
              <a:rPr lang="en-US" smtClean="0">
                <a:ea typeface="ＭＳ Ｐゴシック" pitchFamily="-107" charset="-128"/>
              </a:rPr>
              <a:t> The “Projected Yearly Income Statement” slide refers to these fixed expenses as “operating expenses.” </a:t>
            </a:r>
          </a:p>
          <a:p>
            <a:pPr>
              <a:lnSpc>
                <a:spcPct val="80000"/>
              </a:lnSpc>
              <a:buFontTx/>
              <a:buChar char="•"/>
            </a:pPr>
            <a:r>
              <a:rPr lang="en-US" smtClean="0">
                <a:ea typeface="ＭＳ Ｐゴシック" pitchFamily="-107" charset="-128"/>
              </a:rPr>
              <a:t> To learn what typical salaries are for your employees go to http://www.salary.com/</a:t>
            </a:r>
          </a:p>
          <a:p>
            <a:pPr>
              <a:lnSpc>
                <a:spcPct val="80000"/>
              </a:lnSpc>
            </a:pPr>
            <a:endParaRPr lang="en-US" smtClean="0">
              <a:ea typeface="ＭＳ Ｐゴシック" pitchFamily="-107" charset="-128"/>
            </a:endParaRPr>
          </a:p>
          <a:p>
            <a:pPr>
              <a:lnSpc>
                <a:spcPct val="80000"/>
              </a:lnSpc>
            </a:pPr>
            <a:r>
              <a:rPr lang="en-US" i="1" smtClean="0">
                <a:ea typeface="ＭＳ Ｐゴシック" pitchFamily="-107" charset="-128"/>
              </a:rPr>
              <a:t>Business Plan Exercises</a:t>
            </a:r>
            <a:endParaRPr lang="en-US" smtClean="0">
              <a:ea typeface="ＭＳ Ｐゴシック" pitchFamily="-107" charset="-128"/>
            </a:endParaRPr>
          </a:p>
          <a:p>
            <a:pPr>
              <a:lnSpc>
                <a:spcPct val="80000"/>
              </a:lnSpc>
            </a:pPr>
            <a:r>
              <a:rPr lang="en-US" smtClean="0">
                <a:ea typeface="ＭＳ Ｐゴシック" pitchFamily="-107" charset="-128"/>
              </a:rPr>
              <a:t>This slide relates to the following business plan exercises:</a:t>
            </a:r>
            <a:endParaRPr lang="en-US" i="1" smtClean="0">
              <a:ea typeface="ＭＳ Ｐゴシック" pitchFamily="-107" charset="-128"/>
            </a:endParaRPr>
          </a:p>
          <a:p>
            <a:pPr>
              <a:lnSpc>
                <a:spcPct val="80000"/>
              </a:lnSpc>
              <a:buFontTx/>
              <a:buChar char="•"/>
            </a:pPr>
            <a:r>
              <a:rPr lang="en-US" smtClean="0">
                <a:ea typeface="ＭＳ Ｐゴシック" pitchFamily="-107" charset="-128"/>
              </a:rPr>
              <a:t> Section 10.1: “Fixed Operating Costs.” In BizTech or pgs. 295-296 in the </a:t>
            </a:r>
            <a:r>
              <a:rPr lang="en-US" i="1" smtClean="0">
                <a:ea typeface="ＭＳ Ｐゴシック" pitchFamily="-107" charset="-128"/>
              </a:rPr>
              <a:t>Business Plan Project (Student Activity Workbook)</a:t>
            </a:r>
            <a:r>
              <a:rPr lang="en-US" smtClean="0">
                <a:ea typeface="ＭＳ Ｐゴシック" pitchFamily="-107" charset="-128"/>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a:lstStyle/>
          <a:p>
            <a:pPr>
              <a:lnSpc>
                <a:spcPct val="80000"/>
              </a:lnSpc>
            </a:pPr>
            <a:r>
              <a:rPr lang="en-US" b="1" u="sng" smtClean="0">
                <a:ea typeface="ＭＳ Ｐゴシック" pitchFamily="-107" charset="-128"/>
              </a:rPr>
              <a:t>Student Notes</a:t>
            </a:r>
            <a:r>
              <a:rPr lang="en-US" b="1" smtClean="0">
                <a:ea typeface="ＭＳ Ｐゴシック" pitchFamily="-107" charset="-128"/>
              </a:rPr>
              <a:t>:</a:t>
            </a:r>
          </a:p>
          <a:p>
            <a:pPr>
              <a:lnSpc>
                <a:spcPct val="80000"/>
              </a:lnSpc>
            </a:pPr>
            <a:r>
              <a:rPr lang="en-US" smtClean="0">
                <a:ea typeface="ＭＳ Ｐゴシック" pitchFamily="-107" charset="-128"/>
              </a:rPr>
              <a:t> Time management is covered on pages 102-103.</a:t>
            </a:r>
          </a:p>
          <a:p>
            <a:pPr>
              <a:lnSpc>
                <a:spcPct val="80000"/>
              </a:lnSpc>
            </a:pPr>
            <a:r>
              <a:rPr lang="en-US" smtClean="0">
                <a:ea typeface="ＭＳ Ｐゴシック" pitchFamily="-107" charset="-128"/>
              </a:rPr>
              <a:t> The amount of hours you can spend on your new business directly affects other important decision making (such as your yearly projected sales, selling price per unit, monthly break-even, etc.).</a:t>
            </a:r>
          </a:p>
          <a:p>
            <a:pPr>
              <a:lnSpc>
                <a:spcPct val="80000"/>
              </a:lnSpc>
            </a:pPr>
            <a:endParaRPr lang="en-US" smtClean="0">
              <a:ea typeface="ＭＳ Ｐゴシック" pitchFamily="-107" charset="-128"/>
            </a:endParaRPr>
          </a:p>
          <a:p>
            <a:pPr>
              <a:lnSpc>
                <a:spcPct val="80000"/>
              </a:lnSpc>
            </a:pPr>
            <a:r>
              <a:rPr lang="en-US" i="1" smtClean="0">
                <a:ea typeface="ＭＳ Ｐゴシック" pitchFamily="-107" charset="-128"/>
              </a:rPr>
              <a:t>Adding Your Data</a:t>
            </a:r>
          </a:p>
          <a:p>
            <a:pPr>
              <a:lnSpc>
                <a:spcPct val="80000"/>
              </a:lnSpc>
            </a:pPr>
            <a:r>
              <a:rPr lang="en-US" smtClean="0">
                <a:ea typeface="ＭＳ Ｐゴシック" pitchFamily="-107" charset="-128"/>
              </a:rPr>
              <a:t> This Slide contains sample data only. To change your times: If you are using PowerPoint 2007 and 2010: Right-click on any of the bars in the chart and select Edit data. A spreadsheet appears containing the data used in the chart. Edit the data and close the spreadsheet. The bar chart will be changed. If you are using PowerPoint 2003: Right-click on the chart and select Chart Object/Edit data. Click the data sheet tab and edit your the data. When you close the spreadsheet, the bar chart will be changed </a:t>
            </a:r>
          </a:p>
          <a:p>
            <a:pPr>
              <a:lnSpc>
                <a:spcPct val="80000"/>
              </a:lnSpc>
            </a:pPr>
            <a:endParaRPr lang="en-US" smtClean="0">
              <a:ea typeface="ＭＳ Ｐゴシック" pitchFamily="-107" charset="-128"/>
            </a:endParaRPr>
          </a:p>
          <a:p>
            <a:pPr>
              <a:lnSpc>
                <a:spcPct val="80000"/>
              </a:lnSpc>
            </a:pPr>
            <a:r>
              <a:rPr lang="en-US" i="1" smtClean="0">
                <a:ea typeface="ＭＳ Ｐゴシック" pitchFamily="-107" charset="-128"/>
              </a:rPr>
              <a:t>Determining Your Capacity</a:t>
            </a:r>
          </a:p>
          <a:p>
            <a:pPr>
              <a:lnSpc>
                <a:spcPct val="80000"/>
              </a:lnSpc>
            </a:pPr>
            <a:r>
              <a:rPr lang="en-US" smtClean="0">
                <a:ea typeface="ＭＳ Ｐゴシック" pitchFamily="-107" charset="-128"/>
              </a:rPr>
              <a:t> Once you have defined the number of hours you have to work at your new business each week, determine how much time you will spend managing the business, selling to customers, and building the product or providing the service. For example, imagine a retail manufacturer of T-shirts who plans to spend 10 hours a week work in on the business. If it takes 1 hour to make a T-shirt, only 10 T-shirts can be made per week. This assumes that all the allotted time is spent making shirts. You need to consider the time it takes to sell shirts as well as managing the business (keeping records, making flyers, shopping for supplies, etc.). Perhaps only 6 hours a week can be spent making T-shirts, with the rest of the time spent managing the business and selling shirts. Your capacity for the month would be 24 T-shirts.</a:t>
            </a:r>
          </a:p>
          <a:p>
            <a:pPr>
              <a:lnSpc>
                <a:spcPct val="80000"/>
              </a:lnSpc>
            </a:pPr>
            <a:endParaRPr lang="en-US" smtClean="0">
              <a:ea typeface="ＭＳ Ｐゴシック" pitchFamily="-107" charset="-128"/>
            </a:endParaRPr>
          </a:p>
          <a:p>
            <a:pPr>
              <a:lnSpc>
                <a:spcPct val="80000"/>
              </a:lnSpc>
            </a:pPr>
            <a:r>
              <a:rPr lang="en-US" i="1" smtClean="0">
                <a:ea typeface="ＭＳ Ｐゴシック" pitchFamily="-107" charset="-128"/>
              </a:rPr>
              <a:t>Increasing Your Capacity </a:t>
            </a:r>
          </a:p>
          <a:p>
            <a:pPr>
              <a:lnSpc>
                <a:spcPct val="80000"/>
              </a:lnSpc>
            </a:pPr>
            <a:r>
              <a:rPr lang="en-US" smtClean="0">
                <a:ea typeface="ＭＳ Ｐゴシック" pitchFamily="-107" charset="-128"/>
              </a:rPr>
              <a:t> You can increase your capacity by working more hours at the business or by hiring people to do work that you would normally do (which, of course, increases your costs).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a:lstStyle/>
          <a:p>
            <a:pPr>
              <a:lnSpc>
                <a:spcPct val="80000"/>
              </a:lnSpc>
            </a:pPr>
            <a:r>
              <a:rPr lang="en-US" sz="900" b="1" u="sng" smtClean="0">
                <a:ea typeface="ＭＳ Ｐゴシック" pitchFamily="-107" charset="-128"/>
              </a:rPr>
              <a:t>Student Notes:</a:t>
            </a:r>
          </a:p>
          <a:p>
            <a:pPr>
              <a:lnSpc>
                <a:spcPct val="80000"/>
              </a:lnSpc>
              <a:buFontTx/>
              <a:buChar char="•"/>
            </a:pPr>
            <a:r>
              <a:rPr lang="en-US" sz="900" smtClean="0">
                <a:ea typeface="ＭＳ Ｐゴシック" pitchFamily="-107" charset="-128"/>
              </a:rPr>
              <a:t>25 hours to business per week so 25 x 10 dishes because I can make 10 dishes in 1 hour. 250 x 4 = 1,000 dishes per month. Now 1,000 x 9 = 9,000 dishes per year. 9,000 x 68% = 6,120. 6,120 / 9 = 680 per month. 680 / 4 = 170 dishes per week.</a:t>
            </a:r>
          </a:p>
          <a:p>
            <a:pPr>
              <a:lnSpc>
                <a:spcPct val="80000"/>
              </a:lnSpc>
              <a:buFontTx/>
              <a:buChar char="•"/>
            </a:pPr>
            <a:r>
              <a:rPr lang="en-US" sz="900" smtClean="0">
                <a:ea typeface="ＭＳ Ｐゴシック" pitchFamily="-107" charset="-128"/>
              </a:rPr>
              <a:t> Estimating sales is covered in Section 9.2 (pgs. 249-258).</a:t>
            </a:r>
          </a:p>
          <a:p>
            <a:pPr>
              <a:lnSpc>
                <a:spcPct val="80000"/>
              </a:lnSpc>
              <a:buFontTx/>
              <a:buChar char="•"/>
            </a:pPr>
            <a:r>
              <a:rPr lang="en-US" sz="900" smtClean="0">
                <a:ea typeface="ＭＳ Ｐゴシック" pitchFamily="-107" charset="-128"/>
              </a:rPr>
              <a:t> Monthly sales projections are directly related to your capacity (discussed on Slide 16). </a:t>
            </a:r>
          </a:p>
          <a:p>
            <a:pPr>
              <a:lnSpc>
                <a:spcPct val="80000"/>
              </a:lnSpc>
              <a:buFontTx/>
              <a:buChar char="•"/>
            </a:pPr>
            <a:r>
              <a:rPr lang="en-US" sz="900" smtClean="0">
                <a:ea typeface="ＭＳ Ｐゴシック" pitchFamily="-107" charset="-128"/>
              </a:rPr>
              <a:t> Your monthly sales projections will directly relate to the “Projected Yearly Income Statement” slide.</a:t>
            </a:r>
          </a:p>
          <a:p>
            <a:pPr>
              <a:lnSpc>
                <a:spcPct val="80000"/>
              </a:lnSpc>
              <a:buFontTx/>
              <a:buChar char="•"/>
            </a:pPr>
            <a:r>
              <a:rPr lang="en-US" sz="900" smtClean="0">
                <a:ea typeface="ＭＳ Ｐゴシック" pitchFamily="-107" charset="-128"/>
              </a:rPr>
              <a:t> For the purpose of this slide show, show only the monthly sales projections for your first year.</a:t>
            </a:r>
          </a:p>
          <a:p>
            <a:pPr>
              <a:lnSpc>
                <a:spcPct val="80000"/>
              </a:lnSpc>
            </a:pPr>
            <a:endParaRPr lang="en-US" sz="900" i="1" smtClean="0">
              <a:ea typeface="ＭＳ Ｐゴシック" pitchFamily="-107" charset="-128"/>
            </a:endParaRPr>
          </a:p>
          <a:p>
            <a:pPr>
              <a:lnSpc>
                <a:spcPct val="80000"/>
              </a:lnSpc>
            </a:pPr>
            <a:r>
              <a:rPr lang="en-US" sz="900" i="1" smtClean="0">
                <a:ea typeface="ＭＳ Ｐゴシック" pitchFamily="-107" charset="-128"/>
              </a:rPr>
              <a:t>Business Plan Exercises</a:t>
            </a:r>
            <a:endParaRPr lang="en-US" sz="900" smtClean="0">
              <a:ea typeface="ＭＳ Ｐゴシック" pitchFamily="-107" charset="-128"/>
            </a:endParaRPr>
          </a:p>
          <a:p>
            <a:pPr>
              <a:lnSpc>
                <a:spcPct val="80000"/>
              </a:lnSpc>
            </a:pPr>
            <a:r>
              <a:rPr lang="en-US" sz="900" smtClean="0">
                <a:ea typeface="ＭＳ Ｐゴシック" pitchFamily="-107" charset="-128"/>
              </a:rPr>
              <a:t>This slide relates to the following business plan exercises:</a:t>
            </a:r>
            <a:endParaRPr lang="en-US" sz="900" i="1" smtClean="0">
              <a:ea typeface="ＭＳ Ｐゴシック" pitchFamily="-107" charset="-128"/>
            </a:endParaRPr>
          </a:p>
          <a:p>
            <a:pPr>
              <a:lnSpc>
                <a:spcPct val="80000"/>
              </a:lnSpc>
              <a:buFontTx/>
              <a:buChar char="•"/>
            </a:pPr>
            <a:r>
              <a:rPr lang="en-US" sz="900" smtClean="0">
                <a:ea typeface="ＭＳ Ｐゴシック" pitchFamily="-107" charset="-128"/>
              </a:rPr>
              <a:t> Section 9.2: “Sales Forecasting.” In BizTech or pg. 291-294 in the </a:t>
            </a:r>
            <a:r>
              <a:rPr lang="en-US" sz="900" i="1" smtClean="0">
                <a:ea typeface="ＭＳ Ｐゴシック" pitchFamily="-107" charset="-128"/>
              </a:rPr>
              <a:t>Business Plan Project (Student Activity Workbook)</a:t>
            </a:r>
            <a:r>
              <a:rPr lang="en-US" sz="900" smtClean="0">
                <a:ea typeface="ＭＳ Ｐゴシック" pitchFamily="-107" charset="-128"/>
              </a:rPr>
              <a:t>.</a:t>
            </a:r>
          </a:p>
          <a:p>
            <a:pPr>
              <a:lnSpc>
                <a:spcPct val="80000"/>
              </a:lnSpc>
            </a:pPr>
            <a:endParaRPr lang="en-US" sz="900" i="1" smtClean="0">
              <a:ea typeface="ＭＳ Ｐゴシック" pitchFamily="-107" charset="-128"/>
            </a:endParaRPr>
          </a:p>
          <a:p>
            <a:pPr>
              <a:lnSpc>
                <a:spcPct val="80000"/>
              </a:lnSpc>
            </a:pPr>
            <a:r>
              <a:rPr lang="en-US" sz="900" i="1" smtClean="0">
                <a:ea typeface="ＭＳ Ｐゴシック" pitchFamily="-107" charset="-128"/>
              </a:rPr>
              <a:t>Adding Your Sales Information</a:t>
            </a:r>
            <a:endParaRPr lang="en-US" sz="900" smtClean="0">
              <a:ea typeface="ＭＳ Ｐゴシック" pitchFamily="-107" charset="-128"/>
            </a:endParaRPr>
          </a:p>
          <a:p>
            <a:pPr>
              <a:lnSpc>
                <a:spcPct val="80000"/>
              </a:lnSpc>
              <a:buFontTx/>
              <a:buChar char="•"/>
            </a:pPr>
            <a:r>
              <a:rPr lang="en-US" sz="900" smtClean="0">
                <a:ea typeface="ＭＳ Ｐゴシック" pitchFamily="-107" charset="-128"/>
              </a:rPr>
              <a:t> This Slide contains sample data only. To change the “Units Sold” amounts on the graph,  right-click on the chart, choose Worksheet Object/Edit, and select the Sales Projections Data sheet. Click the Sales Chart tab when you are finished, then click anywhere outside the Sales Chart to return to your Slide.</a:t>
            </a:r>
          </a:p>
          <a:p>
            <a:pPr>
              <a:lnSpc>
                <a:spcPct val="80000"/>
              </a:lnSpc>
            </a:pPr>
            <a:endParaRPr lang="en-US" sz="900" smtClean="0">
              <a:ea typeface="ＭＳ Ｐゴシック" pitchFamily="-107" charset="-128"/>
            </a:endParaRPr>
          </a:p>
          <a:p>
            <a:pPr>
              <a:lnSpc>
                <a:spcPct val="80000"/>
              </a:lnSpc>
            </a:pPr>
            <a:r>
              <a:rPr lang="en-US" sz="900" i="1" smtClean="0">
                <a:ea typeface="ＭＳ Ｐゴシック" pitchFamily="-107" charset="-128"/>
              </a:rPr>
              <a:t>Multiple Products</a:t>
            </a:r>
            <a:endParaRPr lang="en-US" sz="900" smtClean="0">
              <a:ea typeface="ＭＳ Ｐゴシック" pitchFamily="-107" charset="-128"/>
            </a:endParaRPr>
          </a:p>
          <a:p>
            <a:pPr>
              <a:lnSpc>
                <a:spcPct val="80000"/>
              </a:lnSpc>
              <a:buFontTx/>
              <a:buChar char="•"/>
            </a:pPr>
            <a:r>
              <a:rPr lang="en-US" sz="900" smtClean="0">
                <a:ea typeface="ＭＳ Ｐゴシック" pitchFamily="-107" charset="-128"/>
              </a:rPr>
              <a:t> If you have multiple products, you could chart only your primary product or, if your products were comparably priced, you could add all your products sold in a month and chart that amount. If you are more skilled with Excel, and have only a few products, you could use a separate color to represent sales of each product. (But don’t forget to use a legend to identify the colors representing the various products.)</a:t>
            </a:r>
          </a:p>
          <a:p>
            <a:pPr>
              <a:lnSpc>
                <a:spcPct val="80000"/>
              </a:lnSpc>
            </a:pPr>
            <a:endParaRPr lang="en-US" sz="900" smtClean="0">
              <a:ea typeface="ＭＳ Ｐゴシック" pitchFamily="-107" charset="-128"/>
            </a:endParaRPr>
          </a:p>
          <a:p>
            <a:pPr>
              <a:lnSpc>
                <a:spcPct val="80000"/>
              </a:lnSpc>
            </a:pPr>
            <a:r>
              <a:rPr lang="en-US" sz="900" i="1" smtClean="0">
                <a:ea typeface="ＭＳ Ｐゴシック" pitchFamily="-107" charset="-128"/>
              </a:rPr>
              <a:t>Sales Assumptions</a:t>
            </a:r>
          </a:p>
          <a:p>
            <a:pPr>
              <a:lnSpc>
                <a:spcPct val="80000"/>
              </a:lnSpc>
            </a:pPr>
            <a:r>
              <a:rPr lang="en-US" sz="900" smtClean="0">
                <a:ea typeface="ＭＳ Ｐゴシック" pitchFamily="-107" charset="-128"/>
              </a:rPr>
              <a:t>Along with your capacity (see Slide 16), keep these sales assumption in mind as you build your sales projections. You should explain them as you discuss your projections.</a:t>
            </a:r>
          </a:p>
          <a:p>
            <a:pPr>
              <a:lnSpc>
                <a:spcPct val="80000"/>
              </a:lnSpc>
              <a:buFontTx/>
              <a:buChar char="•"/>
            </a:pPr>
            <a:r>
              <a:rPr lang="en-US" sz="900" smtClean="0">
                <a:ea typeface="ＭＳ Ｐゴシック" pitchFamily="-107" charset="-128"/>
              </a:rPr>
              <a:t> “Extent of Market Interest.” How interested is your target market in your product or service? Will it sell in a high or low volume. Why? Is it new and trendy? A high-end exclusive product likely to sell in low quantities? A low-cost mainstream product likely to sell in high quantities?</a:t>
            </a:r>
          </a:p>
          <a:p>
            <a:pPr>
              <a:lnSpc>
                <a:spcPct val="80000"/>
              </a:lnSpc>
              <a:buFontTx/>
              <a:buChar char="•"/>
            </a:pPr>
            <a:r>
              <a:rPr lang="en-US" sz="900" smtClean="0">
                <a:ea typeface="ＭＳ Ｐゴシック" pitchFamily="-107" charset="-128"/>
              </a:rPr>
              <a:t> “Seasonality.” Are there times of the year when sales will be higher or lower than other times? When is the busiest time for you? The least busy?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pPr>
              <a:lnSpc>
                <a:spcPct val="90000"/>
              </a:lnSpc>
            </a:pPr>
            <a:r>
              <a:rPr lang="en-US" b="1" u="sng" smtClean="0">
                <a:ea typeface="ＭＳ Ｐゴシック" pitchFamily="-107" charset="-128"/>
              </a:rPr>
              <a:t>Student Notes:</a:t>
            </a:r>
          </a:p>
          <a:p>
            <a:pPr>
              <a:lnSpc>
                <a:spcPct val="90000"/>
              </a:lnSpc>
              <a:buFontTx/>
              <a:buChar char="•"/>
            </a:pPr>
            <a:r>
              <a:rPr lang="en-US" smtClean="0">
                <a:ea typeface="ＭＳ Ｐゴシック" pitchFamily="-107" charset="-128"/>
              </a:rPr>
              <a:t> We break even is 392 dishes per month</a:t>
            </a:r>
          </a:p>
          <a:p>
            <a:pPr>
              <a:lnSpc>
                <a:spcPct val="90000"/>
              </a:lnSpc>
              <a:buFontTx/>
              <a:buChar char="•"/>
            </a:pPr>
            <a:r>
              <a:rPr lang="en-US" smtClean="0">
                <a:ea typeface="ＭＳ Ｐゴシック" pitchFamily="-107" charset="-128"/>
              </a:rPr>
              <a:t>Income statements are covered in Section 12.2 (pgs. 333-336).</a:t>
            </a:r>
          </a:p>
          <a:p>
            <a:pPr>
              <a:lnSpc>
                <a:spcPct val="90000"/>
              </a:lnSpc>
              <a:buFontTx/>
              <a:buChar char="•"/>
            </a:pPr>
            <a:r>
              <a:rPr lang="en-US" smtClean="0">
                <a:ea typeface="ＭＳ Ｐゴシック" pitchFamily="-107" charset="-128"/>
              </a:rPr>
              <a:t> Your Monthly Fixed Expenses comes from the “Average Monthly Fixed Expenses” slide.</a:t>
            </a:r>
          </a:p>
          <a:p>
            <a:pPr>
              <a:lnSpc>
                <a:spcPct val="90000"/>
              </a:lnSpc>
            </a:pPr>
            <a:endParaRPr lang="en-US" smtClean="0">
              <a:ea typeface="ＭＳ Ｐゴシック" pitchFamily="-107" charset="-128"/>
            </a:endParaRPr>
          </a:p>
          <a:p>
            <a:pPr>
              <a:lnSpc>
                <a:spcPct val="90000"/>
              </a:lnSpc>
            </a:pPr>
            <a:r>
              <a:rPr lang="en-US" i="1" smtClean="0">
                <a:ea typeface="ＭＳ Ｐゴシック" pitchFamily="-107" charset="-128"/>
              </a:rPr>
              <a:t>Business Plan Exercises</a:t>
            </a:r>
          </a:p>
          <a:p>
            <a:pPr>
              <a:lnSpc>
                <a:spcPct val="90000"/>
              </a:lnSpc>
            </a:pPr>
            <a:r>
              <a:rPr lang="en-US" smtClean="0">
                <a:ea typeface="ＭＳ Ｐゴシック" pitchFamily="-107" charset="-128"/>
              </a:rPr>
              <a:t>This slide relates to the following business plan exercises:</a:t>
            </a:r>
          </a:p>
          <a:p>
            <a:pPr>
              <a:lnSpc>
                <a:spcPct val="90000"/>
              </a:lnSpc>
              <a:buFontTx/>
              <a:buChar char="•"/>
            </a:pPr>
            <a:r>
              <a:rPr lang="en-US" smtClean="0">
                <a:ea typeface="ＭＳ Ｐゴシック" pitchFamily="-107" charset="-128"/>
              </a:rPr>
              <a:t> Section 12.2: “Break-Even Analysis” and “Break-Even Point.” In BizTech or pg. 307 in the </a:t>
            </a:r>
            <a:r>
              <a:rPr lang="en-US" i="1" smtClean="0">
                <a:ea typeface="ＭＳ Ｐゴシック" pitchFamily="-107" charset="-128"/>
              </a:rPr>
              <a:t>Business Plan Project (Student Activity Workbook)</a:t>
            </a:r>
            <a:r>
              <a:rPr lang="en-US" smtClean="0">
                <a:ea typeface="ＭＳ Ｐゴシック" pitchFamily="-107" charset="-128"/>
              </a:rPr>
              <a:t>.</a:t>
            </a:r>
          </a:p>
        </p:txBody>
      </p:sp>
      <p:sp>
        <p:nvSpPr>
          <p:cNvPr id="63492" name="Slide Number Placeholder 3"/>
          <p:cNvSpPr>
            <a:spLocks noGrp="1"/>
          </p:cNvSpPr>
          <p:nvPr>
            <p:ph type="sldNum" sz="quarter" idx="5"/>
          </p:nvPr>
        </p:nvSpPr>
        <p:spPr bwMode="auto">
          <a:noFill/>
          <a:ln>
            <a:miter lim="800000"/>
            <a:headEnd/>
            <a:tailEnd/>
          </a:ln>
        </p:spPr>
        <p:txBody>
          <a:bodyPr/>
          <a:lstStyle/>
          <a:p>
            <a:fld id="{B25A3424-4D73-4548-9986-0BC9827A953B}" type="slidenum">
              <a:rPr lang="en-US" smtClean="0">
                <a:latin typeface="Calibri" pitchFamily="34" charset="0"/>
              </a:rPr>
              <a:pPr/>
              <a:t>17</a:t>
            </a:fld>
            <a:endParaRPr 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noFill/>
        </p:spPr>
        <p:txBody>
          <a:bodyPr/>
          <a:lstStyle/>
          <a:p>
            <a:pPr>
              <a:lnSpc>
                <a:spcPct val="70000"/>
              </a:lnSpc>
            </a:pPr>
            <a:r>
              <a:rPr lang="en-US" b="1" u="sng" smtClean="0">
                <a:ea typeface="ＭＳ Ｐゴシック" pitchFamily="-107" charset="-128"/>
              </a:rPr>
              <a:t>Student Notes:</a:t>
            </a:r>
          </a:p>
          <a:p>
            <a:pPr>
              <a:lnSpc>
                <a:spcPct val="70000"/>
              </a:lnSpc>
              <a:buFontTx/>
              <a:buChar char="•"/>
            </a:pPr>
            <a:r>
              <a:rPr lang="en-US" smtClean="0">
                <a:ea typeface="ＭＳ Ｐゴシック" pitchFamily="-107" charset="-128"/>
              </a:rPr>
              <a:t> First 3 lines are critical, say 4</a:t>
            </a:r>
            <a:r>
              <a:rPr lang="en-US" baseline="30000" smtClean="0">
                <a:ea typeface="ＭＳ Ｐゴシック" pitchFamily="-107" charset="-128"/>
              </a:rPr>
              <a:t>th</a:t>
            </a:r>
            <a:r>
              <a:rPr lang="en-US" smtClean="0">
                <a:ea typeface="ＭＳ Ｐゴシック" pitchFamily="-107" charset="-128"/>
              </a:rPr>
              <a:t> line, say profit, and say after we subtracted variables, SAY NET PROFITS</a:t>
            </a:r>
          </a:p>
          <a:p>
            <a:pPr>
              <a:lnSpc>
                <a:spcPct val="70000"/>
              </a:lnSpc>
              <a:buFontTx/>
              <a:buChar char="•"/>
            </a:pPr>
            <a:r>
              <a:rPr lang="en-US" smtClean="0">
                <a:ea typeface="ＭＳ Ｐゴシック" pitchFamily="-107" charset="-128"/>
              </a:rPr>
              <a:t>Income statements are covered in Section 11.1 (pgs. 289-303).</a:t>
            </a:r>
          </a:p>
          <a:p>
            <a:pPr>
              <a:lnSpc>
                <a:spcPct val="70000"/>
              </a:lnSpc>
              <a:buFontTx/>
              <a:buChar char="•"/>
            </a:pPr>
            <a:r>
              <a:rPr lang="en-US" smtClean="0">
                <a:ea typeface="ＭＳ Ｐゴシック" pitchFamily="-107" charset="-128"/>
              </a:rPr>
              <a:t> The “Monthly Sales Projections” slide relates directly to the number of units you plan to sell.</a:t>
            </a:r>
          </a:p>
          <a:p>
            <a:pPr>
              <a:lnSpc>
                <a:spcPct val="70000"/>
              </a:lnSpc>
              <a:buFontTx/>
              <a:buChar char="•"/>
            </a:pPr>
            <a:r>
              <a:rPr lang="en-US" smtClean="0">
                <a:ea typeface="ＭＳ Ｐゴシック" pitchFamily="-107" charset="-128"/>
              </a:rPr>
              <a:t> Your Variable Expenses per Unit comes from the “Economics of One Unit” slide.</a:t>
            </a:r>
          </a:p>
          <a:p>
            <a:pPr>
              <a:lnSpc>
                <a:spcPct val="70000"/>
              </a:lnSpc>
              <a:buFontTx/>
              <a:buChar char="•"/>
            </a:pPr>
            <a:r>
              <a:rPr lang="en-US" smtClean="0">
                <a:ea typeface="ＭＳ Ｐゴシック" pitchFamily="-107" charset="-128"/>
              </a:rPr>
              <a:t> Your Monthly Fixed Expenses comes from the “Average Monthly Fixed Expense” slide.</a:t>
            </a:r>
          </a:p>
          <a:p>
            <a:pPr>
              <a:lnSpc>
                <a:spcPct val="70000"/>
              </a:lnSpc>
              <a:buFontTx/>
              <a:buChar char="•"/>
            </a:pPr>
            <a:r>
              <a:rPr lang="en-US" smtClean="0">
                <a:ea typeface="ＭＳ Ｐゴシック" pitchFamily="-107" charset="-128"/>
              </a:rPr>
              <a:t> For the purpose of this slide show, show only the monthly sales projections for your first year.</a:t>
            </a:r>
          </a:p>
          <a:p>
            <a:pPr>
              <a:lnSpc>
                <a:spcPct val="70000"/>
              </a:lnSpc>
            </a:pPr>
            <a:endParaRPr lang="en-US" smtClean="0">
              <a:ea typeface="ＭＳ Ｐゴシック" pitchFamily="-107" charset="-128"/>
            </a:endParaRPr>
          </a:p>
          <a:p>
            <a:pPr>
              <a:lnSpc>
                <a:spcPct val="70000"/>
              </a:lnSpc>
            </a:pPr>
            <a:r>
              <a:rPr lang="en-US" i="1" smtClean="0">
                <a:ea typeface="ＭＳ Ｐゴシック" pitchFamily="-107" charset="-128"/>
              </a:rPr>
              <a:t>Business Plan Exercises</a:t>
            </a:r>
            <a:endParaRPr lang="en-US" smtClean="0">
              <a:ea typeface="ＭＳ Ｐゴシック" pitchFamily="-107" charset="-128"/>
            </a:endParaRPr>
          </a:p>
          <a:p>
            <a:pPr>
              <a:lnSpc>
                <a:spcPct val="70000"/>
              </a:lnSpc>
            </a:pPr>
            <a:r>
              <a:rPr lang="en-US" smtClean="0">
                <a:ea typeface="ＭＳ Ｐゴシック" pitchFamily="-107" charset="-128"/>
              </a:rPr>
              <a:t>This slide relates to the following business plan exercises:</a:t>
            </a:r>
            <a:endParaRPr lang="en-US" i="1" smtClean="0">
              <a:ea typeface="ＭＳ Ｐゴシック" pitchFamily="-107" charset="-128"/>
            </a:endParaRPr>
          </a:p>
          <a:p>
            <a:pPr>
              <a:lnSpc>
                <a:spcPct val="70000"/>
              </a:lnSpc>
              <a:buFontTx/>
              <a:buChar char="•"/>
            </a:pPr>
            <a:r>
              <a:rPr lang="en-US" smtClean="0">
                <a:ea typeface="ＭＳ Ｐゴシック" pitchFamily="-107" charset="-128"/>
              </a:rPr>
              <a:t> Section 11.1: “Income Statements and Cash Flow.” In BizTech or pg. 299-303 in the </a:t>
            </a:r>
            <a:r>
              <a:rPr lang="en-US" i="1" smtClean="0">
                <a:ea typeface="ＭＳ Ｐゴシック" pitchFamily="-107" charset="-128"/>
              </a:rPr>
              <a:t>Business Plan Project (Student Activity Workbook)</a:t>
            </a:r>
            <a:r>
              <a:rPr lang="en-US" smtClean="0">
                <a:ea typeface="ＭＳ Ｐゴシック" pitchFamily="-107" charset="-128"/>
              </a:rPr>
              <a:t>.</a:t>
            </a:r>
          </a:p>
          <a:p>
            <a:pPr>
              <a:lnSpc>
                <a:spcPct val="70000"/>
              </a:lnSpc>
            </a:pPr>
            <a:endParaRPr lang="en-US" i="1" smtClean="0">
              <a:ea typeface="ＭＳ Ｐゴシック" pitchFamily="-107" charset="-128"/>
            </a:endParaRPr>
          </a:p>
          <a:p>
            <a:pPr>
              <a:lnSpc>
                <a:spcPct val="70000"/>
              </a:lnSpc>
            </a:pPr>
            <a:r>
              <a:rPr lang="en-US" i="1" smtClean="0">
                <a:ea typeface="ＭＳ Ｐゴシック" pitchFamily="-107" charset="-128"/>
              </a:rPr>
              <a:t>Multiple Products</a:t>
            </a:r>
            <a:endParaRPr lang="en-US" smtClean="0">
              <a:ea typeface="ＭＳ Ｐゴシック" pitchFamily="-107" charset="-128"/>
            </a:endParaRPr>
          </a:p>
          <a:p>
            <a:pPr>
              <a:lnSpc>
                <a:spcPct val="70000"/>
              </a:lnSpc>
              <a:buFontTx/>
              <a:buChar char="•"/>
            </a:pPr>
            <a:r>
              <a:rPr lang="en-US" smtClean="0">
                <a:ea typeface="ＭＳ Ｐゴシック" pitchFamily="-107" charset="-128"/>
              </a:rPr>
              <a:t> If you have multiple products, project the sales of each product and add these together to obtain your total sales. Then multiply each product’s COGS by the number of units of that product you will sell, and add these all together for your Total COGS. </a:t>
            </a:r>
          </a:p>
          <a:p>
            <a:pPr>
              <a:lnSpc>
                <a:spcPct val="70000"/>
              </a:lnSpc>
            </a:pPr>
            <a:r>
              <a:rPr lang="en-US" smtClean="0">
                <a:ea typeface="ＭＳ Ｐゴシック" pitchFamily="-107" charset="-128"/>
              </a:rPr>
              <a:t> </a:t>
            </a:r>
          </a:p>
          <a:p>
            <a:pPr>
              <a:lnSpc>
                <a:spcPct val="70000"/>
              </a:lnSpc>
            </a:pPr>
            <a:r>
              <a:rPr lang="en-US" i="1" smtClean="0">
                <a:ea typeface="ＭＳ Ｐゴシック" pitchFamily="-107" charset="-128"/>
              </a:rPr>
              <a:t>If Your Net Profit is Huge</a:t>
            </a:r>
          </a:p>
          <a:p>
            <a:pPr>
              <a:lnSpc>
                <a:spcPct val="70000"/>
              </a:lnSpc>
              <a:buFontTx/>
              <a:buChar char="•"/>
            </a:pPr>
            <a:r>
              <a:rPr lang="en-US" smtClean="0">
                <a:ea typeface="ＭＳ Ｐゴシック" pitchFamily="-107" charset="-128"/>
              </a:rPr>
              <a:t> Double-check your sales projections to make sure they are realistic.</a:t>
            </a:r>
          </a:p>
          <a:p>
            <a:pPr>
              <a:lnSpc>
                <a:spcPct val="70000"/>
              </a:lnSpc>
              <a:buFontTx/>
              <a:buChar char="•"/>
            </a:pPr>
            <a:r>
              <a:rPr lang="en-US" smtClean="0">
                <a:ea typeface="ＭＳ Ｐゴシック" pitchFamily="-107" charset="-128"/>
              </a:rPr>
              <a:t> Add more costs into running the business (for example, rent to parents, paying a portion of the utilities, etc.)</a:t>
            </a:r>
          </a:p>
          <a:p>
            <a:pPr>
              <a:lnSpc>
                <a:spcPct val="70000"/>
              </a:lnSpc>
              <a:buFontTx/>
              <a:buChar char="•"/>
            </a:pPr>
            <a:r>
              <a:rPr lang="en-US" smtClean="0">
                <a:ea typeface="ＭＳ Ｐゴシック" pitchFamily="-107" charset="-128"/>
              </a:rPr>
              <a:t> Consider additional costs that can enhance the business (monthly insurance fees, brochure development, Website hosting, etc.)</a:t>
            </a:r>
          </a:p>
          <a:p>
            <a:pPr>
              <a:lnSpc>
                <a:spcPct val="70000"/>
              </a:lnSpc>
            </a:pPr>
            <a:r>
              <a:rPr lang="en-US" smtClean="0">
                <a:ea typeface="ＭＳ Ｐゴシック" pitchFamily="-107" charset="-128"/>
              </a:rPr>
              <a:t> </a:t>
            </a:r>
          </a:p>
          <a:p>
            <a:pPr>
              <a:lnSpc>
                <a:spcPct val="70000"/>
              </a:lnSpc>
            </a:pPr>
            <a:r>
              <a:rPr lang="en-US" i="1" smtClean="0">
                <a:ea typeface="ＭＳ Ｐゴシック" pitchFamily="-107" charset="-128"/>
              </a:rPr>
              <a:t>Preparing Your Final Slide</a:t>
            </a:r>
            <a:endParaRPr lang="en-US" smtClean="0">
              <a:ea typeface="ＭＳ Ｐゴシック" pitchFamily="-107" charset="-128"/>
            </a:endParaRPr>
          </a:p>
          <a:p>
            <a:pPr>
              <a:lnSpc>
                <a:spcPct val="70000"/>
              </a:lnSpc>
            </a:pPr>
            <a:r>
              <a:rPr lang="en-US" smtClean="0">
                <a:ea typeface="ＭＳ Ｐゴシック" pitchFamily="-107" charset="-128"/>
              </a:rPr>
              <a:t>Delete the first column showing the red row labels. Replace the red formulas with the appropriate calculation (make sure to change the font color to black).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a:lstStyle/>
          <a:p>
            <a:pPr>
              <a:lnSpc>
                <a:spcPct val="80000"/>
              </a:lnSpc>
            </a:pPr>
            <a:r>
              <a:rPr lang="en-US" sz="800" b="1" u="sng" smtClean="0">
                <a:ea typeface="ＭＳ Ｐゴシック" pitchFamily="-107" charset="-128"/>
              </a:rPr>
              <a:t>Student Notes:</a:t>
            </a:r>
          </a:p>
          <a:p>
            <a:pPr>
              <a:lnSpc>
                <a:spcPct val="80000"/>
              </a:lnSpc>
              <a:buFontTx/>
              <a:buChar char="•"/>
            </a:pPr>
            <a:r>
              <a:rPr lang="en-US" sz="800" smtClean="0">
                <a:ea typeface="ＭＳ Ｐゴシック" pitchFamily="-107" charset="-128"/>
              </a:rPr>
              <a:t>Bottom up, say expenditures, say emergency fund and reserve </a:t>
            </a:r>
          </a:p>
          <a:p>
            <a:pPr>
              <a:lnSpc>
                <a:spcPct val="80000"/>
              </a:lnSpc>
              <a:buFontTx/>
              <a:buChar char="•"/>
            </a:pPr>
            <a:r>
              <a:rPr lang="en-US" sz="800" smtClean="0">
                <a:ea typeface="ＭＳ Ｐゴシック" pitchFamily="-107" charset="-128"/>
              </a:rPr>
              <a:t> Start-up investment is covered in Section 13.1 (pgs. 347-353).</a:t>
            </a:r>
          </a:p>
          <a:p>
            <a:pPr>
              <a:lnSpc>
                <a:spcPct val="80000"/>
              </a:lnSpc>
              <a:buFontTx/>
              <a:buChar char="•"/>
            </a:pPr>
            <a:r>
              <a:rPr lang="en-US" sz="800" smtClean="0">
                <a:ea typeface="ＭＳ Ｐゴシック" pitchFamily="-107" charset="-128"/>
              </a:rPr>
              <a:t> Monthly fixed expenses (used in calculating your Reserve for Fixed Expenses) comes from the “Average Monthly Fixed Expenses” slide.</a:t>
            </a:r>
          </a:p>
          <a:p>
            <a:pPr>
              <a:lnSpc>
                <a:spcPct val="80000"/>
              </a:lnSpc>
            </a:pPr>
            <a:endParaRPr lang="en-US" sz="800" smtClean="0">
              <a:ea typeface="ＭＳ Ｐゴシック" pitchFamily="-107" charset="-128"/>
            </a:endParaRPr>
          </a:p>
          <a:p>
            <a:pPr>
              <a:lnSpc>
                <a:spcPct val="80000"/>
              </a:lnSpc>
            </a:pPr>
            <a:r>
              <a:rPr lang="en-US" sz="800" i="1" smtClean="0">
                <a:ea typeface="ＭＳ Ｐゴシック" pitchFamily="-107" charset="-128"/>
              </a:rPr>
              <a:t>Business Plan Exercises</a:t>
            </a:r>
            <a:endParaRPr lang="en-US" sz="800" smtClean="0">
              <a:ea typeface="ＭＳ Ｐゴシック" pitchFamily="-107" charset="-128"/>
            </a:endParaRPr>
          </a:p>
          <a:p>
            <a:pPr>
              <a:lnSpc>
                <a:spcPct val="80000"/>
              </a:lnSpc>
            </a:pPr>
            <a:r>
              <a:rPr lang="en-US" sz="800" smtClean="0">
                <a:ea typeface="ＭＳ Ｐゴシック" pitchFamily="-107" charset="-128"/>
              </a:rPr>
              <a:t>This slide relates to the following business plan exercises:</a:t>
            </a:r>
            <a:endParaRPr lang="en-US" sz="800" i="1" smtClean="0">
              <a:ea typeface="ＭＳ Ｐゴシック" pitchFamily="-107" charset="-128"/>
            </a:endParaRPr>
          </a:p>
          <a:p>
            <a:pPr>
              <a:lnSpc>
                <a:spcPct val="80000"/>
              </a:lnSpc>
              <a:buFontTx/>
              <a:buChar char="•"/>
            </a:pPr>
            <a:r>
              <a:rPr lang="en-US" sz="800" smtClean="0">
                <a:ea typeface="ＭＳ Ｐゴシック" pitchFamily="-107" charset="-128"/>
              </a:rPr>
              <a:t> Section 13.1: “Start-Up Investment.” In BizTech or pgs. 308-309 in the </a:t>
            </a:r>
            <a:r>
              <a:rPr lang="en-US" sz="800" i="1" smtClean="0">
                <a:ea typeface="ＭＳ Ｐゴシック" pitchFamily="-107" charset="-128"/>
              </a:rPr>
              <a:t>Business Plan Project (Student Activity Workbook)</a:t>
            </a:r>
            <a:r>
              <a:rPr lang="en-US" sz="800" smtClean="0">
                <a:ea typeface="ＭＳ Ｐゴシック" pitchFamily="-107" charset="-128"/>
              </a:rPr>
              <a:t>.</a:t>
            </a:r>
          </a:p>
          <a:p>
            <a:pPr>
              <a:lnSpc>
                <a:spcPct val="80000"/>
              </a:lnSpc>
            </a:pPr>
            <a:endParaRPr lang="en-US" sz="800" i="1" smtClean="0">
              <a:ea typeface="ＭＳ Ｐゴシック" pitchFamily="-107" charset="-128"/>
            </a:endParaRPr>
          </a:p>
          <a:p>
            <a:pPr>
              <a:lnSpc>
                <a:spcPct val="80000"/>
              </a:lnSpc>
            </a:pPr>
            <a:r>
              <a:rPr lang="en-US" sz="800" i="1" smtClean="0">
                <a:ea typeface="ＭＳ Ｐゴシック" pitchFamily="-107" charset="-128"/>
              </a:rPr>
              <a:t>Start-Up Expenditures</a:t>
            </a:r>
          </a:p>
          <a:p>
            <a:pPr>
              <a:lnSpc>
                <a:spcPct val="80000"/>
              </a:lnSpc>
              <a:buFontTx/>
              <a:buChar char="•"/>
            </a:pPr>
            <a:r>
              <a:rPr lang="en-US" sz="800" smtClean="0">
                <a:ea typeface="ＭＳ Ｐゴシック" pitchFamily="-107" charset="-128"/>
              </a:rPr>
              <a:t> It’s easy to underestimate the types of things you need to start a business. This can include: the initial inventory, your first run of marketing materials, initial office supplies, business registration fees, insurance fees, legal fees, copyright or trademark registration. Classes, certifications, licenses, etc. High start-up expenditures are a common barrier to starting many types of businesses. If you predict that you’ll be highly profitable, build in more start-up expenditures. This will make the business appear more realistic to judges or investors.</a:t>
            </a:r>
          </a:p>
          <a:p>
            <a:pPr>
              <a:lnSpc>
                <a:spcPct val="80000"/>
              </a:lnSpc>
            </a:pPr>
            <a:endParaRPr lang="en-US" sz="800" smtClean="0">
              <a:ea typeface="ＭＳ Ｐゴシック" pitchFamily="-107" charset="-128"/>
            </a:endParaRPr>
          </a:p>
          <a:p>
            <a:pPr>
              <a:lnSpc>
                <a:spcPct val="80000"/>
              </a:lnSpc>
            </a:pPr>
            <a:r>
              <a:rPr lang="en-US" sz="800" i="1" smtClean="0">
                <a:ea typeface="ＭＳ Ｐゴシック" pitchFamily="-107" charset="-128"/>
              </a:rPr>
              <a:t>Emergency Fund</a:t>
            </a:r>
            <a:endParaRPr lang="en-US" sz="800" smtClean="0">
              <a:ea typeface="ＭＳ Ｐゴシック" pitchFamily="-107" charset="-128"/>
            </a:endParaRPr>
          </a:p>
          <a:p>
            <a:pPr>
              <a:lnSpc>
                <a:spcPct val="80000"/>
              </a:lnSpc>
              <a:buFontTx/>
              <a:buChar char="•"/>
            </a:pPr>
            <a:r>
              <a:rPr lang="en-US" sz="800" smtClean="0">
                <a:ea typeface="ＭＳ Ｐゴシック" pitchFamily="-107" charset="-128"/>
              </a:rPr>
              <a:t> Experts say this should be half the amount of the Total Start-Up Expenditures.</a:t>
            </a:r>
          </a:p>
          <a:p>
            <a:pPr>
              <a:lnSpc>
                <a:spcPct val="80000"/>
              </a:lnSpc>
            </a:pPr>
            <a:r>
              <a:rPr lang="en-US" sz="800" smtClean="0">
                <a:ea typeface="ＭＳ Ｐゴシック" pitchFamily="-107" charset="-128"/>
              </a:rPr>
              <a:t> </a:t>
            </a:r>
          </a:p>
          <a:p>
            <a:pPr>
              <a:lnSpc>
                <a:spcPct val="80000"/>
              </a:lnSpc>
            </a:pPr>
            <a:r>
              <a:rPr lang="en-US" sz="800" i="1" smtClean="0">
                <a:ea typeface="ＭＳ Ｐゴシック" pitchFamily="-107" charset="-128"/>
              </a:rPr>
              <a:t>Reserve for Cash Reserves</a:t>
            </a:r>
            <a:endParaRPr lang="en-US" sz="800" smtClean="0">
              <a:ea typeface="ＭＳ Ｐゴシック" pitchFamily="-107" charset="-128"/>
            </a:endParaRPr>
          </a:p>
          <a:p>
            <a:pPr>
              <a:lnSpc>
                <a:spcPct val="80000"/>
              </a:lnSpc>
              <a:buFontTx/>
              <a:buChar char="•"/>
            </a:pPr>
            <a:r>
              <a:rPr lang="en-US" sz="800" smtClean="0">
                <a:ea typeface="ＭＳ Ｐゴシック" pitchFamily="-107" charset="-128"/>
              </a:rPr>
              <a:t> Experts say this should be enough to cover your fixed expenses for at least three months. So, to calculate your Average Monthly Fixed Expenses (from Slide 15) by 3.</a:t>
            </a:r>
          </a:p>
          <a:p>
            <a:pPr>
              <a:lnSpc>
                <a:spcPct val="80000"/>
              </a:lnSpc>
            </a:pPr>
            <a:r>
              <a:rPr lang="en-US" sz="800" smtClean="0">
                <a:ea typeface="ＭＳ Ｐゴシック" pitchFamily="-107" charset="-128"/>
              </a:rPr>
              <a:t> </a:t>
            </a:r>
          </a:p>
          <a:p>
            <a:pPr>
              <a:lnSpc>
                <a:spcPct val="80000"/>
              </a:lnSpc>
            </a:pPr>
            <a:r>
              <a:rPr lang="en-US" sz="800" i="1" smtClean="0">
                <a:ea typeface="ＭＳ Ｐゴシック" pitchFamily="-107" charset="-128"/>
              </a:rPr>
              <a:t>Valuing Your Time</a:t>
            </a:r>
          </a:p>
          <a:p>
            <a:pPr>
              <a:lnSpc>
                <a:spcPct val="80000"/>
              </a:lnSpc>
              <a:buFontTx/>
              <a:buChar char="•"/>
            </a:pPr>
            <a:r>
              <a:rPr lang="en-US" sz="800" smtClean="0">
                <a:ea typeface="ＭＳ Ｐゴシック" pitchFamily="-107" charset="-128"/>
              </a:rPr>
              <a:t> Entrepreneurs should always place a value on their time. Estimate how much time you’ll spend planning and developing your business before you sell your first product or service. Multiply this by an hourly rate that you would get working at a job. This is the dollar amount of the time invested in starting your business. It’s your “sweat equity.” You can mention your sweat equity in you presentation as a way to indicate how passionate you are about the idea and its potential. However, it’s the price that an entrepreneur pays for launching a new venture. It would be unrealistic to seek compensation for your sweat equity. The success of your business will be your compensation! </a:t>
            </a:r>
          </a:p>
          <a:p>
            <a:pPr>
              <a:lnSpc>
                <a:spcPct val="80000"/>
              </a:lnSpc>
            </a:pPr>
            <a:endParaRPr lang="en-US" sz="800" i="1" smtClean="0">
              <a:ea typeface="ＭＳ Ｐゴシック" pitchFamily="-107" charset="-128"/>
            </a:endParaRPr>
          </a:p>
          <a:p>
            <a:pPr>
              <a:lnSpc>
                <a:spcPct val="80000"/>
              </a:lnSpc>
            </a:pPr>
            <a:r>
              <a:rPr lang="en-US" sz="800" i="1" smtClean="0">
                <a:ea typeface="ＭＳ Ｐゴシック" pitchFamily="-107" charset="-128"/>
              </a:rPr>
              <a:t>Preparing Your Final Slide</a:t>
            </a:r>
            <a:endParaRPr lang="en-US" sz="800" smtClean="0">
              <a:ea typeface="ＭＳ Ｐゴシック" pitchFamily="-107" charset="-128"/>
            </a:endParaRPr>
          </a:p>
          <a:p>
            <a:pPr>
              <a:lnSpc>
                <a:spcPct val="80000"/>
              </a:lnSpc>
              <a:buFontTx/>
              <a:buChar char="•"/>
            </a:pPr>
            <a:r>
              <a:rPr lang="en-US" sz="800" smtClean="0">
                <a:ea typeface="ＭＳ Ｐゴシック" pitchFamily="-107" charset="-128"/>
              </a:rPr>
              <a:t> Calculate your Total Start-Up Investment by adding A, B, and C. Make sure to show it with a dollar sign. Delete the red formula and the red letters from your final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pPr>
              <a:lnSpc>
                <a:spcPct val="80000"/>
              </a:lnSpc>
            </a:pPr>
            <a:r>
              <a:rPr lang="en-US" b="1" u="sng" smtClean="0">
                <a:ea typeface="ＭＳ Ｐゴシック" pitchFamily="-107" charset="-128"/>
              </a:rPr>
              <a:t>Student Notes:</a:t>
            </a:r>
            <a:endParaRPr lang="en-US" smtClean="0">
              <a:ea typeface="ＭＳ Ｐゴシック" pitchFamily="-107" charset="-128"/>
            </a:endParaRPr>
          </a:p>
          <a:p>
            <a:pPr>
              <a:lnSpc>
                <a:spcPct val="80000"/>
              </a:lnSpc>
              <a:buFontTx/>
              <a:buChar char="•"/>
            </a:pPr>
            <a:r>
              <a:rPr lang="en-US" smtClean="0">
                <a:ea typeface="ＭＳ Ｐゴシック" pitchFamily="-107" charset="-128"/>
              </a:rPr>
              <a:t> My ROS is 59% &amp; My ROI is 476%. My ROI is high b/c our start up is low and we make good money</a:t>
            </a:r>
          </a:p>
          <a:p>
            <a:pPr>
              <a:lnSpc>
                <a:spcPct val="80000"/>
              </a:lnSpc>
              <a:buFontTx/>
              <a:buChar char="•"/>
            </a:pPr>
            <a:r>
              <a:rPr lang="en-US" smtClean="0">
                <a:ea typeface="ＭＳ Ｐゴシック" pitchFamily="-107" charset="-128"/>
              </a:rPr>
              <a:t>ROI and ROS are covered in Section 12.1 (pgs. 321-331).</a:t>
            </a:r>
          </a:p>
          <a:p>
            <a:pPr>
              <a:lnSpc>
                <a:spcPct val="80000"/>
              </a:lnSpc>
              <a:buFontTx/>
              <a:buChar char="•"/>
            </a:pPr>
            <a:r>
              <a:rPr lang="en-US" smtClean="0">
                <a:ea typeface="ＭＳ Ｐゴシック" pitchFamily="-107" charset="-128"/>
              </a:rPr>
              <a:t> The “Projected Yearly Income Statement” slide relates directly to these two ratios.</a:t>
            </a:r>
          </a:p>
          <a:p>
            <a:pPr>
              <a:lnSpc>
                <a:spcPct val="80000"/>
              </a:lnSpc>
              <a:buFontTx/>
              <a:buChar char="•"/>
            </a:pPr>
            <a:r>
              <a:rPr lang="en-US" smtClean="0">
                <a:ea typeface="ＭＳ Ｐゴシック" pitchFamily="-107" charset="-128"/>
              </a:rPr>
              <a:t> The “Start-Up Investment” amount comes from the previous slide, “Start-Up Investment.”</a:t>
            </a:r>
          </a:p>
          <a:p>
            <a:pPr>
              <a:lnSpc>
                <a:spcPct val="80000"/>
              </a:lnSpc>
            </a:pPr>
            <a:endParaRPr lang="en-US" i="1" smtClean="0">
              <a:ea typeface="ＭＳ Ｐゴシック" pitchFamily="-107" charset="-128"/>
            </a:endParaRPr>
          </a:p>
          <a:p>
            <a:pPr>
              <a:lnSpc>
                <a:spcPct val="80000"/>
              </a:lnSpc>
            </a:pPr>
            <a:r>
              <a:rPr lang="en-US" i="1" smtClean="0">
                <a:ea typeface="ＭＳ Ｐゴシック" pitchFamily="-107" charset="-128"/>
              </a:rPr>
              <a:t>Business Plan Exercises</a:t>
            </a:r>
            <a:endParaRPr lang="en-US" smtClean="0">
              <a:ea typeface="ＭＳ Ｐゴシック" pitchFamily="-107" charset="-128"/>
            </a:endParaRPr>
          </a:p>
          <a:p>
            <a:pPr>
              <a:lnSpc>
                <a:spcPct val="80000"/>
              </a:lnSpc>
            </a:pPr>
            <a:r>
              <a:rPr lang="en-US" smtClean="0">
                <a:ea typeface="ＭＳ Ｐゴシック" pitchFamily="-107" charset="-128"/>
              </a:rPr>
              <a:t>This slide relates to the following business plan exercises:</a:t>
            </a:r>
          </a:p>
          <a:p>
            <a:pPr>
              <a:lnSpc>
                <a:spcPct val="80000"/>
              </a:lnSpc>
              <a:buFontTx/>
              <a:buChar char="•"/>
            </a:pPr>
            <a:r>
              <a:rPr lang="en-US" smtClean="0">
                <a:ea typeface="ＭＳ Ｐゴシック" pitchFamily="-107" charset="-128"/>
              </a:rPr>
              <a:t> Section 12.1: “Return on Sales (ROS)” and “Return on Investment (ROI).” In BizTech or pg. 306 in the </a:t>
            </a:r>
            <a:r>
              <a:rPr lang="en-US" i="1" smtClean="0">
                <a:ea typeface="ＭＳ Ｐゴシック" pitchFamily="-107" charset="-128"/>
              </a:rPr>
              <a:t>Business Plan Project (Student Activity Workbook)</a:t>
            </a:r>
            <a:r>
              <a:rPr lang="en-US" smtClean="0">
                <a:ea typeface="ＭＳ Ｐゴシック" pitchFamily="-107" charset="-128"/>
              </a:rPr>
              <a:t>.</a:t>
            </a:r>
          </a:p>
          <a:p>
            <a:pPr>
              <a:lnSpc>
                <a:spcPct val="80000"/>
              </a:lnSpc>
            </a:pPr>
            <a:endParaRPr lang="en-US" i="1" smtClean="0">
              <a:ea typeface="ＭＳ Ｐゴシック" pitchFamily="-107" charset="-128"/>
            </a:endParaRPr>
          </a:p>
          <a:p>
            <a:pPr>
              <a:lnSpc>
                <a:spcPct val="80000"/>
              </a:lnSpc>
            </a:pPr>
            <a:r>
              <a:rPr lang="en-US" i="1" smtClean="0">
                <a:ea typeface="ＭＳ Ｐゴシック" pitchFamily="-107" charset="-128"/>
              </a:rPr>
              <a:t>ROS</a:t>
            </a:r>
            <a:endParaRPr lang="en-US" smtClean="0">
              <a:ea typeface="ＭＳ Ｐゴシック" pitchFamily="-107" charset="-128"/>
            </a:endParaRPr>
          </a:p>
          <a:p>
            <a:pPr>
              <a:lnSpc>
                <a:spcPct val="80000"/>
              </a:lnSpc>
              <a:buFontTx/>
              <a:buChar char="•"/>
            </a:pPr>
            <a:r>
              <a:rPr lang="en-US" smtClean="0">
                <a:ea typeface="ＭＳ Ｐゴシック" pitchFamily="-107" charset="-128"/>
              </a:rPr>
              <a:t> Return on Sales enables you to communicate how efficiently you’re creating wealth. The “Dollar Equivalent” shows the amount of profit you earn for every dollar of sales. For example, a 30% ROS would mean that $0.30 of every dollar is profit. </a:t>
            </a:r>
          </a:p>
          <a:p>
            <a:pPr>
              <a:lnSpc>
                <a:spcPct val="80000"/>
              </a:lnSpc>
            </a:pPr>
            <a:endParaRPr lang="en-US" i="1" smtClean="0">
              <a:ea typeface="ＭＳ Ｐゴシック" pitchFamily="-107" charset="-128"/>
            </a:endParaRPr>
          </a:p>
          <a:p>
            <a:pPr>
              <a:lnSpc>
                <a:spcPct val="80000"/>
              </a:lnSpc>
            </a:pPr>
            <a:r>
              <a:rPr lang="en-US" i="1" smtClean="0">
                <a:ea typeface="ＭＳ Ｐゴシック" pitchFamily="-107" charset="-128"/>
              </a:rPr>
              <a:t>Preparing Your Final Slide</a:t>
            </a:r>
            <a:endParaRPr lang="en-US" smtClean="0">
              <a:ea typeface="ＭＳ Ｐゴシック" pitchFamily="-107" charset="-128"/>
            </a:endParaRPr>
          </a:p>
          <a:p>
            <a:pPr>
              <a:lnSpc>
                <a:spcPct val="80000"/>
              </a:lnSpc>
              <a:buFontTx/>
              <a:buChar char="•"/>
            </a:pPr>
            <a:r>
              <a:rPr lang="en-US" smtClean="0">
                <a:ea typeface="ＭＳ Ｐゴシック" pitchFamily="-107" charset="-128"/>
              </a:rPr>
              <a:t> In the red formulas, fill in the appropriate amounts for your business and change the font color of the red formula to black. (The top, black formula remains on your final slide so you will have a record of the formula you used to calculate your ROS and ROI.).</a:t>
            </a:r>
          </a:p>
        </p:txBody>
      </p:sp>
      <p:sp>
        <p:nvSpPr>
          <p:cNvPr id="66564" name="Slide Number Placeholder 3"/>
          <p:cNvSpPr>
            <a:spLocks noGrp="1"/>
          </p:cNvSpPr>
          <p:nvPr>
            <p:ph type="sldNum" sz="quarter" idx="5"/>
          </p:nvPr>
        </p:nvSpPr>
        <p:spPr bwMode="auto">
          <a:noFill/>
          <a:ln>
            <a:miter lim="800000"/>
            <a:headEnd/>
            <a:tailEnd/>
          </a:ln>
        </p:spPr>
        <p:txBody>
          <a:bodyPr/>
          <a:lstStyle/>
          <a:p>
            <a:fld id="{997F3237-992A-46E6-81CF-B292E0A4F0C3}" type="slidenum">
              <a:rPr lang="en-US" smtClean="0"/>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a:lstStyle/>
          <a:p>
            <a:pPr>
              <a:lnSpc>
                <a:spcPct val="90000"/>
              </a:lnSpc>
            </a:pPr>
            <a:r>
              <a:rPr lang="en-US" b="1" i="1" u="sng" smtClean="0">
                <a:ea typeface="ＭＳ Ｐゴシック" pitchFamily="-107" charset="-128"/>
              </a:rPr>
              <a:t>Student Notes:</a:t>
            </a:r>
          </a:p>
          <a:p>
            <a:pPr>
              <a:lnSpc>
                <a:spcPct val="90000"/>
              </a:lnSpc>
              <a:buFontTx/>
              <a:buChar char="•"/>
            </a:pPr>
            <a:r>
              <a:rPr lang="en-US" smtClean="0">
                <a:ea typeface="ＭＳ Ｐゴシック" pitchFamily="-107" charset="-128"/>
              </a:rPr>
              <a:t> Make sure your business’s name is clearly shown. Try to show it on one line, without squeezing. If you break your business name over a few lines, make sure to think about where you break the business name. </a:t>
            </a:r>
          </a:p>
          <a:p>
            <a:pPr>
              <a:lnSpc>
                <a:spcPct val="90000"/>
              </a:lnSpc>
              <a:buFontTx/>
              <a:buChar char="•"/>
            </a:pPr>
            <a:r>
              <a:rPr lang="en-US" smtClean="0">
                <a:ea typeface="ＭＳ Ｐゴシック" pitchFamily="-107" charset="-128"/>
              </a:rPr>
              <a:t> </a:t>
            </a:r>
            <a:r>
              <a:rPr lang="en-US" i="1" smtClean="0">
                <a:ea typeface="ＭＳ Ｐゴシック" pitchFamily="-107" charset="-128"/>
              </a:rPr>
              <a:t>Optional:</a:t>
            </a:r>
            <a:r>
              <a:rPr lang="en-US" smtClean="0">
                <a:ea typeface="ＭＳ Ｐゴシック" pitchFamily="-107" charset="-128"/>
              </a:rPr>
              <a:t> Add a few words to describe the type of business if it isn’t obvious from the name. </a:t>
            </a:r>
            <a:r>
              <a:rPr lang="en-US" i="1" smtClean="0">
                <a:ea typeface="ＭＳ Ｐゴシック" pitchFamily="-107" charset="-128"/>
              </a:rPr>
              <a:t>Example:</a:t>
            </a:r>
            <a:r>
              <a:rPr lang="en-US" smtClean="0">
                <a:ea typeface="ＭＳ Ｐゴシック" pitchFamily="-107" charset="-128"/>
              </a:rPr>
              <a:t> If your business name is “Green Things” you could add “A Landscape Design Company.”</a:t>
            </a:r>
          </a:p>
          <a:p>
            <a:pPr>
              <a:lnSpc>
                <a:spcPct val="90000"/>
              </a:lnSpc>
              <a:buFontTx/>
              <a:buChar char="•"/>
            </a:pPr>
            <a:r>
              <a:rPr lang="en-US" smtClean="0">
                <a:ea typeface="ＭＳ Ｐゴシック" pitchFamily="-107" charset="-128"/>
              </a:rPr>
              <a:t> If your business is a partnership or a corporation, you may need to list multiple entrepreneurs on this slide. </a:t>
            </a:r>
          </a:p>
          <a:p>
            <a:pPr>
              <a:lnSpc>
                <a:spcPct val="90000"/>
              </a:lnSpc>
              <a:buFontTx/>
              <a:buChar char="•"/>
            </a:pPr>
            <a:r>
              <a:rPr lang="en-US" smtClean="0">
                <a:ea typeface="ＭＳ Ｐゴシック" pitchFamily="-107" charset="-128"/>
              </a:rPr>
              <a:t> As you work on your final presentation, feel free to change the font size, if you need to, when you are asked to fill in answers between brackets. Remember, you don't want to make the type too small. Your audience might have difficulty reading your presentations.</a:t>
            </a:r>
          </a:p>
          <a:p>
            <a:pPr>
              <a:lnSpc>
                <a:spcPct val="90000"/>
              </a:lnSpc>
              <a:buFontTx/>
              <a:buChar char="•"/>
            </a:pPr>
            <a:r>
              <a:rPr lang="en-US" smtClean="0">
                <a:ea typeface="ＭＳ Ｐゴシック" pitchFamily="-107" charset="-128"/>
              </a:rPr>
              <a:t>  For your presentation you can delete all the notes on this template and replace them with notes that will help with your final presentation.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a:lstStyle/>
          <a:p>
            <a:pPr>
              <a:lnSpc>
                <a:spcPct val="90000"/>
              </a:lnSpc>
            </a:pPr>
            <a:r>
              <a:rPr lang="en-US" b="1" u="sng" smtClean="0">
                <a:ea typeface="ＭＳ Ｐゴシック" pitchFamily="-107" charset="-128"/>
              </a:rPr>
              <a:t>Student Notes:</a:t>
            </a:r>
          </a:p>
          <a:p>
            <a:pPr>
              <a:lnSpc>
                <a:spcPct val="90000"/>
              </a:lnSpc>
              <a:buFontTx/>
              <a:buChar char="•"/>
            </a:pPr>
            <a:r>
              <a:rPr lang="en-US" smtClean="0">
                <a:ea typeface="ＭＳ Ｐゴシック" pitchFamily="-107" charset="-128"/>
              </a:rPr>
              <a:t> Say about……</a:t>
            </a:r>
          </a:p>
          <a:p>
            <a:pPr>
              <a:lnSpc>
                <a:spcPct val="90000"/>
              </a:lnSpc>
              <a:buFontTx/>
              <a:buChar char="•"/>
            </a:pPr>
            <a:r>
              <a:rPr lang="en-US" smtClean="0">
                <a:ea typeface="ＭＳ Ｐゴシック" pitchFamily="-107" charset="-128"/>
              </a:rPr>
              <a:t>Obtaining Financing is covered in Section 13.2 (pgs. 355-363).</a:t>
            </a:r>
          </a:p>
          <a:p>
            <a:pPr>
              <a:lnSpc>
                <a:spcPct val="90000"/>
              </a:lnSpc>
              <a:buFontTx/>
              <a:buChar char="•"/>
            </a:pPr>
            <a:r>
              <a:rPr lang="en-US" smtClean="0">
                <a:ea typeface="ＭＳ Ｐゴシック" pitchFamily="-107" charset="-128"/>
              </a:rPr>
              <a:t> Total Start-Up Investment comes from the “Start-Up Investment” slide.</a:t>
            </a:r>
          </a:p>
          <a:p>
            <a:pPr>
              <a:lnSpc>
                <a:spcPct val="90000"/>
              </a:lnSpc>
              <a:buFontTx/>
              <a:buChar char="•"/>
            </a:pPr>
            <a:endParaRPr lang="en-US" smtClean="0">
              <a:ea typeface="ＭＳ Ｐゴシック" pitchFamily="-107" charset="-128"/>
            </a:endParaRPr>
          </a:p>
          <a:p>
            <a:pPr>
              <a:lnSpc>
                <a:spcPct val="90000"/>
              </a:lnSpc>
            </a:pPr>
            <a:r>
              <a:rPr lang="en-US" i="1" smtClean="0">
                <a:ea typeface="ＭＳ Ｐゴシック" pitchFamily="-107" charset="-128"/>
              </a:rPr>
              <a:t>Business Plan Exercises</a:t>
            </a:r>
            <a:endParaRPr lang="en-US" smtClean="0">
              <a:ea typeface="ＭＳ Ｐゴシック" pitchFamily="-107" charset="-128"/>
            </a:endParaRPr>
          </a:p>
          <a:p>
            <a:pPr>
              <a:lnSpc>
                <a:spcPct val="90000"/>
              </a:lnSpc>
            </a:pPr>
            <a:r>
              <a:rPr lang="en-US" smtClean="0">
                <a:ea typeface="ＭＳ Ｐゴシック" pitchFamily="-107" charset="-128"/>
              </a:rPr>
              <a:t>This slide relates to the following business plan exercises:</a:t>
            </a:r>
            <a:endParaRPr lang="en-US" i="1" smtClean="0">
              <a:ea typeface="ＭＳ Ｐゴシック" pitchFamily="-107" charset="-128"/>
            </a:endParaRPr>
          </a:p>
          <a:p>
            <a:pPr>
              <a:lnSpc>
                <a:spcPct val="90000"/>
              </a:lnSpc>
              <a:buFontTx/>
              <a:buChar char="•"/>
            </a:pPr>
            <a:r>
              <a:rPr lang="en-US" smtClean="0">
                <a:ea typeface="ＭＳ Ｐゴシック" pitchFamily="-107" charset="-128"/>
              </a:rPr>
              <a:t> Section 13.2: “Break-Even Analysis” and “Break-Even Point.” In BizTech or pgs. 310-314 in the </a:t>
            </a:r>
            <a:r>
              <a:rPr lang="en-US" i="1" smtClean="0">
                <a:ea typeface="ＭＳ Ｐゴシック" pitchFamily="-107" charset="-128"/>
              </a:rPr>
              <a:t>Business Plan Project (Student Activity Workbook)</a:t>
            </a:r>
            <a:r>
              <a:rPr lang="en-US" smtClean="0">
                <a:ea typeface="ＭＳ Ｐゴシック" pitchFamily="-107" charset="-128"/>
              </a:rPr>
              <a:t>.</a:t>
            </a:r>
          </a:p>
          <a:p>
            <a:pPr>
              <a:lnSpc>
                <a:spcPct val="90000"/>
              </a:lnSpc>
            </a:pPr>
            <a:endParaRPr lang="en-US" smtClean="0">
              <a:ea typeface="ＭＳ Ｐゴシック" pitchFamily="-107" charset="-128"/>
            </a:endParaRPr>
          </a:p>
          <a:p>
            <a:pPr>
              <a:lnSpc>
                <a:spcPct val="90000"/>
              </a:lnSpc>
            </a:pPr>
            <a:r>
              <a:rPr lang="en-US" i="1" smtClean="0">
                <a:ea typeface="ＭＳ Ｐゴシック" pitchFamily="-107" charset="-128"/>
              </a:rPr>
              <a:t>Obligations</a:t>
            </a:r>
          </a:p>
          <a:p>
            <a:pPr>
              <a:lnSpc>
                <a:spcPct val="90000"/>
              </a:lnSpc>
              <a:buFontTx/>
              <a:buChar char="•"/>
            </a:pPr>
            <a:r>
              <a:rPr lang="en-US" smtClean="0">
                <a:ea typeface="ＭＳ Ｐゴシック" pitchFamily="-107" charset="-128"/>
              </a:rPr>
              <a:t> One thing to keep in mind when you consider financing strategies is what you obligation is to the person or business who provided your financing. A debt must be repaid in a fixed amount of time, in set payments, at a certain rate of interest, no matter whether the business is profitable. Equity is an exchange of capital for ownership in the business. Investors understand that the business may not be profitable, but if it is, they will be entitled to a percentage of the profit. Shareholders may also wish to share in the decision-making for the company.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a:lstStyle/>
          <a:p>
            <a:pPr>
              <a:lnSpc>
                <a:spcPct val="80000"/>
              </a:lnSpc>
            </a:pPr>
            <a:r>
              <a:rPr lang="en-US" b="1" u="sng" smtClean="0">
                <a:ea typeface="ＭＳ Ｐゴシック" pitchFamily="-107" charset="-128"/>
              </a:rPr>
              <a:t>7% or less of your net profits</a:t>
            </a:r>
          </a:p>
          <a:p>
            <a:pPr>
              <a:lnSpc>
                <a:spcPct val="80000"/>
              </a:lnSpc>
            </a:pPr>
            <a:r>
              <a:rPr lang="en-US" b="1" u="sng" smtClean="0">
                <a:ea typeface="ＭＳ Ｐゴシック" pitchFamily="-107" charset="-128"/>
              </a:rPr>
              <a:t>Student Notes:</a:t>
            </a:r>
          </a:p>
          <a:p>
            <a:pPr>
              <a:lnSpc>
                <a:spcPct val="80000"/>
              </a:lnSpc>
              <a:buFontTx/>
              <a:buChar char="•"/>
            </a:pPr>
            <a:r>
              <a:rPr lang="en-US" smtClean="0">
                <a:ea typeface="ＭＳ Ｐゴシック" pitchFamily="-107" charset="-128"/>
              </a:rPr>
              <a:t> Social responsibility and philanthropy are covered in Section 5.2 (pgs. 115-128).</a:t>
            </a:r>
          </a:p>
          <a:p>
            <a:pPr>
              <a:lnSpc>
                <a:spcPct val="80000"/>
              </a:lnSpc>
            </a:pPr>
            <a:endParaRPr lang="en-US" smtClean="0">
              <a:ea typeface="ＭＳ Ｐゴシック" pitchFamily="-107" charset="-128"/>
            </a:endParaRPr>
          </a:p>
          <a:p>
            <a:pPr>
              <a:lnSpc>
                <a:spcPct val="80000"/>
              </a:lnSpc>
            </a:pPr>
            <a:r>
              <a:rPr lang="en-US" i="1" smtClean="0">
                <a:ea typeface="ＭＳ Ｐゴシック" pitchFamily="-107" charset="-128"/>
              </a:rPr>
              <a:t>Be Creative</a:t>
            </a:r>
            <a:r>
              <a:rPr lang="en-US" smtClean="0">
                <a:ea typeface="ＭＳ Ｐゴシック" pitchFamily="-107" charset="-128"/>
              </a:rPr>
              <a:t> </a:t>
            </a:r>
          </a:p>
          <a:p>
            <a:pPr>
              <a:lnSpc>
                <a:spcPct val="80000"/>
              </a:lnSpc>
              <a:buFontTx/>
              <a:buChar char="•"/>
            </a:pPr>
            <a:r>
              <a:rPr lang="en-US" smtClean="0">
                <a:ea typeface="ＭＳ Ｐゴシック" pitchFamily="-107" charset="-128"/>
              </a:rPr>
              <a:t> Start-ups are usually strapped for cash. Be creative in your philanthropy. The effort should be in line with the business or your personal interests. Consider how much your time and talents are worth if they were donated to a particular cause. For example, 5 hours per month of tutoring at $20/hour is an “in-kind donation” of $1,200 a year.</a:t>
            </a:r>
          </a:p>
          <a:p>
            <a:pPr>
              <a:lnSpc>
                <a:spcPct val="80000"/>
              </a:lnSpc>
            </a:pPr>
            <a:endParaRPr lang="en-US" smtClean="0">
              <a:ea typeface="ＭＳ Ｐゴシック" pitchFamily="-107" charset="-128"/>
            </a:endParaRPr>
          </a:p>
          <a:p>
            <a:pPr>
              <a:lnSpc>
                <a:spcPct val="80000"/>
              </a:lnSpc>
            </a:pPr>
            <a:r>
              <a:rPr lang="en-US" i="1" smtClean="0">
                <a:ea typeface="ＭＳ Ｐゴシック" pitchFamily="-107" charset="-128"/>
              </a:rPr>
              <a:t>Assessments</a:t>
            </a:r>
          </a:p>
          <a:p>
            <a:pPr>
              <a:lnSpc>
                <a:spcPct val="80000"/>
              </a:lnSpc>
              <a:buFontTx/>
              <a:buChar char="•"/>
            </a:pPr>
            <a:r>
              <a:rPr lang="en-US" smtClean="0">
                <a:ea typeface="ＭＳ Ｐゴシック" pitchFamily="-107" charset="-128"/>
              </a:rPr>
              <a:t> Section 5.1: “Ethical Business Behavior.” In BizTech or pgs. 255-257 in the </a:t>
            </a:r>
            <a:r>
              <a:rPr lang="en-US" i="1" smtClean="0">
                <a:ea typeface="ＭＳ Ｐゴシック" pitchFamily="-107" charset="-128"/>
              </a:rPr>
              <a:t>Business Plan Project (Student Activity Workbook)</a:t>
            </a:r>
            <a:r>
              <a:rPr lang="en-US" smtClean="0">
                <a:ea typeface="ＭＳ Ｐゴシック" pitchFamily="-107" charset="-128"/>
              </a:rPr>
              <a:t>. </a:t>
            </a:r>
            <a:endParaRPr lang="en-US" i="1" smtClean="0">
              <a:ea typeface="ＭＳ Ｐゴシック" pitchFamily="-107" charset="-128"/>
            </a:endParaRPr>
          </a:p>
          <a:p>
            <a:pPr>
              <a:lnSpc>
                <a:spcPct val="80000"/>
              </a:lnSpc>
              <a:buFontTx/>
              <a:buChar char="•"/>
            </a:pPr>
            <a:r>
              <a:rPr lang="en-US" smtClean="0">
                <a:ea typeface="ＭＳ Ｐゴシック" pitchFamily="-107" charset="-128"/>
              </a:rPr>
              <a:t> Section 5.2: “Socially Responsible Business &amp; Philanthropy.” In BizTech or pgs. 258-260 in the </a:t>
            </a:r>
            <a:r>
              <a:rPr lang="en-US" i="1" smtClean="0">
                <a:ea typeface="ＭＳ Ｐゴシック" pitchFamily="-107" charset="-128"/>
              </a:rPr>
              <a:t>Business Plan Project (Student Activity Workbook)</a:t>
            </a:r>
            <a:r>
              <a:rPr lang="en-US" smtClean="0">
                <a:ea typeface="ＭＳ Ｐゴシック" pitchFamily="-107" charset="-128"/>
              </a:rPr>
              <a:t>. </a:t>
            </a:r>
            <a:endParaRPr lang="en-US" i="1" smtClean="0">
              <a:ea typeface="ＭＳ Ｐゴシック" pitchFamily="-107" charset="-128"/>
            </a:endParaRPr>
          </a:p>
          <a:p>
            <a:pPr>
              <a:lnSpc>
                <a:spcPct val="80000"/>
              </a:lnSpc>
            </a:pPr>
            <a:endParaRPr lang="en-US" i="1" smtClean="0">
              <a:ea typeface="ＭＳ Ｐゴシック" pitchFamily="-107" charset="-128"/>
            </a:endParaRPr>
          </a:p>
          <a:p>
            <a:pPr>
              <a:lnSpc>
                <a:spcPct val="80000"/>
              </a:lnSpc>
            </a:pPr>
            <a:r>
              <a:rPr lang="en-US" i="1" smtClean="0">
                <a:ea typeface="ＭＳ Ｐゴシック" pitchFamily="-107" charset="-128"/>
              </a:rPr>
              <a:t>Business Plan Exercises</a:t>
            </a:r>
            <a:endParaRPr lang="en-US" smtClean="0">
              <a:ea typeface="ＭＳ Ｐゴシック" pitchFamily="-107" charset="-128"/>
            </a:endParaRPr>
          </a:p>
          <a:p>
            <a:pPr>
              <a:lnSpc>
                <a:spcPct val="80000"/>
              </a:lnSpc>
            </a:pPr>
            <a:r>
              <a:rPr lang="en-US" smtClean="0">
                <a:ea typeface="ＭＳ Ｐゴシック" pitchFamily="-107" charset="-128"/>
              </a:rPr>
              <a:t>This slide relates to the following business plan exercises:</a:t>
            </a:r>
            <a:endParaRPr lang="en-US" i="1" smtClean="0">
              <a:ea typeface="ＭＳ Ｐゴシック" pitchFamily="-107" charset="-128"/>
            </a:endParaRPr>
          </a:p>
          <a:p>
            <a:pPr>
              <a:lnSpc>
                <a:spcPct val="80000"/>
              </a:lnSpc>
              <a:buFontTx/>
              <a:buChar char="•"/>
            </a:pPr>
            <a:r>
              <a:rPr lang="en-US" smtClean="0">
                <a:ea typeface="ＭＳ Ｐゴシック" pitchFamily="-107" charset="-128"/>
              </a:rPr>
              <a:t> Section 5.2: “Social Responsibility.” In BizTech or pg. 261 in the </a:t>
            </a:r>
            <a:r>
              <a:rPr lang="en-US" i="1" smtClean="0">
                <a:ea typeface="ＭＳ Ｐゴシック" pitchFamily="-107" charset="-128"/>
              </a:rPr>
              <a:t>Business Plan Project (Student Activity Workbook)</a:t>
            </a:r>
            <a:r>
              <a:rPr lang="en-US" smtClean="0">
                <a:ea typeface="ＭＳ Ｐゴシック" pitchFamily="-107" charset="-128"/>
              </a:rPr>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a:lstStyle/>
          <a:p>
            <a:pPr>
              <a:lnSpc>
                <a:spcPct val="90000"/>
              </a:lnSpc>
            </a:pPr>
            <a:r>
              <a:rPr lang="en-US" b="1" u="sng" smtClean="0">
                <a:ea typeface="ＭＳ Ｐゴシック" pitchFamily="-107" charset="-128"/>
              </a:rPr>
              <a:t>Student Notes:</a:t>
            </a:r>
          </a:p>
          <a:p>
            <a:pPr>
              <a:lnSpc>
                <a:spcPct val="90000"/>
              </a:lnSpc>
              <a:buFontTx/>
              <a:buChar char="•"/>
            </a:pPr>
            <a:r>
              <a:rPr lang="en-US" smtClean="0">
                <a:ea typeface="ＭＳ Ｐゴシック" pitchFamily="-107" charset="-128"/>
              </a:rPr>
              <a:t> Goal setting is covered in a special section on pages 132-133.</a:t>
            </a:r>
          </a:p>
          <a:p>
            <a:pPr>
              <a:lnSpc>
                <a:spcPct val="90000"/>
              </a:lnSpc>
              <a:buFontTx/>
              <a:buChar char="•"/>
            </a:pPr>
            <a:r>
              <a:rPr lang="en-US" smtClean="0">
                <a:ea typeface="ＭＳ Ｐゴシック" pitchFamily="-107" charset="-128"/>
              </a:rPr>
              <a:t> Planning for business growth is covered in Section 21.1 (pgs. 559-566).</a:t>
            </a:r>
          </a:p>
          <a:p>
            <a:pPr>
              <a:lnSpc>
                <a:spcPct val="90000"/>
              </a:lnSpc>
              <a:buFontTx/>
              <a:buChar char="•"/>
            </a:pPr>
            <a:r>
              <a:rPr lang="en-US" smtClean="0">
                <a:ea typeface="ＭＳ Ｐゴシック" pitchFamily="-107" charset="-128"/>
              </a:rPr>
              <a:t> The challenges of growth are covered in Section 21.2 (pgs. 567-570).</a:t>
            </a:r>
          </a:p>
          <a:p>
            <a:pPr>
              <a:lnSpc>
                <a:spcPct val="90000"/>
              </a:lnSpc>
              <a:buFontTx/>
              <a:buChar char="•"/>
            </a:pPr>
            <a:r>
              <a:rPr lang="en-US" smtClean="0">
                <a:ea typeface="ＭＳ Ｐゴシック" pitchFamily="-107" charset="-128"/>
              </a:rPr>
              <a:t> Exit strategies are covered in Section 22.2 (pgs. 587-598).</a:t>
            </a:r>
          </a:p>
          <a:p>
            <a:pPr>
              <a:lnSpc>
                <a:spcPct val="90000"/>
              </a:lnSpc>
            </a:pPr>
            <a:endParaRPr lang="en-US" smtClean="0">
              <a:ea typeface="ＭＳ Ｐゴシック" pitchFamily="-107" charset="-128"/>
            </a:endParaRPr>
          </a:p>
          <a:p>
            <a:pPr>
              <a:lnSpc>
                <a:spcPct val="90000"/>
              </a:lnSpc>
            </a:pPr>
            <a:r>
              <a:rPr lang="en-US" i="1" smtClean="0">
                <a:ea typeface="ＭＳ Ｐゴシック" pitchFamily="-107" charset="-128"/>
              </a:rPr>
              <a:t>Short-Term Vs. Long-Term</a:t>
            </a:r>
          </a:p>
          <a:p>
            <a:pPr>
              <a:lnSpc>
                <a:spcPct val="90000"/>
              </a:lnSpc>
              <a:buFontTx/>
              <a:buChar char="•"/>
            </a:pPr>
            <a:r>
              <a:rPr lang="en-US" smtClean="0">
                <a:ea typeface="ＭＳ Ｐゴシック" pitchFamily="-107" charset="-128"/>
              </a:rPr>
              <a:t> Short-term goals are those goals that you set for the next one or two years. Long-term goals can focus on goals that range from 3 years or longer. Remember to relate your goals to your business idea. Make sure you take the steps you to take to meet your long-term goals (certificates, permits, licenses, etc.)</a:t>
            </a:r>
          </a:p>
          <a:p>
            <a:pPr>
              <a:lnSpc>
                <a:spcPct val="90000"/>
              </a:lnSpc>
            </a:pPr>
            <a:endParaRPr lang="en-US" smtClean="0">
              <a:ea typeface="ＭＳ Ｐゴシック" pitchFamily="-107" charset="-128"/>
            </a:endParaRPr>
          </a:p>
          <a:p>
            <a:pPr>
              <a:lnSpc>
                <a:spcPct val="90000"/>
              </a:lnSpc>
            </a:pPr>
            <a:r>
              <a:rPr lang="en-US" i="1" smtClean="0">
                <a:ea typeface="ＭＳ Ｐゴシック" pitchFamily="-107" charset="-128"/>
              </a:rPr>
              <a:t>Business Plan Exercises</a:t>
            </a:r>
            <a:endParaRPr lang="en-US" smtClean="0">
              <a:ea typeface="ＭＳ Ｐゴシック" pitchFamily="-107" charset="-128"/>
            </a:endParaRPr>
          </a:p>
          <a:p>
            <a:pPr>
              <a:lnSpc>
                <a:spcPct val="90000"/>
              </a:lnSpc>
            </a:pPr>
            <a:r>
              <a:rPr lang="en-US" smtClean="0">
                <a:ea typeface="ＭＳ Ｐゴシック" pitchFamily="-107" charset="-128"/>
              </a:rPr>
              <a:t>This slide relates to the following business plan exercises:</a:t>
            </a:r>
            <a:endParaRPr lang="en-US" i="1" smtClean="0">
              <a:ea typeface="ＭＳ Ｐゴシック" pitchFamily="-107" charset="-128"/>
            </a:endParaRPr>
          </a:p>
          <a:p>
            <a:pPr>
              <a:lnSpc>
                <a:spcPct val="90000"/>
              </a:lnSpc>
              <a:buFontTx/>
              <a:buChar char="•"/>
            </a:pPr>
            <a:r>
              <a:rPr lang="en-US" smtClean="0">
                <a:ea typeface="ＭＳ Ｐゴシック" pitchFamily="-107" charset="-128"/>
              </a:rPr>
              <a:t> Section 21.1: “Planning for Business Growth.” In BizTech or pgs. 351–352 in the </a:t>
            </a:r>
            <a:r>
              <a:rPr lang="en-US" i="1" smtClean="0">
                <a:ea typeface="ＭＳ Ｐゴシック" pitchFamily="-107" charset="-128"/>
              </a:rPr>
              <a:t>Business Plan Project (Student Activity Workbook)</a:t>
            </a:r>
            <a:r>
              <a:rPr lang="en-US" smtClean="0">
                <a:ea typeface="ＭＳ Ｐゴシック" pitchFamily="-107" charset="-128"/>
              </a:rPr>
              <a:t>.</a:t>
            </a:r>
          </a:p>
          <a:p>
            <a:pPr>
              <a:lnSpc>
                <a:spcPct val="90000"/>
              </a:lnSpc>
              <a:buFontTx/>
              <a:buChar char="•"/>
            </a:pPr>
            <a:r>
              <a:rPr lang="en-US" smtClean="0">
                <a:ea typeface="ＭＳ Ｐゴシック" pitchFamily="-107" charset="-128"/>
              </a:rPr>
              <a:t> Section 21.2: “Challenges of Growth.” In BizTech or pgs. 353–355 in the </a:t>
            </a:r>
            <a:r>
              <a:rPr lang="en-US" i="1" smtClean="0">
                <a:ea typeface="ＭＳ Ｐゴシック" pitchFamily="-107" charset="-128"/>
              </a:rPr>
              <a:t>Business Plan Project (Student Activity Workbook)</a:t>
            </a:r>
            <a:r>
              <a:rPr lang="en-US" smtClean="0">
                <a:ea typeface="ＭＳ Ｐゴシック" pitchFamily="-107" charset="-128"/>
              </a:rPr>
              <a:t>.</a:t>
            </a:r>
          </a:p>
          <a:p>
            <a:pPr>
              <a:lnSpc>
                <a:spcPct val="90000"/>
              </a:lnSpc>
              <a:buFontTx/>
              <a:buChar char="•"/>
            </a:pPr>
            <a:r>
              <a:rPr lang="en-US" smtClean="0">
                <a:ea typeface="ＭＳ Ｐゴシック" pitchFamily="-107" charset="-128"/>
              </a:rPr>
              <a:t> Section 22.1: “Franchising &amp; Licensing.”” In BizTech or pg. 356 in the </a:t>
            </a:r>
            <a:r>
              <a:rPr lang="en-US" i="1" smtClean="0">
                <a:ea typeface="ＭＳ Ｐゴシック" pitchFamily="-107" charset="-128"/>
              </a:rPr>
              <a:t>Business Plan Project (Student Activity Workbook)</a:t>
            </a:r>
            <a:r>
              <a:rPr lang="en-US" smtClean="0">
                <a:ea typeface="ＭＳ Ｐゴシック" pitchFamily="-107" charset="-128"/>
              </a:rPr>
              <a:t>.</a:t>
            </a:r>
          </a:p>
          <a:p>
            <a:pPr>
              <a:lnSpc>
                <a:spcPct val="90000"/>
              </a:lnSpc>
              <a:buFontTx/>
              <a:buChar char="•"/>
            </a:pPr>
            <a:r>
              <a:rPr lang="en-US" smtClean="0">
                <a:ea typeface="ＭＳ Ｐゴシック" pitchFamily="-107" charset="-128"/>
              </a:rPr>
              <a:t> Section 22.2: “Exit Strategies.” In BizTech or pgs. 357–362 in the </a:t>
            </a:r>
            <a:r>
              <a:rPr lang="en-US" i="1" smtClean="0">
                <a:ea typeface="ＭＳ Ｐゴシック" pitchFamily="-107" charset="-128"/>
              </a:rPr>
              <a:t>Business Plan Project (Student Activity Workbook)</a:t>
            </a:r>
            <a:r>
              <a:rPr lang="en-US" smtClean="0">
                <a:ea typeface="ＭＳ Ｐゴシック" pitchFamily="-107" charset="-128"/>
              </a:rPr>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a:lstStyle/>
          <a:p>
            <a:r>
              <a:rPr lang="en-US" b="1" u="sng" smtClean="0">
                <a:ea typeface="ＭＳ Ｐゴシック" pitchFamily="-107" charset="-128"/>
              </a:rPr>
              <a:t>Student Notes:</a:t>
            </a:r>
          </a:p>
          <a:p>
            <a:pPr>
              <a:buFontTx/>
              <a:buChar char="•"/>
            </a:pPr>
            <a:r>
              <a:rPr lang="en-US" smtClean="0">
                <a:ea typeface="ＭＳ Ｐゴシック" pitchFamily="-107" charset="-128"/>
              </a:rPr>
              <a:t> Remember to thank your audience.</a:t>
            </a:r>
          </a:p>
          <a:p>
            <a:pPr>
              <a:buFontTx/>
              <a:buChar char="•"/>
            </a:pPr>
            <a:r>
              <a:rPr lang="en-US" smtClean="0">
                <a:ea typeface="ＭＳ Ｐゴシック" pitchFamily="-107" charset="-128"/>
              </a:rPr>
              <a:t> This is your last chance to remind the audience of your company’s slogan and its name. Say them slowly. Don’t rush through your closing screen.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a:lstStyle/>
          <a:p>
            <a:pPr>
              <a:lnSpc>
                <a:spcPct val="80000"/>
              </a:lnSpc>
            </a:pPr>
            <a:r>
              <a:rPr lang="en-US" b="1" i="1" u="sng" smtClean="0">
                <a:ea typeface="ＭＳ Ｐゴシック" pitchFamily="-107" charset="-128"/>
              </a:rPr>
              <a:t>Student Notes:</a:t>
            </a:r>
          </a:p>
          <a:p>
            <a:pPr>
              <a:lnSpc>
                <a:spcPct val="80000"/>
              </a:lnSpc>
              <a:buFontTx/>
              <a:buChar char="•"/>
            </a:pPr>
            <a:r>
              <a:rPr lang="en-US" smtClean="0">
                <a:ea typeface="ＭＳ Ｐゴシック" pitchFamily="-107" charset="-128"/>
              </a:rPr>
              <a:t> Sometimes judges (or investors) don’t know exactly what you are selling. You have the opportunity in this slide to present your product or service in a clear and compelling way. Sell it! You can show sample products, your brochures, portfolios, or flyers. You need to articulate the unique features of your product or service and how it will benefit your customers. It’s show time during this slide!</a:t>
            </a:r>
          </a:p>
          <a:p>
            <a:pPr>
              <a:lnSpc>
                <a:spcPct val="80000"/>
              </a:lnSpc>
              <a:buFontTx/>
              <a:buChar char="•"/>
            </a:pPr>
            <a:r>
              <a:rPr lang="en-US" smtClean="0">
                <a:ea typeface="ＭＳ Ｐゴシック" pitchFamily="-107" charset="-128"/>
              </a:rPr>
              <a:t> Mission statements are covered on pg. 194.</a:t>
            </a:r>
          </a:p>
          <a:p>
            <a:pPr>
              <a:lnSpc>
                <a:spcPct val="80000"/>
              </a:lnSpc>
              <a:buFontTx/>
              <a:buChar char="•"/>
            </a:pPr>
            <a:r>
              <a:rPr lang="en-US" smtClean="0">
                <a:ea typeface="ＭＳ Ｐゴシック" pitchFamily="-107" charset="-128"/>
              </a:rPr>
              <a:t> Recognizing business opportunities is covered on pgs. 147-160</a:t>
            </a:r>
          </a:p>
          <a:p>
            <a:pPr>
              <a:lnSpc>
                <a:spcPct val="80000"/>
              </a:lnSpc>
            </a:pPr>
            <a:endParaRPr lang="en-US" smtClean="0">
              <a:ea typeface="ＭＳ Ｐゴシック" pitchFamily="-107" charset="-128"/>
            </a:endParaRPr>
          </a:p>
          <a:p>
            <a:pPr>
              <a:lnSpc>
                <a:spcPct val="80000"/>
              </a:lnSpc>
            </a:pPr>
            <a:r>
              <a:rPr lang="en-US" i="1" smtClean="0">
                <a:ea typeface="ＭＳ Ｐゴシック" pitchFamily="-107" charset="-128"/>
              </a:rPr>
              <a:t>Business Plan Exercises</a:t>
            </a:r>
          </a:p>
          <a:p>
            <a:pPr>
              <a:lnSpc>
                <a:spcPct val="80000"/>
              </a:lnSpc>
            </a:pPr>
            <a:r>
              <a:rPr lang="en-US" smtClean="0">
                <a:ea typeface="ＭＳ Ｐゴシック" pitchFamily="-107" charset="-128"/>
              </a:rPr>
              <a:t>This slide relates to the following business plan exercises: </a:t>
            </a:r>
          </a:p>
          <a:p>
            <a:pPr>
              <a:lnSpc>
                <a:spcPct val="80000"/>
              </a:lnSpc>
              <a:buFontTx/>
              <a:buChar char="•"/>
            </a:pPr>
            <a:r>
              <a:rPr lang="en-US" smtClean="0">
                <a:ea typeface="ＭＳ Ｐゴシック" pitchFamily="-107" charset="-128"/>
              </a:rPr>
              <a:t> Section 4.1: “Business Communications.” In BizTech or pg. 251 in the </a:t>
            </a:r>
            <a:r>
              <a:rPr lang="en-US" i="1" smtClean="0">
                <a:ea typeface="ＭＳ Ｐゴシック" pitchFamily="-107" charset="-128"/>
              </a:rPr>
              <a:t>Business Plan Project (Student Activity Workbook)</a:t>
            </a:r>
            <a:r>
              <a:rPr lang="en-US" smtClean="0">
                <a:ea typeface="ＭＳ Ｐゴシック" pitchFamily="-107" charset="-128"/>
              </a:rPr>
              <a:t>. Helps you develop a motto, slogan, or mission and your business card.</a:t>
            </a:r>
          </a:p>
          <a:p>
            <a:pPr>
              <a:lnSpc>
                <a:spcPct val="80000"/>
              </a:lnSpc>
              <a:buFontTx/>
              <a:buChar char="•"/>
            </a:pPr>
            <a:r>
              <a:rPr lang="en-US" smtClean="0">
                <a:ea typeface="ＭＳ Ｐゴシック" pitchFamily="-107" charset="-128"/>
              </a:rPr>
              <a:t> If you are using the </a:t>
            </a:r>
            <a:r>
              <a:rPr lang="en-US" i="1" smtClean="0">
                <a:ea typeface="ＭＳ Ｐゴシック" pitchFamily="-107" charset="-128"/>
              </a:rPr>
              <a:t>Business Plan Project</a:t>
            </a:r>
            <a:r>
              <a:rPr lang="en-US" smtClean="0">
                <a:ea typeface="ＭＳ Ｐゴシック" pitchFamily="-107" charset="-128"/>
              </a:rPr>
              <a:t> (in the </a:t>
            </a:r>
            <a:r>
              <a:rPr lang="en-US" i="1" smtClean="0">
                <a:ea typeface="ＭＳ Ｐゴシック" pitchFamily="-107" charset="-128"/>
              </a:rPr>
              <a:t>Student Activity Workbook</a:t>
            </a:r>
            <a:r>
              <a:rPr lang="en-US" smtClean="0">
                <a:ea typeface="ＭＳ Ｐゴシック" pitchFamily="-107" charset="-128"/>
              </a:rPr>
              <a:t>), do the exercise on pg. 264, “Begin Filling in Your Business Plan.”</a:t>
            </a:r>
          </a:p>
          <a:p>
            <a:pPr>
              <a:lnSpc>
                <a:spcPct val="80000"/>
              </a:lnSpc>
              <a:buFontTx/>
              <a:buChar char="•"/>
            </a:pPr>
            <a:r>
              <a:rPr lang="en-US" smtClean="0">
                <a:ea typeface="ＭＳ Ｐゴシック" pitchFamily="-107" charset="-128"/>
              </a:rPr>
              <a:t> Section 6.2: “Business Opportunity.” In BizTech or pgs. 265-266 in the </a:t>
            </a:r>
            <a:r>
              <a:rPr lang="en-US" i="1" smtClean="0">
                <a:ea typeface="ＭＳ Ｐゴシック" pitchFamily="-107" charset="-128"/>
              </a:rPr>
              <a:t>Business Plan Project (Student Activity Workbook)</a:t>
            </a:r>
            <a:r>
              <a:rPr lang="en-US" smtClean="0">
                <a:ea typeface="ＭＳ Ｐゴシック" pitchFamily="-107" charset="-128"/>
              </a:rPr>
              <a:t>. Leads you through a SWOT analysis of your business opportunity.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a:lstStyle/>
          <a:p>
            <a:pPr>
              <a:lnSpc>
                <a:spcPct val="80000"/>
              </a:lnSpc>
            </a:pPr>
            <a:r>
              <a:rPr lang="en-US" b="1" i="1" u="sng" smtClean="0">
                <a:ea typeface="ＭＳ Ｐゴシック" pitchFamily="-107" charset="-128"/>
              </a:rPr>
              <a:t>Student Notes:</a:t>
            </a:r>
          </a:p>
          <a:p>
            <a:pPr>
              <a:lnSpc>
                <a:spcPct val="80000"/>
              </a:lnSpc>
            </a:pPr>
            <a:r>
              <a:rPr lang="en-US" i="1" smtClean="0">
                <a:ea typeface="ＭＳ Ｐゴシック" pitchFamily="-107" charset="-128"/>
              </a:rPr>
              <a:t>Types of Business</a:t>
            </a:r>
          </a:p>
          <a:p>
            <a:pPr>
              <a:lnSpc>
                <a:spcPct val="80000"/>
              </a:lnSpc>
              <a:buFontTx/>
              <a:buChar char="•"/>
            </a:pPr>
            <a:r>
              <a:rPr lang="en-US" smtClean="0">
                <a:ea typeface="ＭＳ Ｐゴシック" pitchFamily="-107" charset="-128"/>
              </a:rPr>
              <a:t> Your business might be a combination of two types of business or more. For example, if your business makes baskets,  it would be considered a manufacturing business. If you also sell directly to consumers, you would be a retail company as well. And, if you offer lower prices for bulk orders to a local store, you also operate as a wholesale business. So you would be a retail-wholesale-manufacturer. (Covered in Section 3.1, pgs. 51-55.)</a:t>
            </a:r>
          </a:p>
          <a:p>
            <a:pPr>
              <a:lnSpc>
                <a:spcPct val="80000"/>
              </a:lnSpc>
              <a:buFontTx/>
              <a:buChar char="•"/>
            </a:pPr>
            <a:r>
              <a:rPr lang="en-US" smtClean="0">
                <a:ea typeface="ＭＳ Ｐゴシック" pitchFamily="-107" charset="-128"/>
              </a:rPr>
              <a:t> Most student businesses are either a sole proprietorship or a partnership. (Covered in Section 3.2, pgs. 56-65.)</a:t>
            </a:r>
          </a:p>
          <a:p>
            <a:pPr>
              <a:lnSpc>
                <a:spcPct val="80000"/>
              </a:lnSpc>
              <a:buFontTx/>
              <a:buChar char="•"/>
            </a:pPr>
            <a:r>
              <a:rPr lang="en-US" smtClean="0">
                <a:ea typeface="ＭＳ Ｐゴシック" pitchFamily="-107" charset="-128"/>
              </a:rPr>
              <a:t> The type of business you choose will affect the Economics of One Unit (Slide 14) and the Projected Annual Income Statement (Slide 19).</a:t>
            </a:r>
          </a:p>
          <a:p>
            <a:pPr>
              <a:lnSpc>
                <a:spcPct val="80000"/>
              </a:lnSpc>
            </a:pPr>
            <a:endParaRPr lang="en-US" smtClean="0">
              <a:ea typeface="ＭＳ Ｐゴシック" pitchFamily="-107" charset="-128"/>
            </a:endParaRPr>
          </a:p>
          <a:p>
            <a:pPr>
              <a:lnSpc>
                <a:spcPct val="80000"/>
              </a:lnSpc>
            </a:pPr>
            <a:r>
              <a:rPr lang="en-US" i="1" smtClean="0">
                <a:ea typeface="ＭＳ Ｐゴシック" pitchFamily="-107" charset="-128"/>
              </a:rPr>
              <a:t>Assessments</a:t>
            </a:r>
          </a:p>
          <a:p>
            <a:pPr>
              <a:lnSpc>
                <a:spcPct val="80000"/>
              </a:lnSpc>
            </a:pPr>
            <a:r>
              <a:rPr lang="en-US" smtClean="0">
                <a:ea typeface="ＭＳ Ｐゴシック" pitchFamily="-107" charset="-128"/>
              </a:rPr>
              <a:t>You can complete these self assessments (either in BizTech or the </a:t>
            </a:r>
            <a:r>
              <a:rPr lang="en-US" i="1" smtClean="0">
                <a:ea typeface="ＭＳ Ｐゴシック" pitchFamily="-107" charset="-128"/>
              </a:rPr>
              <a:t>Business Plan Project</a:t>
            </a:r>
            <a:r>
              <a:rPr lang="en-US" smtClean="0">
                <a:ea typeface="ＭＳ Ｐゴシック" pitchFamily="-107" charset="-128"/>
              </a:rPr>
              <a:t> in your </a:t>
            </a:r>
            <a:r>
              <a:rPr lang="en-US" i="1" smtClean="0">
                <a:ea typeface="ＭＳ Ｐゴシック" pitchFamily="-107" charset="-128"/>
              </a:rPr>
              <a:t>Student Activity Workbook ) </a:t>
            </a:r>
            <a:r>
              <a:rPr lang="en-US" smtClean="0">
                <a:ea typeface="ＭＳ Ｐゴシック" pitchFamily="-107" charset="-128"/>
              </a:rPr>
              <a:t>to evaluate your response to various types of business and business ownership.</a:t>
            </a:r>
          </a:p>
          <a:p>
            <a:pPr>
              <a:lnSpc>
                <a:spcPct val="80000"/>
              </a:lnSpc>
              <a:buFontTx/>
              <a:buChar char="•"/>
            </a:pPr>
            <a:r>
              <a:rPr lang="en-US" smtClean="0">
                <a:ea typeface="ＭＳ Ｐゴシック" pitchFamily="-107" charset="-128"/>
              </a:rPr>
              <a:t> Section 3.1: “Type of Business.”  In BizTech or pgs. 240-242 in the </a:t>
            </a:r>
            <a:r>
              <a:rPr lang="en-US" i="1" smtClean="0">
                <a:ea typeface="ＭＳ Ｐゴシック" pitchFamily="-107" charset="-128"/>
              </a:rPr>
              <a:t>Business Plan Project (Student Activity Workbook)</a:t>
            </a:r>
            <a:r>
              <a:rPr lang="en-US" smtClean="0">
                <a:ea typeface="ＭＳ Ｐゴシック" pitchFamily="-107" charset="-128"/>
              </a:rPr>
              <a:t>. </a:t>
            </a:r>
            <a:endParaRPr lang="en-US" i="1" smtClean="0">
              <a:ea typeface="ＭＳ Ｐゴシック" pitchFamily="-107" charset="-128"/>
            </a:endParaRPr>
          </a:p>
          <a:p>
            <a:pPr>
              <a:lnSpc>
                <a:spcPct val="80000"/>
              </a:lnSpc>
              <a:buFontTx/>
              <a:buChar char="•"/>
            </a:pPr>
            <a:r>
              <a:rPr lang="en-US" smtClean="0">
                <a:ea typeface="ＭＳ Ｐゴシック" pitchFamily="-107" charset="-128"/>
              </a:rPr>
              <a:t> Section 3.2: “Type of Business Ownership.”  In BizTech, or pgs. 244-246 in the </a:t>
            </a:r>
            <a:r>
              <a:rPr lang="en-US" i="1" smtClean="0">
                <a:ea typeface="ＭＳ Ｐゴシック" pitchFamily="-107" charset="-128"/>
              </a:rPr>
              <a:t>Business Plan Project (Student Activity Workbook)</a:t>
            </a:r>
            <a:r>
              <a:rPr lang="en-US" smtClean="0">
                <a:ea typeface="ＭＳ Ｐゴシック" pitchFamily="-107" charset="-128"/>
              </a:rPr>
              <a:t>.</a:t>
            </a:r>
          </a:p>
          <a:p>
            <a:pPr>
              <a:lnSpc>
                <a:spcPct val="80000"/>
              </a:lnSpc>
              <a:buFontTx/>
              <a:buChar char="•"/>
            </a:pPr>
            <a:endParaRPr lang="en-US" smtClean="0">
              <a:ea typeface="ＭＳ Ｐゴシック" pitchFamily="-107" charset="-128"/>
            </a:endParaRPr>
          </a:p>
          <a:p>
            <a:pPr>
              <a:lnSpc>
                <a:spcPct val="80000"/>
              </a:lnSpc>
            </a:pPr>
            <a:r>
              <a:rPr lang="en-US" i="1" smtClean="0">
                <a:ea typeface="ＭＳ Ｐゴシック" pitchFamily="-107" charset="-128"/>
              </a:rPr>
              <a:t>Business Plan Exercises</a:t>
            </a:r>
          </a:p>
          <a:p>
            <a:pPr>
              <a:lnSpc>
                <a:spcPct val="80000"/>
              </a:lnSpc>
            </a:pPr>
            <a:r>
              <a:rPr lang="en-US" smtClean="0">
                <a:ea typeface="ＭＳ Ｐゴシック" pitchFamily="-107" charset="-128"/>
              </a:rPr>
              <a:t>This slide relates to the following business plan exercises:</a:t>
            </a:r>
            <a:endParaRPr lang="en-US" i="1" smtClean="0">
              <a:ea typeface="ＭＳ Ｐゴシック" pitchFamily="-107" charset="-128"/>
            </a:endParaRPr>
          </a:p>
          <a:p>
            <a:pPr>
              <a:lnSpc>
                <a:spcPct val="80000"/>
              </a:lnSpc>
              <a:buFontTx/>
              <a:buChar char="•"/>
            </a:pPr>
            <a:r>
              <a:rPr lang="en-US" smtClean="0">
                <a:ea typeface="ＭＳ Ｐゴシック" pitchFamily="-107" charset="-128"/>
              </a:rPr>
              <a:t> Section 3.1: “Type of Business.” In BizTech or pg. 243 in the </a:t>
            </a:r>
            <a:r>
              <a:rPr lang="en-US" i="1" smtClean="0">
                <a:ea typeface="ＭＳ Ｐゴシック" pitchFamily="-107" charset="-128"/>
              </a:rPr>
              <a:t>Business Plan Project (Student Activity Workbook)</a:t>
            </a:r>
            <a:r>
              <a:rPr lang="en-US" smtClean="0">
                <a:ea typeface="ＭＳ Ｐゴシック" pitchFamily="-107" charset="-128"/>
              </a:rPr>
              <a:t>. </a:t>
            </a:r>
            <a:endParaRPr lang="en-US" i="1" smtClean="0">
              <a:ea typeface="ＭＳ Ｐゴシック" pitchFamily="-107" charset="-128"/>
            </a:endParaRPr>
          </a:p>
          <a:p>
            <a:pPr>
              <a:lnSpc>
                <a:spcPct val="80000"/>
              </a:lnSpc>
              <a:buFontTx/>
              <a:buChar char="•"/>
            </a:pPr>
            <a:r>
              <a:rPr lang="en-US" smtClean="0">
                <a:ea typeface="ＭＳ Ｐゴシック" pitchFamily="-107" charset="-128"/>
              </a:rPr>
              <a:t> Section 3.2: “Type of Business Ownership.” In BizTech or pg. 247 in the </a:t>
            </a:r>
            <a:r>
              <a:rPr lang="en-US" i="1" smtClean="0">
                <a:ea typeface="ＭＳ Ｐゴシック" pitchFamily="-107" charset="-128"/>
              </a:rPr>
              <a:t>Business Plan Project (Student Activity Workbook)</a:t>
            </a:r>
            <a:r>
              <a:rPr lang="en-US" smtClean="0">
                <a:ea typeface="ＭＳ Ｐゴシック" pitchFamily="-107" charset="-128"/>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a:lstStyle/>
          <a:p>
            <a:pPr>
              <a:lnSpc>
                <a:spcPct val="90000"/>
              </a:lnSpc>
            </a:pPr>
            <a:r>
              <a:rPr lang="en-US" b="1" i="1" u="sng" smtClean="0">
                <a:ea typeface="ＭＳ Ｐゴシック" pitchFamily="-107" charset="-128"/>
              </a:rPr>
              <a:t>Student Notes:</a:t>
            </a:r>
          </a:p>
          <a:p>
            <a:pPr>
              <a:lnSpc>
                <a:spcPct val="90000"/>
              </a:lnSpc>
              <a:buFontTx/>
              <a:buChar char="•"/>
            </a:pPr>
            <a:r>
              <a:rPr lang="en-US" smtClean="0">
                <a:ea typeface="ＭＳ Ｐゴシック" pitchFamily="-107" charset="-128"/>
              </a:rPr>
              <a:t> Chapters 1 (pgs. 4-21), 2 (pgs. 26-45), and 4 (pgs. 74-97) deal with the characteristics of an entrepreneur and specific knowledge and skills required by entrepreneurs.</a:t>
            </a:r>
          </a:p>
          <a:p>
            <a:pPr>
              <a:lnSpc>
                <a:spcPct val="90000"/>
              </a:lnSpc>
              <a:buFontTx/>
              <a:buChar char="•"/>
            </a:pPr>
            <a:r>
              <a:rPr lang="en-US" smtClean="0">
                <a:ea typeface="ＭＳ Ｐゴシック" pitchFamily="-107" charset="-128"/>
              </a:rPr>
              <a:t> For qualifications, consider what you are passionate about and what unique knowledge you may possess. Assess not only your own skills, but those of your network of friends and family.</a:t>
            </a:r>
          </a:p>
          <a:p>
            <a:pPr>
              <a:lnSpc>
                <a:spcPct val="90000"/>
              </a:lnSpc>
            </a:pPr>
            <a:endParaRPr lang="en-US" smtClean="0">
              <a:ea typeface="ＭＳ Ｐゴシック" pitchFamily="-107" charset="-128"/>
            </a:endParaRPr>
          </a:p>
          <a:p>
            <a:pPr>
              <a:lnSpc>
                <a:spcPct val="90000"/>
              </a:lnSpc>
            </a:pPr>
            <a:r>
              <a:rPr lang="en-US" i="1" smtClean="0">
                <a:ea typeface="ＭＳ Ｐゴシック" pitchFamily="-107" charset="-128"/>
              </a:rPr>
              <a:t>Assessments</a:t>
            </a:r>
          </a:p>
          <a:p>
            <a:pPr>
              <a:lnSpc>
                <a:spcPct val="90000"/>
              </a:lnSpc>
              <a:buFontTx/>
              <a:buChar char="•"/>
            </a:pPr>
            <a:r>
              <a:rPr lang="en-US" smtClean="0">
                <a:ea typeface="ＭＳ Ｐゴシック" pitchFamily="-107" charset="-128"/>
              </a:rPr>
              <a:t> Section 4.1: “Communicating in Business.” In BizTech or pgs. 248-250 in the </a:t>
            </a:r>
            <a:r>
              <a:rPr lang="en-US" i="1" smtClean="0">
                <a:ea typeface="ＭＳ Ｐゴシック" pitchFamily="-107" charset="-128"/>
              </a:rPr>
              <a:t>Business Plan Project (Student Activity Workbook)</a:t>
            </a:r>
            <a:r>
              <a:rPr lang="en-US" smtClean="0">
                <a:ea typeface="ＭＳ Ｐゴシック" pitchFamily="-107" charset="-128"/>
              </a:rPr>
              <a:t>. </a:t>
            </a:r>
            <a:endParaRPr lang="en-US" i="1" smtClean="0">
              <a:ea typeface="ＭＳ Ｐゴシック" pitchFamily="-107" charset="-128"/>
            </a:endParaRPr>
          </a:p>
          <a:p>
            <a:pPr>
              <a:lnSpc>
                <a:spcPct val="90000"/>
              </a:lnSpc>
              <a:buFontTx/>
              <a:buChar char="•"/>
            </a:pPr>
            <a:r>
              <a:rPr lang="en-US" smtClean="0">
                <a:ea typeface="ＭＳ Ｐゴシック" pitchFamily="-107" charset="-128"/>
              </a:rPr>
              <a:t> Section 4.2: “Assessment: Negotiating.”  In BizTech or pgs. 252-253 in the </a:t>
            </a:r>
            <a:r>
              <a:rPr lang="en-US" i="1" smtClean="0">
                <a:ea typeface="ＭＳ Ｐゴシック" pitchFamily="-107" charset="-128"/>
              </a:rPr>
              <a:t>Business Plan Project (Student Activity Workbook)</a:t>
            </a:r>
            <a:r>
              <a:rPr lang="en-US" smtClean="0">
                <a:ea typeface="ＭＳ Ｐゴシック" pitchFamily="-107" charset="-128"/>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a:lstStyle/>
          <a:p>
            <a:pPr>
              <a:lnSpc>
                <a:spcPct val="80000"/>
              </a:lnSpc>
            </a:pPr>
            <a:r>
              <a:rPr lang="en-US" sz="900" b="1" u="sng" smtClean="0">
                <a:ea typeface="ＭＳ Ｐゴシック" pitchFamily="-107" charset="-128"/>
              </a:rPr>
              <a:t>Student Notes:</a:t>
            </a:r>
          </a:p>
          <a:p>
            <a:pPr>
              <a:lnSpc>
                <a:spcPct val="80000"/>
              </a:lnSpc>
              <a:buFontTx/>
              <a:buChar char="•"/>
            </a:pPr>
            <a:r>
              <a:rPr lang="en-US" sz="900" smtClean="0">
                <a:ea typeface="ＭＳ Ｐゴシック" pitchFamily="-107" charset="-128"/>
              </a:rPr>
              <a:t> Market research is covered in Section 7.1 (pgs. 167-175).</a:t>
            </a:r>
          </a:p>
          <a:p>
            <a:pPr>
              <a:lnSpc>
                <a:spcPct val="80000"/>
              </a:lnSpc>
            </a:pPr>
            <a:endParaRPr lang="en-US" sz="900" smtClean="0">
              <a:ea typeface="ＭＳ Ｐゴシック" pitchFamily="-107" charset="-128"/>
            </a:endParaRPr>
          </a:p>
          <a:p>
            <a:pPr>
              <a:lnSpc>
                <a:spcPct val="80000"/>
              </a:lnSpc>
            </a:pPr>
            <a:r>
              <a:rPr lang="en-US" sz="900" i="1" smtClean="0">
                <a:ea typeface="ＭＳ Ｐゴシック" pitchFamily="-107" charset="-128"/>
              </a:rPr>
              <a:t>Business Plan Exercises</a:t>
            </a:r>
            <a:endParaRPr lang="en-US" sz="900" smtClean="0">
              <a:ea typeface="ＭＳ Ｐゴシック" pitchFamily="-107" charset="-128"/>
            </a:endParaRPr>
          </a:p>
          <a:p>
            <a:pPr>
              <a:lnSpc>
                <a:spcPct val="80000"/>
              </a:lnSpc>
            </a:pPr>
            <a:r>
              <a:rPr lang="en-US" sz="900" smtClean="0">
                <a:ea typeface="ＭＳ Ｐゴシック" pitchFamily="-107" charset="-128"/>
              </a:rPr>
              <a:t>This slide relates to the following business plan exercises:</a:t>
            </a:r>
            <a:endParaRPr lang="en-US" sz="900" i="1" smtClean="0">
              <a:ea typeface="ＭＳ Ｐゴシック" pitchFamily="-107" charset="-128"/>
            </a:endParaRPr>
          </a:p>
          <a:p>
            <a:pPr>
              <a:lnSpc>
                <a:spcPct val="80000"/>
              </a:lnSpc>
              <a:buFontTx/>
              <a:buChar char="•"/>
            </a:pPr>
            <a:r>
              <a:rPr lang="en-US" sz="900" smtClean="0">
                <a:ea typeface="ＭＳ Ｐゴシック" pitchFamily="-107" charset="-128"/>
              </a:rPr>
              <a:t> Section 7.1: “Market Research.” In BizTech or pgs. 267-269 in the </a:t>
            </a:r>
            <a:r>
              <a:rPr lang="en-US" sz="900" i="1" smtClean="0">
                <a:ea typeface="ＭＳ Ｐゴシック" pitchFamily="-107" charset="-128"/>
              </a:rPr>
              <a:t>Business Plan Project (Student Activity Workbook)</a:t>
            </a:r>
            <a:r>
              <a:rPr lang="en-US" sz="900" smtClean="0">
                <a:ea typeface="ＭＳ Ｐゴシック" pitchFamily="-107" charset="-128"/>
              </a:rPr>
              <a:t>.</a:t>
            </a:r>
          </a:p>
          <a:p>
            <a:pPr>
              <a:lnSpc>
                <a:spcPct val="80000"/>
              </a:lnSpc>
              <a:buFontTx/>
              <a:buChar char="•"/>
            </a:pPr>
            <a:endParaRPr lang="en-US" sz="900" smtClean="0">
              <a:ea typeface="ＭＳ Ｐゴシック" pitchFamily="-107" charset="-128"/>
            </a:endParaRPr>
          </a:p>
          <a:p>
            <a:pPr>
              <a:lnSpc>
                <a:spcPct val="80000"/>
              </a:lnSpc>
            </a:pPr>
            <a:r>
              <a:rPr lang="en-US" sz="900" i="1" smtClean="0">
                <a:ea typeface="ＭＳ Ｐゴシック" pitchFamily="-107" charset="-128"/>
              </a:rPr>
              <a:t>Online Sources of Marketing Information</a:t>
            </a:r>
          </a:p>
          <a:p>
            <a:pPr>
              <a:lnSpc>
                <a:spcPct val="80000"/>
              </a:lnSpc>
              <a:buFontTx/>
              <a:buChar char="•"/>
            </a:pPr>
            <a:r>
              <a:rPr lang="en-US" sz="900" smtClean="0">
                <a:ea typeface="ＭＳ Ｐゴシック" pitchFamily="-107" charset="-128"/>
              </a:rPr>
              <a:t> www.bizstats.org – For information on specific industries (such as average sales, average Return on Sales, etc.)</a:t>
            </a:r>
          </a:p>
          <a:p>
            <a:pPr>
              <a:lnSpc>
                <a:spcPct val="80000"/>
              </a:lnSpc>
              <a:buFontTx/>
              <a:buChar char="•"/>
            </a:pPr>
            <a:r>
              <a:rPr lang="en-US" sz="900" smtClean="0">
                <a:ea typeface="ＭＳ Ｐゴシック" pitchFamily="-107" charset="-128"/>
              </a:rPr>
              <a:t> www.zipskinny.com – Provides a detailed profile of a market by ZIP code</a:t>
            </a:r>
          </a:p>
          <a:p>
            <a:pPr>
              <a:lnSpc>
                <a:spcPct val="80000"/>
              </a:lnSpc>
              <a:buFontTx/>
              <a:buChar char="•"/>
            </a:pPr>
            <a:r>
              <a:rPr lang="en-US" sz="900" smtClean="0">
                <a:ea typeface="ＭＳ Ｐゴシック" pitchFamily="-107" charset="-128"/>
              </a:rPr>
              <a:t> www.chamber of commerce.com – Local demographic info and business support services</a:t>
            </a:r>
          </a:p>
          <a:p>
            <a:pPr>
              <a:lnSpc>
                <a:spcPct val="80000"/>
              </a:lnSpc>
              <a:buFontTx/>
              <a:buChar char="•"/>
            </a:pPr>
            <a:r>
              <a:rPr lang="en-US" sz="900" smtClean="0">
                <a:ea typeface="ＭＳ Ｐゴシック" pitchFamily="-107" charset="-128"/>
              </a:rPr>
              <a:t> www.census.gov – Click “American Fact Finder” for search options.</a:t>
            </a:r>
          </a:p>
          <a:p>
            <a:pPr>
              <a:lnSpc>
                <a:spcPct val="80000"/>
              </a:lnSpc>
              <a:buFontTx/>
              <a:buChar char="•"/>
            </a:pPr>
            <a:r>
              <a:rPr lang="en-US" sz="900" smtClean="0">
                <a:ea typeface="ＭＳ Ｐゴシック" pitchFamily="-107" charset="-128"/>
              </a:rPr>
              <a:t> www.claritas.com – Focuses on market segmentation.</a:t>
            </a:r>
          </a:p>
          <a:p>
            <a:pPr>
              <a:lnSpc>
                <a:spcPct val="80000"/>
              </a:lnSpc>
            </a:pPr>
            <a:endParaRPr lang="en-US" sz="900" i="1" smtClean="0">
              <a:ea typeface="ＭＳ Ｐゴシック" pitchFamily="-107" charset="-128"/>
            </a:endParaRPr>
          </a:p>
          <a:p>
            <a:pPr>
              <a:lnSpc>
                <a:spcPct val="80000"/>
              </a:lnSpc>
            </a:pPr>
            <a:r>
              <a:rPr lang="en-US" sz="900" i="1" smtClean="0">
                <a:ea typeface="ＭＳ Ｐゴシック" pitchFamily="-107" charset="-128"/>
              </a:rPr>
              <a:t>Calculating the Target Market</a:t>
            </a:r>
          </a:p>
          <a:p>
            <a:pPr>
              <a:lnSpc>
                <a:spcPct val="80000"/>
              </a:lnSpc>
              <a:buFontTx/>
              <a:buChar char="•"/>
            </a:pPr>
            <a:r>
              <a:rPr lang="en-US" sz="900" smtClean="0">
                <a:ea typeface="ＭＳ Ｐゴシック" pitchFamily="-107" charset="-128"/>
              </a:rPr>
              <a:t> Multiply the Total Population by the percentage of the population with the characteristics of the target market (age, gender, average household income, etc.). </a:t>
            </a:r>
          </a:p>
          <a:p>
            <a:pPr>
              <a:lnSpc>
                <a:spcPct val="80000"/>
              </a:lnSpc>
            </a:pPr>
            <a:endParaRPr lang="en-US" sz="900" i="1" smtClean="0">
              <a:ea typeface="ＭＳ Ｐゴシック" pitchFamily="-107" charset="-128"/>
            </a:endParaRPr>
          </a:p>
          <a:p>
            <a:pPr>
              <a:lnSpc>
                <a:spcPct val="80000"/>
              </a:lnSpc>
            </a:pPr>
            <a:r>
              <a:rPr lang="en-US" sz="900" i="1" smtClean="0">
                <a:ea typeface="ＭＳ Ｐゴシック" pitchFamily="-107" charset="-128"/>
              </a:rPr>
              <a:t>Calculating the Potential Market Size</a:t>
            </a:r>
          </a:p>
          <a:p>
            <a:pPr>
              <a:lnSpc>
                <a:spcPct val="80000"/>
              </a:lnSpc>
              <a:buFontTx/>
              <a:buChar char="•"/>
            </a:pPr>
            <a:r>
              <a:rPr lang="en-US" sz="900" smtClean="0">
                <a:ea typeface="ＭＳ Ｐゴシック" pitchFamily="-107" charset="-128"/>
              </a:rPr>
              <a:t> Research a sample of your target market to see what percentage would be willing to try your product or service. Multiply the Target Market by the percentage who would be willing to try your product/service. </a:t>
            </a:r>
            <a:endParaRPr lang="en-US" sz="900" i="1" smtClean="0">
              <a:ea typeface="ＭＳ Ｐゴシック" pitchFamily="-107" charset="-128"/>
            </a:endParaRPr>
          </a:p>
          <a:p>
            <a:pPr>
              <a:lnSpc>
                <a:spcPct val="80000"/>
              </a:lnSpc>
            </a:pPr>
            <a:endParaRPr lang="en-US" sz="900" i="1" smtClean="0">
              <a:ea typeface="ＭＳ Ｐゴシック" pitchFamily="-107" charset="-128"/>
            </a:endParaRPr>
          </a:p>
          <a:p>
            <a:pPr>
              <a:lnSpc>
                <a:spcPct val="80000"/>
              </a:lnSpc>
            </a:pPr>
            <a:r>
              <a:rPr lang="en-US" sz="900" i="1" smtClean="0">
                <a:ea typeface="ＭＳ Ｐゴシック" pitchFamily="-107" charset="-128"/>
              </a:rPr>
              <a:t>Multiple Markets</a:t>
            </a:r>
            <a:endParaRPr lang="en-US" sz="900" smtClean="0">
              <a:ea typeface="ＭＳ Ｐゴシック" pitchFamily="-107" charset="-128"/>
            </a:endParaRPr>
          </a:p>
          <a:p>
            <a:pPr>
              <a:lnSpc>
                <a:spcPct val="80000"/>
              </a:lnSpc>
              <a:buFontTx/>
              <a:buChar char="•"/>
            </a:pPr>
            <a:r>
              <a:rPr lang="en-US" sz="900" smtClean="0">
                <a:ea typeface="ＭＳ Ｐゴシック" pitchFamily="-107" charset="-128"/>
              </a:rPr>
              <a:t> This slide analyzes one market, but a business can have multiple markets. For the purposes of this business plan, use this slide to analyze </a:t>
            </a:r>
            <a:r>
              <a:rPr lang="en-US" sz="900" i="1" smtClean="0">
                <a:ea typeface="ＭＳ Ｐゴシック" pitchFamily="-107" charset="-128"/>
              </a:rPr>
              <a:t>only</a:t>
            </a:r>
            <a:r>
              <a:rPr lang="en-US" sz="900" smtClean="0">
                <a:ea typeface="ＭＳ Ｐゴシック" pitchFamily="-107" charset="-128"/>
              </a:rPr>
              <a:t> the primary market.  </a:t>
            </a:r>
          </a:p>
          <a:p>
            <a:pPr>
              <a:lnSpc>
                <a:spcPct val="80000"/>
              </a:lnSpc>
            </a:pPr>
            <a:endParaRPr lang="en-US" sz="900" i="1" smtClean="0">
              <a:ea typeface="ＭＳ Ｐゴシック" pitchFamily="-107" charset="-128"/>
            </a:endParaRPr>
          </a:p>
          <a:p>
            <a:pPr>
              <a:lnSpc>
                <a:spcPct val="80000"/>
              </a:lnSpc>
            </a:pPr>
            <a:r>
              <a:rPr lang="en-US" sz="900" i="1" smtClean="0">
                <a:ea typeface="ＭＳ Ｐゴシック" pitchFamily="-107" charset="-128"/>
              </a:rPr>
              <a:t>Period of Time</a:t>
            </a:r>
            <a:endParaRPr lang="en-US" sz="900" smtClean="0">
              <a:ea typeface="ＭＳ Ｐゴシック" pitchFamily="-107" charset="-128"/>
            </a:endParaRPr>
          </a:p>
          <a:p>
            <a:pPr>
              <a:lnSpc>
                <a:spcPct val="80000"/>
              </a:lnSpc>
              <a:buFontTx/>
              <a:buChar char="•"/>
            </a:pPr>
            <a:r>
              <a:rPr lang="en-US" sz="900" smtClean="0">
                <a:ea typeface="ＭＳ Ｐゴシック" pitchFamily="-107" charset="-128"/>
              </a:rPr>
              <a:t> In the course of the five years covered by a typical Business Plan, a business’s market can change. For the purposes of this business plan, use this slide to analyze your market for the first year </a:t>
            </a:r>
            <a:r>
              <a:rPr lang="en-US" sz="900" i="1" smtClean="0">
                <a:ea typeface="ＭＳ Ｐゴシック" pitchFamily="-107" charset="-128"/>
              </a:rPr>
              <a:t>only.</a:t>
            </a:r>
            <a:endParaRPr lang="en-US" sz="900" smtClean="0">
              <a:ea typeface="ＭＳ Ｐゴシック" pitchFamily="-107"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a:lstStyle/>
          <a:p>
            <a:pPr>
              <a:lnSpc>
                <a:spcPct val="80000"/>
              </a:lnSpc>
            </a:pPr>
            <a:r>
              <a:rPr lang="en-US" b="1" u="sng" smtClean="0">
                <a:ea typeface="ＭＳ Ｐゴシック" pitchFamily="-107" charset="-128"/>
              </a:rPr>
              <a:t>Student Notes:</a:t>
            </a:r>
          </a:p>
          <a:p>
            <a:pPr>
              <a:lnSpc>
                <a:spcPct val="80000"/>
              </a:lnSpc>
              <a:buFontTx/>
              <a:buChar char="•"/>
            </a:pPr>
            <a:r>
              <a:rPr lang="en-US" smtClean="0">
                <a:ea typeface="ＭＳ Ｐゴシック" pitchFamily="-107" charset="-128"/>
              </a:rPr>
              <a:t> Targeting your market is covered in Section 7.1 (pgs. 170-171).</a:t>
            </a:r>
          </a:p>
          <a:p>
            <a:pPr>
              <a:lnSpc>
                <a:spcPct val="80000"/>
              </a:lnSpc>
              <a:buFontTx/>
              <a:buChar char="•"/>
            </a:pPr>
            <a:r>
              <a:rPr lang="en-US" smtClean="0">
                <a:ea typeface="ＭＳ Ｐゴシック" pitchFamily="-107" charset="-128"/>
              </a:rPr>
              <a:t> The more detail, the better!</a:t>
            </a:r>
          </a:p>
          <a:p>
            <a:pPr>
              <a:lnSpc>
                <a:spcPct val="80000"/>
              </a:lnSpc>
              <a:buFontTx/>
              <a:buChar char="•"/>
            </a:pPr>
            <a:r>
              <a:rPr lang="en-US" smtClean="0">
                <a:ea typeface="ＭＳ Ｐゴシック" pitchFamily="-107" charset="-128"/>
              </a:rPr>
              <a:t> Demographics and geographics help communicate who will buy. Sources for demographic and geographic data were shown on the previous slide, “Market Analysis.”</a:t>
            </a:r>
          </a:p>
          <a:p>
            <a:pPr>
              <a:lnSpc>
                <a:spcPct val="80000"/>
              </a:lnSpc>
              <a:buFontTx/>
              <a:buChar char="•"/>
            </a:pPr>
            <a:r>
              <a:rPr lang="en-US" smtClean="0">
                <a:ea typeface="ＭＳ Ｐゴシック" pitchFamily="-107" charset="-128"/>
              </a:rPr>
              <a:t> Psychographics communicate what makes your target market want to buy.</a:t>
            </a:r>
          </a:p>
          <a:p>
            <a:pPr>
              <a:lnSpc>
                <a:spcPct val="80000"/>
              </a:lnSpc>
            </a:pPr>
            <a:endParaRPr lang="en-US" smtClean="0">
              <a:ea typeface="ＭＳ Ｐゴシック" pitchFamily="-107" charset="-128"/>
            </a:endParaRPr>
          </a:p>
          <a:p>
            <a:pPr>
              <a:lnSpc>
                <a:spcPct val="80000"/>
              </a:lnSpc>
            </a:pPr>
            <a:r>
              <a:rPr lang="en-US" i="1" smtClean="0">
                <a:ea typeface="ＭＳ Ｐゴシック" pitchFamily="-107" charset="-128"/>
              </a:rPr>
              <a:t>Multiple Market Segments</a:t>
            </a:r>
            <a:endParaRPr lang="en-US" smtClean="0">
              <a:ea typeface="ＭＳ Ｐゴシック" pitchFamily="-107" charset="-128"/>
            </a:endParaRPr>
          </a:p>
          <a:p>
            <a:pPr>
              <a:lnSpc>
                <a:spcPct val="80000"/>
              </a:lnSpc>
              <a:buFontTx/>
              <a:buChar char="•"/>
            </a:pPr>
            <a:r>
              <a:rPr lang="en-US" smtClean="0">
                <a:ea typeface="ＭＳ Ｐゴシック" pitchFamily="-107" charset="-128"/>
              </a:rPr>
              <a:t> Often a product or service will be sold to more than one target market segment. For the purposes of this business plan, use only your </a:t>
            </a:r>
            <a:r>
              <a:rPr lang="en-US" i="1" smtClean="0">
                <a:ea typeface="ＭＳ Ｐゴシック" pitchFamily="-107" charset="-128"/>
              </a:rPr>
              <a:t>primary</a:t>
            </a:r>
            <a:r>
              <a:rPr lang="en-US" smtClean="0">
                <a:ea typeface="ＭＳ Ｐゴシック" pitchFamily="-107" charset="-128"/>
              </a:rPr>
              <a:t> target market.</a:t>
            </a:r>
          </a:p>
          <a:p>
            <a:pPr>
              <a:lnSpc>
                <a:spcPct val="80000"/>
              </a:lnSpc>
            </a:pPr>
            <a:endParaRPr lang="en-US" smtClean="0">
              <a:ea typeface="ＭＳ Ｐゴシック" pitchFamily="-107" charset="-128"/>
            </a:endParaRPr>
          </a:p>
          <a:p>
            <a:pPr>
              <a:lnSpc>
                <a:spcPct val="80000"/>
              </a:lnSpc>
            </a:pPr>
            <a:r>
              <a:rPr lang="en-US" i="1" smtClean="0">
                <a:ea typeface="ＭＳ Ｐゴシック" pitchFamily="-107" charset="-128"/>
              </a:rPr>
              <a:t>Conducting Surveys </a:t>
            </a:r>
          </a:p>
          <a:p>
            <a:pPr>
              <a:lnSpc>
                <a:spcPct val="80000"/>
              </a:lnSpc>
              <a:buFontTx/>
              <a:buChar char="•"/>
            </a:pPr>
            <a:r>
              <a:rPr lang="en-US" smtClean="0">
                <a:ea typeface="ＭＳ Ｐゴシック" pitchFamily="-107" charset="-128"/>
              </a:rPr>
              <a:t> You can conduct primary research, such as a written or web-based survey (www.surveymonkey.com), to learn more about your customer’s purchasing behavior. The article, “How Marketing Plans Work,” lists sample questions you can ask to gain psychographic information from customers. It’s available at:</a:t>
            </a:r>
          </a:p>
          <a:p>
            <a:pPr>
              <a:lnSpc>
                <a:spcPct val="80000"/>
              </a:lnSpc>
            </a:pPr>
            <a:r>
              <a:rPr lang="en-US" smtClean="0">
                <a:ea typeface="ＭＳ Ｐゴシック" pitchFamily="-107" charset="-128"/>
              </a:rPr>
              <a:t>http://money.howstuffworks.com/marketing-plan14.htm.</a:t>
            </a:r>
          </a:p>
          <a:p>
            <a:pPr>
              <a:lnSpc>
                <a:spcPct val="80000"/>
              </a:lnSpc>
            </a:pPr>
            <a:endParaRPr lang="en-US" smtClean="0">
              <a:ea typeface="ＭＳ Ｐゴシック" pitchFamily="-107" charset="-128"/>
            </a:endParaRPr>
          </a:p>
          <a:p>
            <a:pPr>
              <a:lnSpc>
                <a:spcPct val="80000"/>
              </a:lnSpc>
            </a:pPr>
            <a:r>
              <a:rPr lang="en-US" i="1" smtClean="0">
                <a:ea typeface="ＭＳ Ｐゴシック" pitchFamily="-107" charset="-128"/>
              </a:rPr>
              <a:t>Psychographic Data</a:t>
            </a:r>
          </a:p>
          <a:p>
            <a:pPr>
              <a:lnSpc>
                <a:spcPct val="80000"/>
              </a:lnSpc>
            </a:pPr>
            <a:r>
              <a:rPr lang="en-US" smtClean="0">
                <a:ea typeface="ＭＳ Ｐゴシック" pitchFamily="-107" charset="-128"/>
              </a:rPr>
              <a:t>Other sources of psychographic data:</a:t>
            </a:r>
          </a:p>
          <a:p>
            <a:pPr>
              <a:lnSpc>
                <a:spcPct val="80000"/>
              </a:lnSpc>
              <a:buFontTx/>
              <a:buChar char="•"/>
            </a:pPr>
            <a:r>
              <a:rPr lang="en-US" smtClean="0">
                <a:ea typeface="ＭＳ Ｐゴシック" pitchFamily="-107" charset="-128"/>
              </a:rPr>
              <a:t> www.quirks.com/topics/psychographic.aspx</a:t>
            </a:r>
          </a:p>
          <a:p>
            <a:pPr>
              <a:lnSpc>
                <a:spcPct val="80000"/>
              </a:lnSpc>
              <a:buFontTx/>
              <a:buChar char="•"/>
            </a:pPr>
            <a:r>
              <a:rPr lang="en-US" smtClean="0">
                <a:ea typeface="ＭＳ Ｐゴシック" pitchFamily="-107" charset="-128"/>
              </a:rPr>
              <a:t> www.magportal.com/cgi/search.cgi?Q=psychographic+studies&amp;s=0&amp;c=30&amp;x=31&amp;y=7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a:lstStyle/>
          <a:p>
            <a:pPr>
              <a:lnSpc>
                <a:spcPct val="80000"/>
              </a:lnSpc>
            </a:pPr>
            <a:r>
              <a:rPr lang="en-US" b="1" u="sng" smtClean="0">
                <a:ea typeface="ＭＳ Ｐゴシック" pitchFamily="-107" charset="-128"/>
              </a:rPr>
              <a:t>Student Notes:</a:t>
            </a:r>
          </a:p>
          <a:p>
            <a:pPr>
              <a:lnSpc>
                <a:spcPct val="80000"/>
              </a:lnSpc>
              <a:buFontTx/>
              <a:buChar char="•"/>
            </a:pPr>
            <a:r>
              <a:rPr lang="en-US" smtClean="0">
                <a:ea typeface="ＭＳ Ｐゴシック" pitchFamily="-107" charset="-128"/>
              </a:rPr>
              <a:t> Targeting your market is covered in Section 7.2 (pgs. 177-186). </a:t>
            </a:r>
          </a:p>
          <a:p>
            <a:pPr>
              <a:lnSpc>
                <a:spcPct val="80000"/>
              </a:lnSpc>
            </a:pPr>
            <a:endParaRPr lang="en-US" smtClean="0">
              <a:ea typeface="ＭＳ Ｐゴシック" pitchFamily="-107" charset="-128"/>
            </a:endParaRPr>
          </a:p>
          <a:p>
            <a:pPr>
              <a:lnSpc>
                <a:spcPct val="80000"/>
              </a:lnSpc>
            </a:pPr>
            <a:r>
              <a:rPr lang="en-US" i="1" smtClean="0">
                <a:ea typeface="ＭＳ Ｐゴシック" pitchFamily="-107" charset="-128"/>
              </a:rPr>
              <a:t>Business Plan Exercises</a:t>
            </a:r>
            <a:endParaRPr lang="en-US" smtClean="0">
              <a:ea typeface="ＭＳ Ｐゴシック" pitchFamily="-107" charset="-128"/>
            </a:endParaRPr>
          </a:p>
          <a:p>
            <a:pPr>
              <a:lnSpc>
                <a:spcPct val="80000"/>
              </a:lnSpc>
            </a:pPr>
            <a:r>
              <a:rPr lang="en-US" smtClean="0">
                <a:ea typeface="ＭＳ Ｐゴシック" pitchFamily="-107" charset="-128"/>
              </a:rPr>
              <a:t>This slide relates to the following business plan exercises:</a:t>
            </a:r>
            <a:endParaRPr lang="en-US" i="1" smtClean="0">
              <a:ea typeface="ＭＳ Ｐゴシック" pitchFamily="-107" charset="-128"/>
            </a:endParaRPr>
          </a:p>
          <a:p>
            <a:pPr>
              <a:lnSpc>
                <a:spcPct val="80000"/>
              </a:lnSpc>
              <a:buFontTx/>
              <a:buChar char="•"/>
            </a:pPr>
            <a:r>
              <a:rPr lang="en-US" smtClean="0">
                <a:ea typeface="ＭＳ Ｐゴシック" pitchFamily="-107" charset="-128"/>
              </a:rPr>
              <a:t> Section 7.2: “Competition” and “Competitive Advantage.” In BizTech or pgs. 270-273 in the </a:t>
            </a:r>
            <a:r>
              <a:rPr lang="en-US" i="1" smtClean="0">
                <a:ea typeface="ＭＳ Ｐゴシック" pitchFamily="-107" charset="-128"/>
              </a:rPr>
              <a:t>Business Plan Project (Student Activity Workbook)</a:t>
            </a:r>
            <a:r>
              <a:rPr lang="en-US" smtClean="0">
                <a:ea typeface="ＭＳ Ｐゴシック" pitchFamily="-107" charset="-128"/>
              </a:rPr>
              <a:t>.</a:t>
            </a:r>
          </a:p>
          <a:p>
            <a:pPr>
              <a:lnSpc>
                <a:spcPct val="80000"/>
              </a:lnSpc>
            </a:pPr>
            <a:endParaRPr lang="en-US" smtClean="0">
              <a:ea typeface="ＭＳ Ｐゴシック" pitchFamily="-107" charset="-128"/>
            </a:endParaRPr>
          </a:p>
          <a:p>
            <a:pPr>
              <a:lnSpc>
                <a:spcPct val="80000"/>
              </a:lnSpc>
            </a:pPr>
            <a:r>
              <a:rPr lang="en-US" i="1" smtClean="0">
                <a:ea typeface="ＭＳ Ｐゴシック" pitchFamily="-107" charset="-128"/>
              </a:rPr>
              <a:t>Greatest Strength/Greatest Weakness</a:t>
            </a:r>
          </a:p>
          <a:p>
            <a:pPr>
              <a:lnSpc>
                <a:spcPct val="80000"/>
              </a:lnSpc>
              <a:buFontTx/>
              <a:buChar char="•"/>
            </a:pPr>
            <a:r>
              <a:rPr lang="en-US" smtClean="0">
                <a:ea typeface="ＭＳ Ｐゴシック" pitchFamily="-107" charset="-128"/>
              </a:rPr>
              <a:t> In relation to your business, what is your major competitor’s the greatest strength? Greatest weakness?</a:t>
            </a:r>
          </a:p>
          <a:p>
            <a:pPr>
              <a:lnSpc>
                <a:spcPct val="80000"/>
              </a:lnSpc>
              <a:buFontTx/>
              <a:buChar char="•"/>
            </a:pPr>
            <a:r>
              <a:rPr lang="en-US" smtClean="0">
                <a:ea typeface="ＭＳ Ｐゴシック" pitchFamily="-107" charset="-128"/>
              </a:rPr>
              <a:t> Your competitive advantage should be positioned to exploit a competitor’s weakness or a consumer need/want being neglected by other competitors. It may include strategy the competition can’t duplicate very easily. It should be sustainable competitive advantage that goes beyond price.</a:t>
            </a:r>
          </a:p>
          <a:p>
            <a:pPr>
              <a:lnSpc>
                <a:spcPct val="80000"/>
              </a:lnSpc>
            </a:pPr>
            <a:endParaRPr lang="en-US" smtClean="0">
              <a:ea typeface="ＭＳ Ｐゴシック" pitchFamily="-107" charset="-128"/>
            </a:endParaRPr>
          </a:p>
          <a:p>
            <a:pPr>
              <a:lnSpc>
                <a:spcPct val="80000"/>
              </a:lnSpc>
            </a:pPr>
            <a:r>
              <a:rPr lang="en-US" i="1" smtClean="0">
                <a:ea typeface="ＭＳ Ｐゴシック" pitchFamily="-107" charset="-128"/>
              </a:rPr>
              <a:t>Possible Research Site</a:t>
            </a:r>
          </a:p>
          <a:p>
            <a:pPr>
              <a:lnSpc>
                <a:spcPct val="80000"/>
              </a:lnSpc>
              <a:buFontTx/>
              <a:buChar char="•"/>
            </a:pPr>
            <a:r>
              <a:rPr lang="en-US" smtClean="0">
                <a:ea typeface="ＭＳ Ｐゴシック" pitchFamily="-107" charset="-128"/>
              </a:rPr>
              <a:t> http://finance.yahoo.com – Provides information regarding major companies in various industries, as well as general industry information.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a:lstStyle/>
          <a:p>
            <a:pPr>
              <a:lnSpc>
                <a:spcPct val="80000"/>
              </a:lnSpc>
            </a:pPr>
            <a:r>
              <a:rPr lang="en-US" b="1" u="sng" smtClean="0">
                <a:ea typeface="ＭＳ Ｐゴシック" pitchFamily="-107" charset="-128"/>
              </a:rPr>
              <a:t>Student Notes:</a:t>
            </a:r>
          </a:p>
          <a:p>
            <a:pPr>
              <a:lnSpc>
                <a:spcPct val="80000"/>
              </a:lnSpc>
              <a:buFontTx/>
              <a:buChar char="•"/>
            </a:pPr>
            <a:r>
              <a:rPr lang="en-US" smtClean="0">
                <a:ea typeface="ＭＳ Ｐゴシック" pitchFamily="-107" charset="-128"/>
              </a:rPr>
              <a:t> Bottom right and top right bubbles</a:t>
            </a:r>
          </a:p>
          <a:p>
            <a:pPr>
              <a:lnSpc>
                <a:spcPct val="80000"/>
              </a:lnSpc>
              <a:buFontTx/>
              <a:buChar char="•"/>
            </a:pPr>
            <a:r>
              <a:rPr lang="en-US" smtClean="0">
                <a:ea typeface="ＭＳ Ｐゴシック" pitchFamily="-107" charset="-128"/>
              </a:rPr>
              <a:t>How to develop your marketing mix is covered in Section 8.1 (pgs. 211-222). </a:t>
            </a:r>
          </a:p>
          <a:p>
            <a:pPr>
              <a:lnSpc>
                <a:spcPct val="80000"/>
              </a:lnSpc>
            </a:pPr>
            <a:endParaRPr lang="en-US" i="1" smtClean="0">
              <a:ea typeface="ＭＳ Ｐゴシック" pitchFamily="-107" charset="-128"/>
            </a:endParaRPr>
          </a:p>
          <a:p>
            <a:pPr>
              <a:lnSpc>
                <a:spcPct val="80000"/>
              </a:lnSpc>
            </a:pPr>
            <a:r>
              <a:rPr lang="en-US" i="1" smtClean="0">
                <a:ea typeface="ＭＳ Ｐゴシック" pitchFamily="-107" charset="-128"/>
              </a:rPr>
              <a:t>Business Plan Exercises</a:t>
            </a:r>
            <a:endParaRPr lang="en-US" smtClean="0">
              <a:ea typeface="ＭＳ Ｐゴシック" pitchFamily="-107" charset="-128"/>
            </a:endParaRPr>
          </a:p>
          <a:p>
            <a:pPr>
              <a:lnSpc>
                <a:spcPct val="80000"/>
              </a:lnSpc>
            </a:pPr>
            <a:r>
              <a:rPr lang="en-US" smtClean="0">
                <a:ea typeface="ＭＳ Ｐゴシック" pitchFamily="-107" charset="-128"/>
              </a:rPr>
              <a:t>This slide relates to the following business plan exercises:</a:t>
            </a:r>
            <a:endParaRPr lang="en-US" i="1" smtClean="0">
              <a:ea typeface="ＭＳ Ｐゴシック" pitchFamily="-107" charset="-128"/>
            </a:endParaRPr>
          </a:p>
          <a:p>
            <a:pPr>
              <a:lnSpc>
                <a:spcPct val="80000"/>
              </a:lnSpc>
              <a:buFontTx/>
              <a:buChar char="•"/>
            </a:pPr>
            <a:r>
              <a:rPr lang="en-US" smtClean="0">
                <a:ea typeface="ＭＳ Ｐゴシック" pitchFamily="-107" charset="-128"/>
              </a:rPr>
              <a:t> Section 8.1: “Marketing Plan” and “Pricing Strategy.” In BizTech or pgs. 274-280 in the </a:t>
            </a:r>
            <a:r>
              <a:rPr lang="en-US" i="1" smtClean="0">
                <a:ea typeface="ＭＳ Ｐゴシック" pitchFamily="-107" charset="-128"/>
              </a:rPr>
              <a:t>Business Plan Project (Student Activity Workbook)</a:t>
            </a:r>
            <a:r>
              <a:rPr lang="en-US" smtClean="0">
                <a:ea typeface="ＭＳ Ｐゴシック" pitchFamily="-107" charset="-128"/>
              </a:rPr>
              <a:t>.</a:t>
            </a:r>
          </a:p>
          <a:p>
            <a:pPr>
              <a:lnSpc>
                <a:spcPct val="80000"/>
              </a:lnSpc>
            </a:pPr>
            <a:endParaRPr lang="en-US" i="1" smtClean="0">
              <a:ea typeface="ＭＳ Ｐゴシック" pitchFamily="-107" charset="-128"/>
            </a:endParaRPr>
          </a:p>
          <a:p>
            <a:pPr>
              <a:lnSpc>
                <a:spcPct val="80000"/>
              </a:lnSpc>
            </a:pPr>
            <a:r>
              <a:rPr lang="en-US" i="1" smtClean="0">
                <a:ea typeface="ＭＳ Ｐゴシック" pitchFamily="-107" charset="-128"/>
              </a:rPr>
              <a:t>5 Ps</a:t>
            </a:r>
          </a:p>
          <a:p>
            <a:pPr>
              <a:lnSpc>
                <a:spcPct val="80000"/>
              </a:lnSpc>
            </a:pPr>
            <a:r>
              <a:rPr lang="en-US" smtClean="0">
                <a:ea typeface="ＭＳ Ｐゴシック" pitchFamily="-107" charset="-128"/>
              </a:rPr>
              <a:t>This slide allows you to explain the rationale for each of your 5 Ps. There will be room for further explanation. Don’t put all your thoughts on this slide. Use it to highlight key words.</a:t>
            </a:r>
          </a:p>
          <a:p>
            <a:pPr>
              <a:lnSpc>
                <a:spcPct val="80000"/>
              </a:lnSpc>
              <a:buFontTx/>
              <a:buChar char="•"/>
            </a:pPr>
            <a:r>
              <a:rPr lang="en-US" smtClean="0">
                <a:ea typeface="ＭＳ Ｐゴシック" pitchFamily="-107" charset="-128"/>
              </a:rPr>
              <a:t> </a:t>
            </a:r>
            <a:r>
              <a:rPr lang="en-US" u="sng" smtClean="0">
                <a:ea typeface="ＭＳ Ｐゴシック" pitchFamily="-107" charset="-128"/>
              </a:rPr>
              <a:t>People</a:t>
            </a:r>
            <a:r>
              <a:rPr lang="en-US" smtClean="0">
                <a:ea typeface="ＭＳ Ｐゴシック" pitchFamily="-107" charset="-128"/>
              </a:rPr>
              <a:t>: Explain who your business serves and what employees are required to carry out the marketing plan. (Example: “Customers: Students using phones. Marketing employees: People who can know the student phone market.”)</a:t>
            </a:r>
          </a:p>
          <a:p>
            <a:pPr>
              <a:lnSpc>
                <a:spcPct val="80000"/>
              </a:lnSpc>
              <a:buFontTx/>
              <a:buChar char="•"/>
            </a:pPr>
            <a:r>
              <a:rPr lang="en-US" smtClean="0">
                <a:ea typeface="ＭＳ Ｐゴシック" pitchFamily="-107" charset="-128"/>
              </a:rPr>
              <a:t> </a:t>
            </a:r>
            <a:r>
              <a:rPr lang="en-US" u="sng" smtClean="0">
                <a:ea typeface="ＭＳ Ｐゴシック" pitchFamily="-107" charset="-128"/>
              </a:rPr>
              <a:t>Product</a:t>
            </a:r>
            <a:r>
              <a:rPr lang="en-US" smtClean="0">
                <a:ea typeface="ＭＳ Ｐゴシック" pitchFamily="-107" charset="-128"/>
              </a:rPr>
              <a:t>: Explain the major benefit of your product or service. (Example: “T-shirts with Velcro pockets. No more broken phones!”)</a:t>
            </a:r>
          </a:p>
          <a:p>
            <a:pPr>
              <a:lnSpc>
                <a:spcPct val="80000"/>
              </a:lnSpc>
              <a:buFontTx/>
              <a:buChar char="•"/>
            </a:pPr>
            <a:r>
              <a:rPr lang="en-US" smtClean="0">
                <a:ea typeface="ＭＳ Ｐゴシック" pitchFamily="-107" charset="-128"/>
              </a:rPr>
              <a:t> </a:t>
            </a:r>
            <a:r>
              <a:rPr lang="en-US" u="sng" smtClean="0">
                <a:ea typeface="ＭＳ Ｐゴシック" pitchFamily="-107" charset="-128"/>
              </a:rPr>
              <a:t>Place</a:t>
            </a:r>
            <a:r>
              <a:rPr lang="en-US" smtClean="0">
                <a:ea typeface="ＭＳ Ｐゴシック" pitchFamily="-107" charset="-128"/>
              </a:rPr>
              <a:t>: Explain why you chose this place. (Example: “Direct sales at events. Create word of mouth.”)</a:t>
            </a:r>
          </a:p>
          <a:p>
            <a:pPr>
              <a:lnSpc>
                <a:spcPct val="80000"/>
              </a:lnSpc>
              <a:buFontTx/>
              <a:buChar char="•"/>
            </a:pPr>
            <a:r>
              <a:rPr lang="en-US" smtClean="0">
                <a:ea typeface="ＭＳ Ｐゴシック" pitchFamily="-107" charset="-128"/>
              </a:rPr>
              <a:t> </a:t>
            </a:r>
            <a:r>
              <a:rPr lang="en-US" u="sng" smtClean="0">
                <a:ea typeface="ＭＳ Ｐゴシック" pitchFamily="-107" charset="-128"/>
              </a:rPr>
              <a:t>Price</a:t>
            </a:r>
            <a:r>
              <a:rPr lang="en-US" smtClean="0">
                <a:ea typeface="ＭＳ Ｐゴシック" pitchFamily="-107" charset="-128"/>
              </a:rPr>
              <a:t>: List the price and explain why you chose it. (Example: “$15, Great value for colorful, all-cotton T-shirt.”)</a:t>
            </a:r>
          </a:p>
          <a:p>
            <a:pPr>
              <a:lnSpc>
                <a:spcPct val="80000"/>
              </a:lnSpc>
              <a:buFontTx/>
              <a:buChar char="•"/>
            </a:pPr>
            <a:r>
              <a:rPr lang="en-US" smtClean="0">
                <a:ea typeface="ＭＳ Ｐゴシック" pitchFamily="-107" charset="-128"/>
              </a:rPr>
              <a:t> </a:t>
            </a:r>
            <a:r>
              <a:rPr lang="en-US" u="sng" smtClean="0">
                <a:ea typeface="ＭＳ Ｐゴシック" pitchFamily="-107" charset="-128"/>
              </a:rPr>
              <a:t>Promotion</a:t>
            </a:r>
            <a:r>
              <a:rPr lang="en-US" smtClean="0">
                <a:ea typeface="ＭＳ Ｐゴシック" pitchFamily="-107" charset="-128"/>
              </a:rPr>
              <a:t>: Explain your strategy for creating awareness of your product/service. (Example: “Concerts, sporting events, Web campaigns, contests”)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293100" y="5803900"/>
            <a:ext cx="366713" cy="677863"/>
          </a:xfrm>
          <a:prstGeom prst="rect">
            <a:avLst/>
          </a:prstGeom>
          <a:noFill/>
        </p:spPr>
        <p:txBody>
          <a:bodyPr wrap="none" lIns="0" tIns="0" rIns="0" bIns="0">
            <a:spAutoFit/>
          </a:bodyPr>
          <a:lstStyle/>
          <a:p>
            <a:pPr>
              <a:defRPr/>
            </a:pPr>
            <a:r>
              <a:rPr sz="4400">
                <a:solidFill>
                  <a:schemeClr val="accent1"/>
                </a:solidFill>
                <a:latin typeface="Wingdings" pitchFamily="2" charset="2"/>
              </a:rPr>
              <a:t>S</a:t>
            </a:r>
          </a:p>
        </p:txBody>
      </p:sp>
      <p:sp>
        <p:nvSpPr>
          <p:cNvPr id="2" name="Title 1"/>
          <p:cNvSpPr>
            <a:spLocks noGrp="1"/>
          </p:cNvSpPr>
          <p:nvPr>
            <p:ph type="ctrTitle"/>
          </p:nvPr>
        </p:nvSpPr>
        <p:spPr>
          <a:xfrm>
            <a:off x="457199" y="1295400"/>
            <a:ext cx="8228013" cy="1927225"/>
          </a:xfrm>
        </p:spPr>
        <p:txBody>
          <a:bodyPr tIns="0" bIns="0" anchor="b"/>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p:txBody>
          <a:bodyPr/>
          <a:lstStyle>
            <a:lvl1pPr>
              <a:defRPr/>
            </a:lvl1pPr>
          </a:lstStyle>
          <a:p>
            <a:pPr>
              <a:defRPr/>
            </a:pPr>
            <a:r>
              <a:rPr lang="en-US"/>
              <a:t>3/5/2009</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71B5C3-1218-4A9B-87E0-4F652C92400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3/5/2009</a:t>
            </a: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7453B3D-5A1F-4E1B-A7EA-2511FEBCBD1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pPr>
              <a:defRPr/>
            </a:pPr>
            <a:r>
              <a:rPr lang="en-US"/>
              <a:t>3/5/2009</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34B8839-679F-4CB4-8EA9-33861EBFE41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US" noProof="0" smtClean="0"/>
              <a:t>Click icon to add picture</a:t>
            </a:r>
            <a:endParaRPr noProof="0"/>
          </a:p>
        </p:txBody>
      </p:sp>
      <p:sp>
        <p:nvSpPr>
          <p:cNvPr id="5" name="Date Placeholder 4"/>
          <p:cNvSpPr>
            <a:spLocks noGrp="1"/>
          </p:cNvSpPr>
          <p:nvPr>
            <p:ph type="dt" sz="half" idx="14"/>
          </p:nvPr>
        </p:nvSpPr>
        <p:spPr/>
        <p:txBody>
          <a:bodyPr/>
          <a:lstStyle>
            <a:lvl1pPr>
              <a:defRPr>
                <a:solidFill>
                  <a:schemeClr val="bg1"/>
                </a:solidFill>
              </a:defRPr>
            </a:lvl1pPr>
          </a:lstStyle>
          <a:p>
            <a:pPr>
              <a:defRPr/>
            </a:pPr>
            <a:r>
              <a:rPr lang="en-US"/>
              <a:t>3/5/2009</a:t>
            </a:r>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pPr>
              <a:defRPr/>
            </a:pPr>
            <a:fld id="{153C4EF4-3E99-4D13-A78D-593AEEECD3C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US" noProof="0" smtClean="0"/>
              <a:t>Click icon to add picture</a:t>
            </a:r>
            <a:endParaRPr noProof="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rtlCol="0">
            <a:normAutofit/>
          </a:bodyPr>
          <a:lstStyle>
            <a:lvl1pPr marL="0" indent="0">
              <a:buNone/>
              <a:defRPr sz="1400">
                <a:solidFill>
                  <a:schemeClr val="bg1"/>
                </a:solidFill>
              </a:defRPr>
            </a:lvl1pPr>
          </a:lstStyle>
          <a:p>
            <a:pPr lvl="0"/>
            <a:r>
              <a:rPr lang="en-US" noProof="0" smtClean="0"/>
              <a:t>Click icon to add picture</a:t>
            </a:r>
            <a:endParaRPr noProof="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rtlCol="0">
            <a:normAutofit/>
          </a:bodyPr>
          <a:lstStyle>
            <a:lvl1pPr marL="0" indent="0">
              <a:buNone/>
              <a:defRPr sz="1800">
                <a:solidFill>
                  <a:schemeClr val="bg1"/>
                </a:solidFill>
              </a:defRPr>
            </a:lvl1pPr>
          </a:lstStyle>
          <a:p>
            <a:pPr lvl="0"/>
            <a:r>
              <a:rPr lang="en-US" noProof="0" smtClean="0"/>
              <a:t>Click icon to add picture</a:t>
            </a:r>
            <a:endParaRPr noProof="0"/>
          </a:p>
        </p:txBody>
      </p:sp>
      <p:sp>
        <p:nvSpPr>
          <p:cNvPr id="7" name="Date Placeholder 4"/>
          <p:cNvSpPr>
            <a:spLocks noGrp="1"/>
          </p:cNvSpPr>
          <p:nvPr>
            <p:ph type="dt" sz="half" idx="16"/>
          </p:nvPr>
        </p:nvSpPr>
        <p:spPr/>
        <p:txBody>
          <a:bodyPr/>
          <a:lstStyle>
            <a:lvl1pPr>
              <a:defRPr>
                <a:solidFill>
                  <a:schemeClr val="bg1"/>
                </a:solidFill>
              </a:defRPr>
            </a:lvl1pPr>
          </a:lstStyle>
          <a:p>
            <a:pPr>
              <a:defRPr/>
            </a:pPr>
            <a:r>
              <a:rPr lang="en-US"/>
              <a:t>3/5/2009</a:t>
            </a:r>
          </a:p>
        </p:txBody>
      </p:sp>
      <p:sp>
        <p:nvSpPr>
          <p:cNvPr id="11" name="Footer Placeholder 5"/>
          <p:cNvSpPr>
            <a:spLocks noGrp="1"/>
          </p:cNvSpPr>
          <p:nvPr>
            <p:ph type="ftr" sz="quarter" idx="17"/>
          </p:nvPr>
        </p:nvSpPr>
        <p:spPr/>
        <p:txBody>
          <a:bodyPr/>
          <a:lstStyle>
            <a:lvl1pPr>
              <a:defRPr/>
            </a:lvl1pPr>
          </a:lstStyle>
          <a:p>
            <a:pPr>
              <a:defRPr/>
            </a:pPr>
            <a:endParaRPr lang="en-US"/>
          </a:p>
        </p:txBody>
      </p:sp>
      <p:sp>
        <p:nvSpPr>
          <p:cNvPr id="12" name="Slide Number Placeholder 6"/>
          <p:cNvSpPr>
            <a:spLocks noGrp="1"/>
          </p:cNvSpPr>
          <p:nvPr>
            <p:ph type="sldNum" sz="quarter" idx="18"/>
          </p:nvPr>
        </p:nvSpPr>
        <p:spPr/>
        <p:txBody>
          <a:bodyPr/>
          <a:lstStyle>
            <a:lvl1pPr>
              <a:defRPr/>
            </a:lvl1pPr>
          </a:lstStyle>
          <a:p>
            <a:pPr>
              <a:defRPr/>
            </a:pPr>
            <a:fld id="{8CB786A8-C7A8-43DB-BAC2-E2C2C4B0D758}" type="slidenum">
              <a:rPr lang="en-US"/>
              <a:pPr>
                <a:defRPr/>
              </a:pPr>
              <a:t>‹#›</a:t>
            </a:fld>
            <a:endParaRPr 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r>
              <a:rPr lang="en-US"/>
              <a:t>3/5/2009</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239376-24AE-4B21-98F9-BEA5BBCA973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r>
              <a:rPr lang="en-US"/>
              <a:t>3/5/2009</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3C995D-9A05-4C49-AFBE-015AAA9BF6D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r>
              <a:rPr lang="en-US"/>
              <a:t>3/5/2009</a:t>
            </a:r>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pPr>
              <a:defRPr/>
            </a:pPr>
            <a:fld id="{9FD6EF70-E406-4F90-8837-8D5548DEA2A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69948" y="609600"/>
            <a:ext cx="5404104" cy="3282696"/>
          </a:xfrm>
          <a:prstGeom prst="roundRect">
            <a:avLst>
              <a:gd name="adj" fmla="val 10522"/>
            </a:avLst>
          </a:prstGeom>
          <a:ln w="57150">
            <a:solidFill>
              <a:schemeClr val="bg1"/>
            </a:solidFill>
          </a:ln>
        </p:spPr>
        <p:style>
          <a:lnRef idx="1">
            <a:schemeClr val="accent4"/>
          </a:lnRef>
          <a:fillRef idx="3">
            <a:schemeClr val="accent4"/>
          </a:fillRef>
          <a:effectRef idx="2">
            <a:schemeClr val="accent4"/>
          </a:effectRef>
          <a:fontRef idx="none"/>
        </p:style>
        <p:txBody>
          <a:bodyPr tIns="182880" bIns="182880" rtlCol="0">
            <a:normAutofit/>
            <a:scene3d>
              <a:camera prst="orthographicFront"/>
              <a:lightRig rig="chilly" dir="t"/>
            </a:scene3d>
            <a:sp3d extrusionH="6350">
              <a:extrusionClr>
                <a:schemeClr val="bg1"/>
              </a:extrusionClr>
            </a:sp3d>
          </a:bodyPr>
          <a:lstStyle>
            <a:lvl1pPr marL="342900" indent="-342900" algn="ctr" defTabSz="914400" rtl="0" eaLnBrk="1" latinLnBrk="0" hangingPunct="1">
              <a:lnSpc>
                <a:spcPts val="5200"/>
              </a:lnSpc>
              <a:spcBef>
                <a:spcPts val="2000"/>
              </a:spcBef>
              <a:buSzPct val="80000"/>
              <a:buFont typeface="Wingdings" pitchFamily="2" charset="2"/>
              <a:buNone/>
              <a:defRPr sz="5400" b="1" kern="1200" baseline="0">
                <a:gradFill>
                  <a:gsLst>
                    <a:gs pos="50000">
                      <a:schemeClr val="bg1">
                        <a:lumMod val="85000"/>
                      </a:schemeClr>
                    </a:gs>
                    <a:gs pos="100000">
                      <a:schemeClr val="bg1">
                        <a:lumMod val="65000"/>
                      </a:schemeClr>
                    </a:gs>
                  </a:gsLst>
                  <a:lin ang="5400000" scaled="0"/>
                </a:gradFill>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057400" y="4191000"/>
            <a:ext cx="5029200" cy="1447800"/>
          </a:xfrm>
          <a:effectLst/>
        </p:spPr>
        <p:txBody>
          <a:bodyPr rtlCol="0">
            <a:scene3d>
              <a:camera prst="orthographicFront"/>
              <a:lightRig rig="chilly" dir="t"/>
            </a:scene3d>
            <a:sp3d extrusionH="6350">
              <a:extrusionClr>
                <a:schemeClr val="bg1"/>
              </a:extrusionClr>
            </a:sp3d>
          </a:bodyPr>
          <a:lstStyle>
            <a:lvl1pPr marL="0" indent="0" algn="ctr" defTabSz="914400" rtl="0" eaLnBrk="1" latinLnBrk="0" hangingPunct="1">
              <a:spcBef>
                <a:spcPts val="0"/>
              </a:spcBef>
              <a:buSzPct val="80000"/>
              <a:buFont typeface="Wingdings" pitchFamily="2" charset="2"/>
              <a:buNone/>
              <a:defRPr sz="2000" b="1"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lvl1pPr>
          </a:lstStyle>
          <a:p>
            <a:pPr>
              <a:defRPr/>
            </a:pPr>
            <a:r>
              <a:rPr lang="en-US"/>
              <a:t>3/5/2009</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E20C7C-1790-4B83-90A5-BBD4925E0D2A}" type="slidenum">
              <a:rPr lang="en-US"/>
              <a:pPr>
                <a:defRPr/>
              </a:pPr>
              <a:t>‹#›</a:t>
            </a:fld>
            <a:endParaRPr lang="en-US"/>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r>
              <a:rPr lang="en-US"/>
              <a:t>3/5/2009</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A62695-3B6C-48F8-908E-8000537D44D7}" type="slidenum">
              <a:rPr lang="en-US"/>
              <a:pPr>
                <a:defRPr/>
              </a:pPr>
              <a:t>‹#›</a:t>
            </a:fld>
            <a:endParaRPr lang="en-US"/>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881187" y="631824"/>
            <a:ext cx="5407025" cy="3281363"/>
          </a:xfrm>
          <a:prstGeom prst="roundRect">
            <a:avLst>
              <a:gd name="adj" fmla="val 8881"/>
            </a:avLst>
          </a:prstGeom>
          <a:noFill/>
          <a:ln w="57150">
            <a:solidFill>
              <a:schemeClr val="bg1"/>
            </a:solidFill>
          </a:ln>
        </p:spPr>
        <p:style>
          <a:lnRef idx="1">
            <a:schemeClr val="accent1"/>
          </a:lnRef>
          <a:fillRef idx="3">
            <a:schemeClr val="accent1"/>
          </a:fillRef>
          <a:effectRef idx="2">
            <a:schemeClr val="accent1"/>
          </a:effectRef>
          <a:fontRef idx="none"/>
        </p:style>
        <p:txBody>
          <a:bodyPr rtlCol="0">
            <a:scene3d>
              <a:camera prst="orthographicFront"/>
              <a:lightRig rig="chilly" dir="t"/>
            </a:scene3d>
            <a:sp3d extrusionH="6350">
              <a:extrusionClr>
                <a:schemeClr val="bg1"/>
              </a:extrusionClr>
            </a:sp3d>
          </a:bodyPr>
          <a:lstStyle>
            <a:lvl1pPr>
              <a:buNone/>
              <a:defRPr/>
            </a:lvl1pPr>
          </a:lstStyle>
          <a:p>
            <a:pPr lvl="0"/>
            <a:r>
              <a:rPr lang="en-US" noProof="0" smtClean="0"/>
              <a:t>Click icon to add picture</a:t>
            </a:r>
            <a:endParaRPr noProof="0"/>
          </a:p>
        </p:txBody>
      </p:sp>
      <p:sp>
        <p:nvSpPr>
          <p:cNvPr id="2" name="Title 1"/>
          <p:cNvSpPr>
            <a:spLocks noGrp="1"/>
          </p:cNvSpPr>
          <p:nvPr>
            <p:ph type="ctrTitle"/>
          </p:nvPr>
        </p:nvSpPr>
        <p:spPr>
          <a:xfrm>
            <a:off x="658368" y="4495800"/>
            <a:ext cx="7827264" cy="1219200"/>
          </a:xfrm>
        </p:spPr>
        <p:txBody>
          <a:bodyPr anchor="b"/>
          <a:lstStyle>
            <a:lvl1pPr>
              <a:lnSpc>
                <a:spcPts val="5200"/>
              </a:lnSpc>
              <a:defRPr sz="4800" b="1">
                <a:gradFill>
                  <a:gsLst>
                    <a:gs pos="50000">
                      <a:schemeClr val="tx1">
                        <a:lumMod val="65000"/>
                        <a:lumOff val="35000"/>
                      </a:schemeClr>
                    </a:gs>
                    <a:gs pos="100000">
                      <a:schemeClr val="tx1">
                        <a:lumMod val="85000"/>
                        <a:lumOff val="15000"/>
                      </a:schemeClr>
                    </a:gs>
                  </a:gsLst>
                  <a:lin ang="5400000" scaled="0"/>
                </a:gradFill>
                <a:effectLst/>
              </a:defRPr>
            </a:lvl1pPr>
          </a:lstStyle>
          <a:p>
            <a:r>
              <a:rPr lang="en-US" smtClean="0"/>
              <a:t>Click to edit Master title style</a:t>
            </a:r>
            <a:endParaRPr/>
          </a:p>
        </p:txBody>
      </p:sp>
      <p:sp>
        <p:nvSpPr>
          <p:cNvPr id="3" name="Subtitle 2"/>
          <p:cNvSpPr>
            <a:spLocks noGrp="1"/>
          </p:cNvSpPr>
          <p:nvPr>
            <p:ph type="subTitle" idx="1"/>
          </p:nvPr>
        </p:nvSpPr>
        <p:spPr>
          <a:xfrm>
            <a:off x="658368" y="5715000"/>
            <a:ext cx="7827264" cy="501000"/>
          </a:xfrm>
        </p:spPr>
        <p:txBody>
          <a:bodyPr/>
          <a:lstStyle>
            <a:lvl1pPr marL="0" indent="0" algn="ctr">
              <a:spcBef>
                <a:spcPts val="0"/>
              </a:spcBef>
              <a:buNone/>
              <a:defRPr sz="2000" b="1">
                <a:gradFill>
                  <a:gsLst>
                    <a:gs pos="50000">
                      <a:schemeClr val="tx1">
                        <a:lumMod val="65000"/>
                        <a:lumOff val="35000"/>
                      </a:schemeClr>
                    </a:gs>
                    <a:gs pos="100000">
                      <a:schemeClr val="tx1">
                        <a:lumMod val="85000"/>
                        <a:lumOff val="15000"/>
                      </a:schemeClr>
                    </a:gs>
                  </a:gsLst>
                  <a:lin ang="5400000" scaled="0"/>
                </a:gra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4"/>
          </p:nvPr>
        </p:nvSpPr>
        <p:spPr>
          <a:xfrm>
            <a:off x="457200" y="6221413"/>
            <a:ext cx="2133600" cy="300037"/>
          </a:xfrm>
        </p:spPr>
        <p:txBody>
          <a:bodyPr/>
          <a:lstStyle>
            <a:lvl1pPr>
              <a:defRPr/>
            </a:lvl1pPr>
          </a:lstStyle>
          <a:p>
            <a:pPr>
              <a:defRPr/>
            </a:pPr>
            <a:r>
              <a:rPr lang="en-US"/>
              <a:t>3/5/2009</a:t>
            </a:r>
          </a:p>
        </p:txBody>
      </p:sp>
      <p:sp>
        <p:nvSpPr>
          <p:cNvPr id="6" name="Footer Placeholder 4"/>
          <p:cNvSpPr>
            <a:spLocks noGrp="1"/>
          </p:cNvSpPr>
          <p:nvPr>
            <p:ph type="ftr" sz="quarter" idx="15"/>
          </p:nvPr>
        </p:nvSpPr>
        <p:spPr>
          <a:xfrm>
            <a:off x="3124200" y="6211888"/>
            <a:ext cx="2895600" cy="301625"/>
          </a:xfrm>
        </p:spPr>
        <p:txBody>
          <a:bodyPr/>
          <a:lstStyle>
            <a:lvl1pPr>
              <a:defRPr sz="1100" b="1">
                <a:solidFill>
                  <a:schemeClr val="tx1">
                    <a:lumMod val="50000"/>
                    <a:lumOff val="50000"/>
                  </a:schemeClr>
                </a:solidFill>
              </a:defRPr>
            </a:lvl1pPr>
          </a:lstStyle>
          <a:p>
            <a:pPr>
              <a:defRPr/>
            </a:pPr>
            <a:endParaRPr lang="en-US"/>
          </a:p>
        </p:txBody>
      </p:sp>
      <p:sp>
        <p:nvSpPr>
          <p:cNvPr id="7" name="Slide Number Placeholder 5"/>
          <p:cNvSpPr>
            <a:spLocks noGrp="1"/>
          </p:cNvSpPr>
          <p:nvPr>
            <p:ph type="sldNum" sz="quarter" idx="16"/>
          </p:nvPr>
        </p:nvSpPr>
        <p:spPr>
          <a:xfrm>
            <a:off x="6553200" y="6211888"/>
            <a:ext cx="2133600" cy="301625"/>
          </a:xfrm>
        </p:spPr>
        <p:txBody>
          <a:bodyPr/>
          <a:lstStyle>
            <a:lvl1pPr>
              <a:defRPr/>
            </a:lvl1pPr>
          </a:lstStyle>
          <a:p>
            <a:pPr>
              <a:defRPr/>
            </a:pPr>
            <a:fld id="{C6614677-D180-458D-BD4F-BBAD8B6FE370}" type="slidenum">
              <a:rPr lang="en-US"/>
              <a:pPr>
                <a:defRPr/>
              </a:pPr>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r>
              <a:rPr lang="en-US"/>
              <a:t>3/5/2009</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479743-84D6-42FA-A0F7-0B773BD9F0A3}" type="slidenum">
              <a:rPr lang="en-US"/>
              <a:pPr>
                <a:defRPr/>
              </a:pPr>
              <a:t>‹#›</a:t>
            </a:fld>
            <a:endParaRPr 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3100" y="2424953"/>
            <a:ext cx="7823200" cy="1474788"/>
          </a:xfrm>
        </p:spPr>
        <p:txBody>
          <a:bodyPr anchor="b"/>
          <a:lstStyle>
            <a:lvl1pPr algn="ctr">
              <a:defRPr sz="4800" b="1" cap="none" baseline="0">
                <a:effectLst/>
              </a:defRPr>
            </a:lvl1pPr>
          </a:lstStyle>
          <a:p>
            <a:r>
              <a:rPr lang="en-US" smtClean="0"/>
              <a:t>Click to edit Master title style</a:t>
            </a:r>
            <a:endParaRPr/>
          </a:p>
        </p:txBody>
      </p:sp>
      <p:sp>
        <p:nvSpPr>
          <p:cNvPr id="3" name="Text Placeholder 2"/>
          <p:cNvSpPr>
            <a:spLocks noGrp="1"/>
          </p:cNvSpPr>
          <p:nvPr>
            <p:ph type="body" idx="1"/>
          </p:nvPr>
        </p:nvSpPr>
        <p:spPr>
          <a:xfrm>
            <a:off x="673100" y="3913188"/>
            <a:ext cx="7823200" cy="554694"/>
          </a:xfrm>
        </p:spPr>
        <p:txBody>
          <a:bodyPr rtlCol="0"/>
          <a:lstStyle>
            <a:lvl1pPr marL="0" indent="0" algn="ctr" defTabSz="914400" rtl="0" eaLnBrk="1" latinLnBrk="0" hangingPunct="1">
              <a:spcBef>
                <a:spcPts val="0"/>
              </a:spcBef>
              <a:buSzPct val="80000"/>
              <a:buFont typeface="Wingdings" pitchFamily="2" charset="2"/>
              <a:buNone/>
              <a:defRPr sz="2000" b="1"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3/5/2009</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FCF1C1-4229-4502-8271-A019C7AF8D5E}" type="slidenum">
              <a:rPr lang="en-US"/>
              <a:pPr>
                <a:defRPr/>
              </a:pPr>
              <a:t>‹#›</a:t>
            </a:fld>
            <a:endParaRPr lang="en-US"/>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bwMode="auto">
          <a:xfrm>
            <a:off x="8170863" y="6488113"/>
            <a:ext cx="381000" cy="212725"/>
          </a:xfrm>
          <a:prstGeom prst="rect">
            <a:avLst/>
          </a:prstGeom>
          <a:noFill/>
          <a:ln>
            <a:noFill/>
          </a:ln>
          <a:extLst/>
        </p:spPr>
        <p:txBody>
          <a:bodyPr lIns="0" rIns="0" anchor="ctr" anchorCtr="1"/>
          <a:lstStyle/>
          <a:p>
            <a:pPr algn="r">
              <a:defRPr/>
            </a:pPr>
            <a:fld id="{DF932528-85DB-4D87-93B7-892B9281B386}" type="slidenum">
              <a:rPr lang="en-US" sz="1800" b="1">
                <a:solidFill>
                  <a:srgbClr val="0000FF"/>
                </a:solidFill>
              </a:rPr>
              <a:pPr algn="r">
                <a:defRPr/>
              </a:pPr>
              <a:t>‹#›</a:t>
            </a:fld>
            <a:endParaRPr lang="en-US" sz="1800" b="1">
              <a:solidFill>
                <a:srgbClr val="0000FF"/>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47838"/>
            <a:ext cx="3563470" cy="4316786"/>
          </a:xfrm>
        </p:spPr>
        <p:txBody>
          <a:bodyPr/>
          <a:lstStyle>
            <a:lvl1pPr>
              <a:spcBef>
                <a:spcPts val="1600"/>
              </a:spcBef>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1747838"/>
            <a:ext cx="3565526" cy="4316786"/>
          </a:xfrm>
        </p:spPr>
        <p:txBody>
          <a:bodyPr/>
          <a:lstStyle>
            <a:lvl1pPr>
              <a:spcBef>
                <a:spcPts val="1600"/>
              </a:spcBef>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ea typeface="ＭＳ Ｐゴシック" pitchFamily="-107" charset="-128"/>
              </a:defRPr>
            </a:lvl1pPr>
          </a:lstStyle>
          <a:p>
            <a:pPr>
              <a:defRPr/>
            </a:pPr>
            <a:fld id="{F13927D7-2B25-4BE9-8662-B370B7B40D8D}" type="datetime1">
              <a:rPr lang="en-US"/>
              <a:pPr>
                <a:defRPr/>
              </a:pPr>
              <a:t>12/13/2011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74385E0-4742-45C4-B261-F77AEFF0BCA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398" y="1515035"/>
            <a:ext cx="3566160" cy="639762"/>
          </a:xfrm>
        </p:spPr>
        <p:txBody>
          <a:bodyPr anchor="b"/>
          <a:lstStyle>
            <a:lvl1pPr marL="0" indent="0" algn="ctr">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398" y="2271713"/>
            <a:ext cx="3566160" cy="3792911"/>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58471" y="1515035"/>
            <a:ext cx="3566160" cy="639762"/>
          </a:xfrm>
        </p:spPr>
        <p:txBody>
          <a:bodyPr anchor="b"/>
          <a:lstStyle>
            <a:lvl1pPr marL="0" indent="0" algn="ctr">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8471" y="2271713"/>
            <a:ext cx="3566160" cy="3792911"/>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r>
              <a:rPr lang="en-US"/>
              <a:t>3/5/2009</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6FFFB1-8B48-407A-B51D-285CC6CC10B3}" type="slidenum">
              <a:rPr lang="en-US"/>
              <a:pPr>
                <a:defRPr/>
              </a:pPr>
              <a:t>‹#›</a:t>
            </a:fld>
            <a:endParaRPr lang="en-US"/>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5"/>
          <p:cNvSpPr txBox="1">
            <a:spLocks/>
          </p:cNvSpPr>
          <p:nvPr userDrawn="1"/>
        </p:nvSpPr>
        <p:spPr bwMode="auto">
          <a:xfrm>
            <a:off x="8196263" y="6472238"/>
            <a:ext cx="381000" cy="212725"/>
          </a:xfrm>
          <a:prstGeom prst="rect">
            <a:avLst/>
          </a:prstGeom>
          <a:noFill/>
          <a:ln>
            <a:noFill/>
          </a:ln>
          <a:extLst/>
        </p:spPr>
        <p:txBody>
          <a:bodyPr lIns="0" rIns="0" anchor="ctr" anchorCtr="1"/>
          <a:lstStyle/>
          <a:p>
            <a:pPr algn="r">
              <a:defRPr/>
            </a:pPr>
            <a:fld id="{ADBD4961-EF55-42E3-AA87-CD94D4729768}" type="slidenum">
              <a:rPr lang="en-US" sz="1400" b="1">
                <a:solidFill>
                  <a:srgbClr val="984807"/>
                </a:solidFill>
                <a:latin typeface="Myriad Web Pro" charset="0"/>
              </a:rPr>
              <a:pPr algn="r">
                <a:defRPr/>
              </a:pPr>
              <a:t>‹#›</a:t>
            </a:fld>
            <a:endParaRPr lang="en-US" sz="1400" b="1">
              <a:solidFill>
                <a:srgbClr val="984807"/>
              </a:solidFill>
              <a:latin typeface="Myriad Web Pro" charset="0"/>
            </a:endParaRPr>
          </a:p>
        </p:txBody>
      </p:sp>
      <p:sp>
        <p:nvSpPr>
          <p:cNvPr id="4" name="Slide Number Placeholder 5"/>
          <p:cNvSpPr txBox="1">
            <a:spLocks/>
          </p:cNvSpPr>
          <p:nvPr userDrawn="1"/>
        </p:nvSpPr>
        <p:spPr bwMode="auto">
          <a:xfrm>
            <a:off x="812641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sz="1800" b="1" dirty="0" smtClean="0">
              <a:solidFill>
                <a:srgbClr val="0000FF"/>
              </a:solidFill>
              <a:latin typeface="Arial" pitchFamily="34" charset="0"/>
              <a:ea typeface="+mn-ea"/>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ea typeface="ＭＳ Ｐゴシック" pitchFamily="-107" charset="-128"/>
              </a:defRPr>
            </a:lvl1pPr>
          </a:lstStyle>
          <a:p>
            <a:pPr>
              <a:defRPr/>
            </a:pPr>
            <a:fld id="{81712EC5-7F57-42BB-B6B8-8E469B2B93C6}" type="datetime1">
              <a:rPr lang="en-US"/>
              <a:pPr>
                <a:defRPr/>
              </a:pPr>
              <a:t>12/13/2011</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ADD0ACD8-A28F-4FD9-AF11-6CD13843D93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3/5/2009</a:t>
            </a: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94247E-1E9B-4EFF-8E87-CF675D9F758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670" y="793376"/>
            <a:ext cx="3794760" cy="968189"/>
          </a:xfrm>
        </p:spPr>
        <p:txBody>
          <a:bodyPr anchor="b"/>
          <a:lstStyle>
            <a:lvl1pPr algn="l">
              <a:lnSpc>
                <a:spcPts val="4000"/>
              </a:lnSpc>
              <a:defRPr sz="3600" b="1"/>
            </a:lvl1pPr>
          </a:lstStyle>
          <a:p>
            <a:r>
              <a:rPr lang="en-US" smtClean="0"/>
              <a:t>Click to edit Master title style</a:t>
            </a:r>
            <a:endParaRPr/>
          </a:p>
        </p:txBody>
      </p:sp>
      <p:sp>
        <p:nvSpPr>
          <p:cNvPr id="3" name="Content Placeholder 2"/>
          <p:cNvSpPr>
            <a:spLocks noGrp="1"/>
          </p:cNvSpPr>
          <p:nvPr>
            <p:ph idx="1"/>
          </p:nvPr>
        </p:nvSpPr>
        <p:spPr>
          <a:xfrm>
            <a:off x="4800600" y="658906"/>
            <a:ext cx="3794760" cy="5405719"/>
          </a:xfrm>
        </p:spPr>
        <p:txBody>
          <a:bodyPr/>
          <a:lstStyle>
            <a:lvl1pPr>
              <a:spcBef>
                <a:spcPts val="2000"/>
              </a:spcBef>
              <a:defRPr sz="2200">
                <a:effectLst/>
              </a:defRPr>
            </a:lvl1pPr>
            <a:lvl2pPr>
              <a:spcBef>
                <a:spcPts val="2000"/>
              </a:spcBef>
              <a:defRPr sz="2000">
                <a:effectLst/>
              </a:defRPr>
            </a:lvl2pPr>
            <a:lvl3pPr>
              <a:spcBef>
                <a:spcPts val="2000"/>
              </a:spcBef>
              <a:defRPr sz="1800">
                <a:effectLst/>
              </a:defRPr>
            </a:lvl3pPr>
            <a:lvl4pPr>
              <a:spcBef>
                <a:spcPts val="2000"/>
              </a:spcBef>
              <a:defRPr sz="1800">
                <a:effectLst/>
              </a:defRPr>
            </a:lvl4pPr>
            <a:lvl5pPr>
              <a:spcBef>
                <a:spcPts val="2000"/>
              </a:spcBef>
              <a:defRPr sz="1800">
                <a:effectLs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1670" y="1748118"/>
            <a:ext cx="3794760" cy="3814482"/>
          </a:xfrm>
        </p:spPr>
        <p:txBody>
          <a:bodyPr/>
          <a:lstStyle>
            <a:lvl1pPr marL="0" indent="0">
              <a:lnSpc>
                <a:spcPct val="110000"/>
              </a:lnSpc>
              <a:buNone/>
              <a:defRPr sz="20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3/5/2009</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B0B969-A076-43A3-95D1-B51994F3B58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591670" y="793376"/>
            <a:ext cx="3807293" cy="968189"/>
          </a:xfrm>
          <a:scene3d>
            <a:camera prst="orthographicFront"/>
            <a:lightRig rig="chilly" dir="t"/>
          </a:scene3d>
          <a:sp3d extrusionH="12700">
            <a:extrusionClr>
              <a:schemeClr val="bg1"/>
            </a:extrusionClr>
          </a:sp3d>
        </p:spPr>
        <p:txBody>
          <a:bodyPr rtlCol="0" anchor="b">
            <a:sp3d extrusionH="12700">
              <a:extrusionClr>
                <a:schemeClr val="bg1"/>
              </a:extrusionClr>
            </a:sp3d>
          </a:bodyPr>
          <a:lstStyle>
            <a:lvl1pPr algn="l" defTabSz="914400" rtl="0" eaLnBrk="1" latinLnBrk="0" hangingPunct="1">
              <a:lnSpc>
                <a:spcPts val="4000"/>
              </a:lnSpc>
              <a:spcBef>
                <a:spcPct val="0"/>
              </a:spcBef>
              <a:buNone/>
              <a:defRPr sz="3600" b="1" kern="1200" baseline="0">
                <a:gradFill>
                  <a:gsLst>
                    <a:gs pos="50000">
                      <a:schemeClr val="tx1">
                        <a:lumMod val="65000"/>
                        <a:lumOff val="35000"/>
                      </a:schemeClr>
                    </a:gs>
                    <a:gs pos="100000">
                      <a:schemeClr val="tx1">
                        <a:lumMod val="85000"/>
                        <a:lumOff val="15000"/>
                      </a:schemeClr>
                    </a:gs>
                  </a:gsLst>
                  <a:lin ang="5400000" scaled="0"/>
                </a:gradFill>
                <a:effectLst/>
                <a:latin typeface="+mj-lt"/>
                <a:ea typeface="+mj-ea"/>
                <a:cs typeface="+mj-cs"/>
              </a:defRPr>
            </a:lvl1pPr>
          </a:lstStyle>
          <a:p>
            <a:r>
              <a:rPr lang="en-US" smtClean="0"/>
              <a:t>Click to edit Master title style</a:t>
            </a:r>
            <a:endParaRPr/>
          </a:p>
        </p:txBody>
      </p:sp>
      <p:sp>
        <p:nvSpPr>
          <p:cNvPr id="9" name="Text Placeholder 3"/>
          <p:cNvSpPr>
            <a:spLocks noGrp="1"/>
          </p:cNvSpPr>
          <p:nvPr>
            <p:ph type="body" sz="half" idx="2"/>
          </p:nvPr>
        </p:nvSpPr>
        <p:spPr>
          <a:xfrm>
            <a:off x="591670" y="1748118"/>
            <a:ext cx="3807293" cy="3585882"/>
          </a:xfrm>
          <a:effectLst/>
        </p:spPr>
        <p:txBody>
          <a:bodyPr rtlCol="0">
            <a:scene3d>
              <a:camera prst="orthographicFront"/>
              <a:lightRig rig="chilly" dir="t"/>
            </a:scene3d>
            <a:sp3d extrusionH="6350">
              <a:extrusionClr>
                <a:schemeClr val="bg1"/>
              </a:extrusionClr>
            </a:sp3d>
          </a:bodyPr>
          <a:lstStyle>
            <a:lvl1pPr marL="0" indent="0">
              <a:lnSpc>
                <a:spcPct val="110000"/>
              </a:lnSpc>
              <a:buNone/>
              <a:defRPr sz="20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0"/>
          <p:cNvSpPr>
            <a:spLocks noGrp="1"/>
          </p:cNvSpPr>
          <p:nvPr>
            <p:ph type="pic" sz="quarter" idx="13"/>
          </p:nvPr>
        </p:nvSpPr>
        <p:spPr>
          <a:xfrm>
            <a:off x="4800600" y="671514"/>
            <a:ext cx="3810000" cy="4599734"/>
          </a:xfrm>
          <a:prstGeom prst="roundRect">
            <a:avLst>
              <a:gd name="adj" fmla="val 4391"/>
            </a:avLst>
          </a:prstGeom>
          <a:noFill/>
          <a:ln w="57150">
            <a:solidFill>
              <a:schemeClr val="bg1"/>
            </a:solidFill>
          </a:ln>
        </p:spPr>
        <p:style>
          <a:lnRef idx="1">
            <a:schemeClr val="accent1"/>
          </a:lnRef>
          <a:fillRef idx="3">
            <a:schemeClr val="accent1"/>
          </a:fillRef>
          <a:effectRef idx="2">
            <a:schemeClr val="accent1"/>
          </a:effectRef>
          <a:fontRef idx="none"/>
        </p:style>
        <p:txBody>
          <a:bodyPr rtlCol="0">
            <a:noAutofit/>
            <a:scene3d>
              <a:camera prst="orthographicFront"/>
              <a:lightRig rig="chilly" dir="t"/>
            </a:scene3d>
            <a:sp3d extrusionH="6350">
              <a:bevelT w="19050" h="12700" prst="softRound"/>
              <a:extrusionClr>
                <a:schemeClr val="bg1"/>
              </a:extrusionClr>
            </a:sp3d>
          </a:bodyPr>
          <a:lstStyle>
            <a:lvl1pPr marL="342900" indent="-342900" algn="l" defTabSz="914400" rtl="0" eaLnBrk="1" latinLnBrk="0" hangingPunct="1">
              <a:spcBef>
                <a:spcPts val="2000"/>
              </a:spcBef>
              <a:buSzPct val="80000"/>
              <a:buFont typeface="Wingdings" pitchFamily="2" charset="2"/>
              <a:buNone/>
              <a:defRPr sz="24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pPr>
              <a:defRPr/>
            </a:pPr>
            <a:r>
              <a:rPr lang="en-US"/>
              <a:t>3/5/2009</a:t>
            </a:r>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0C0682AA-C112-45AC-BCE2-666A3FFAFDA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430306"/>
            <a:ext cx="5484813" cy="1143000"/>
          </a:xfrm>
        </p:spPr>
        <p:txBody>
          <a:bodyPr/>
          <a:lstStyle>
            <a:lvl1pPr>
              <a:defRPr>
                <a:effectLst/>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673100" y="1747839"/>
            <a:ext cx="7823200" cy="4316411"/>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effectLst/>
              </a:defRPr>
            </a:lvl1pPr>
            <a:lvl2pPr>
              <a:defRPr>
                <a:gradFill>
                  <a:gsLst>
                    <a:gs pos="50000">
                      <a:schemeClr val="tx1">
                        <a:lumMod val="65000"/>
                        <a:lumOff val="35000"/>
                      </a:schemeClr>
                    </a:gs>
                    <a:gs pos="100000">
                      <a:schemeClr val="tx1">
                        <a:lumMod val="85000"/>
                        <a:lumOff val="15000"/>
                      </a:schemeClr>
                    </a:gs>
                  </a:gsLst>
                  <a:lin ang="21594000" scaled="0"/>
                </a:gradFill>
                <a:effectLst/>
              </a:defRPr>
            </a:lvl2pPr>
            <a:lvl3pPr>
              <a:defRPr>
                <a:gradFill>
                  <a:gsLst>
                    <a:gs pos="50000">
                      <a:schemeClr val="tx1">
                        <a:lumMod val="65000"/>
                        <a:lumOff val="35000"/>
                      </a:schemeClr>
                    </a:gs>
                    <a:gs pos="100000">
                      <a:schemeClr val="tx1">
                        <a:lumMod val="85000"/>
                        <a:lumOff val="15000"/>
                      </a:schemeClr>
                    </a:gs>
                  </a:gsLst>
                  <a:lin ang="21594000" scaled="0"/>
                </a:gradFill>
                <a:effectLst/>
              </a:defRPr>
            </a:lvl3pPr>
            <a:lvl4pPr>
              <a:defRPr>
                <a:gradFill>
                  <a:gsLst>
                    <a:gs pos="50000">
                      <a:schemeClr val="tx1">
                        <a:lumMod val="65000"/>
                        <a:lumOff val="35000"/>
                      </a:schemeClr>
                    </a:gs>
                    <a:gs pos="100000">
                      <a:schemeClr val="tx1">
                        <a:lumMod val="85000"/>
                        <a:lumOff val="15000"/>
                      </a:schemeClr>
                    </a:gs>
                  </a:gsLst>
                  <a:lin ang="21594000" scaled="0"/>
                </a:gradFill>
                <a:effectLst/>
              </a:defRPr>
            </a:lvl4pPr>
            <a:lvl5pPr>
              <a:defRPr>
                <a:gradFill>
                  <a:gsLst>
                    <a:gs pos="50000">
                      <a:schemeClr val="tx1">
                        <a:lumMod val="65000"/>
                        <a:lumOff val="35000"/>
                      </a:schemeClr>
                    </a:gs>
                    <a:gs pos="100000">
                      <a:schemeClr val="tx1">
                        <a:lumMod val="85000"/>
                        <a:lumOff val="15000"/>
                      </a:schemeClr>
                    </a:gs>
                  </a:gsLst>
                  <a:lin ang="21594000" scaled="0"/>
                </a:gradFill>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r>
              <a:rPr lang="en-US"/>
              <a:t>3/5/2009</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714CBB-AF16-4FC6-8BCD-986C1C336F8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2082" y="389966"/>
            <a:ext cx="1524000" cy="5736198"/>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914399" y="644525"/>
            <a:ext cx="6399213" cy="5419726"/>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effectLst/>
              </a:defRPr>
            </a:lvl1pPr>
            <a:lvl2pPr>
              <a:defRPr>
                <a:gradFill>
                  <a:gsLst>
                    <a:gs pos="50000">
                      <a:schemeClr val="tx1">
                        <a:lumMod val="65000"/>
                        <a:lumOff val="35000"/>
                      </a:schemeClr>
                    </a:gs>
                    <a:gs pos="100000">
                      <a:schemeClr val="tx1">
                        <a:lumMod val="85000"/>
                        <a:lumOff val="15000"/>
                      </a:schemeClr>
                    </a:gs>
                  </a:gsLst>
                  <a:lin ang="21594000" scaled="0"/>
                </a:gradFill>
                <a:effectLst/>
              </a:defRPr>
            </a:lvl2pPr>
            <a:lvl3pPr>
              <a:defRPr>
                <a:gradFill>
                  <a:gsLst>
                    <a:gs pos="50000">
                      <a:schemeClr val="tx1">
                        <a:lumMod val="65000"/>
                        <a:lumOff val="35000"/>
                      </a:schemeClr>
                    </a:gs>
                    <a:gs pos="100000">
                      <a:schemeClr val="tx1">
                        <a:lumMod val="85000"/>
                        <a:lumOff val="15000"/>
                      </a:schemeClr>
                    </a:gs>
                  </a:gsLst>
                  <a:lin ang="21594000" scaled="0"/>
                </a:gradFill>
                <a:effectLst/>
              </a:defRPr>
            </a:lvl3pPr>
            <a:lvl4pPr>
              <a:defRPr>
                <a:gradFill>
                  <a:gsLst>
                    <a:gs pos="50000">
                      <a:schemeClr val="tx1">
                        <a:lumMod val="65000"/>
                        <a:lumOff val="35000"/>
                      </a:schemeClr>
                    </a:gs>
                    <a:gs pos="100000">
                      <a:schemeClr val="tx1">
                        <a:lumMod val="85000"/>
                        <a:lumOff val="15000"/>
                      </a:schemeClr>
                    </a:gs>
                  </a:gsLst>
                  <a:lin ang="21594000" scaled="0"/>
                </a:gradFill>
                <a:effectLst/>
              </a:defRPr>
            </a:lvl4pPr>
            <a:lvl5pPr>
              <a:defRPr>
                <a:gradFill>
                  <a:gsLst>
                    <a:gs pos="50000">
                      <a:schemeClr val="tx1">
                        <a:lumMod val="65000"/>
                        <a:lumOff val="35000"/>
                      </a:schemeClr>
                    </a:gs>
                    <a:gs pos="100000">
                      <a:schemeClr val="tx1">
                        <a:lumMod val="85000"/>
                        <a:lumOff val="15000"/>
                      </a:schemeClr>
                    </a:gs>
                  </a:gsLst>
                  <a:lin ang="21594000" scaled="0"/>
                </a:gradFill>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r>
              <a:rPr lang="en-US"/>
              <a:t>3/5/2009</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D566F5-47A6-4828-8057-8A5F6AC6B75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4" name="Title 6"/>
          <p:cNvSpPr txBox="1">
            <a:spLocks/>
          </p:cNvSpPr>
          <p:nvPr userDrawn="1"/>
        </p:nvSpPr>
        <p:spPr>
          <a:xfrm>
            <a:off x="152400" y="1066800"/>
            <a:ext cx="622659" cy="1219200"/>
          </a:xfrm>
          <a:prstGeom prst="rect">
            <a:avLst/>
          </a:prstGeom>
        </p:spPr>
        <p:txBody>
          <a:bodyPr vert="vert270" anchor="ctr">
            <a:normAutofit/>
          </a:bodyPr>
          <a:lstStyle/>
          <a:p>
            <a:pPr fontAlgn="auto">
              <a:spcAft>
                <a:spcPts val="0"/>
              </a:spcAft>
              <a:defRPr/>
            </a:pPr>
            <a:r>
              <a:rPr lang="en-US" sz="2000" dirty="0">
                <a:solidFill>
                  <a:schemeClr val="bg2">
                    <a:lumMod val="50000"/>
                  </a:schemeClr>
                </a:solidFill>
                <a:latin typeface="Corbel" pitchFamily="34" charset="0"/>
                <a:ea typeface="+mj-ea"/>
                <a:cs typeface="+mj-cs"/>
              </a:rPr>
              <a:t>CHAPTER</a:t>
            </a:r>
          </a:p>
        </p:txBody>
      </p:sp>
      <p:sp>
        <p:nvSpPr>
          <p:cNvPr id="5" name="Title 6"/>
          <p:cNvSpPr txBox="1">
            <a:spLocks/>
          </p:cNvSpPr>
          <p:nvPr userDrawn="1"/>
        </p:nvSpPr>
        <p:spPr>
          <a:xfrm>
            <a:off x="876300" y="268288"/>
            <a:ext cx="20193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ea typeface="+mn-ea"/>
              <a:cs typeface="Arial" charset="0"/>
            </a:endParaRPr>
          </a:p>
        </p:txBody>
      </p:sp>
      <p:cxnSp>
        <p:nvCxnSpPr>
          <p:cNvPr id="6" name="Straight Connector 5"/>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pic>
        <p:nvPicPr>
          <p:cNvPr id="7" name="Picture 2"/>
          <p:cNvPicPr>
            <a:picLocks noChangeAspect="1" noChangeArrowheads="1"/>
          </p:cNvPicPr>
          <p:nvPr userDrawn="1"/>
        </p:nvPicPr>
        <p:blipFill>
          <a:blip r:embed="rId2"/>
          <a:srcRect/>
          <a:stretch>
            <a:fillRect/>
          </a:stretch>
        </p:blipFill>
        <p:spPr bwMode="auto">
          <a:xfrm>
            <a:off x="6096000" y="2895600"/>
            <a:ext cx="2935288" cy="3810000"/>
          </a:xfrm>
          <a:prstGeom prst="rect">
            <a:avLst/>
          </a:prstGeom>
          <a:noFill/>
          <a:ln w="9525">
            <a:noFill/>
            <a:miter lim="800000"/>
            <a:headEnd/>
            <a:tailEnd/>
          </a:ln>
        </p:spPr>
      </p:pic>
      <p:sp>
        <p:nvSpPr>
          <p:cNvPr id="9" name="Subtitle 8"/>
          <p:cNvSpPr>
            <a:spLocks noGrp="1"/>
          </p:cNvSpPr>
          <p:nvPr>
            <p:ph type="subTitle" idx="1"/>
          </p:nvPr>
        </p:nvSpPr>
        <p:spPr>
          <a:xfrm>
            <a:off x="381000" y="2895600"/>
            <a:ext cx="5486400" cy="3810000"/>
          </a:xfrm>
        </p:spPr>
        <p:txBody>
          <a:bodyPr/>
          <a:lstStyle>
            <a:lvl1pPr marL="0" indent="0" algn="l">
              <a:buNone/>
              <a:defRPr sz="2800" baseline="0">
                <a:solidFill>
                  <a:schemeClr val="bg2">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1" name="Title 6"/>
          <p:cNvSpPr>
            <a:spLocks noGrp="1"/>
          </p:cNvSpPr>
          <p:nvPr>
            <p:ph type="title"/>
          </p:nvPr>
        </p:nvSpPr>
        <p:spPr>
          <a:xfrm>
            <a:off x="3200400" y="254122"/>
            <a:ext cx="5562600" cy="2184278"/>
          </a:xfrm>
        </p:spPr>
        <p:txBody>
          <a:bodyPr anchor="b">
            <a:sp3d prstMaterial="softEdge"/>
          </a:bodyPr>
          <a:lstStyle>
            <a:lvl1pPr algn="l">
              <a:defRPr b="0">
                <a:solidFill>
                  <a:schemeClr val="bg2">
                    <a:lumMod val="50000"/>
                  </a:schemeClr>
                </a:solidFill>
                <a:effectLst/>
                <a:latin typeface="Corbel" pitchFamily="34" charset="0"/>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293100" y="5803900"/>
            <a:ext cx="366713" cy="677863"/>
          </a:xfrm>
          <a:prstGeom prst="rect">
            <a:avLst/>
          </a:prstGeom>
          <a:noFill/>
        </p:spPr>
        <p:txBody>
          <a:bodyPr wrap="none" lIns="0" tIns="0" rIns="0" bIns="0">
            <a:spAutoFit/>
          </a:bodyPr>
          <a:lstStyle/>
          <a:p>
            <a:pPr>
              <a:defRPr/>
            </a:pPr>
            <a:r>
              <a:rPr sz="4400">
                <a:solidFill>
                  <a:schemeClr val="accent1"/>
                </a:solidFill>
                <a:latin typeface="Wingdings" pitchFamily="2" charset="2"/>
              </a:rPr>
              <a:t>S</a:t>
            </a:r>
          </a:p>
        </p:txBody>
      </p:sp>
      <p:sp>
        <p:nvSpPr>
          <p:cNvPr id="2" name="Title 1"/>
          <p:cNvSpPr>
            <a:spLocks noGrp="1"/>
          </p:cNvSpPr>
          <p:nvPr>
            <p:ph type="title"/>
          </p:nvPr>
        </p:nvSpPr>
        <p:spPr>
          <a:xfrm>
            <a:off x="457200" y="2236694"/>
            <a:ext cx="6400800" cy="1362075"/>
          </a:xfrm>
        </p:spPr>
        <p:txBody>
          <a:bodyPr anchor="b"/>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solidFill>
                  <a:schemeClr val="bg1"/>
                </a:solidFill>
              </a:defRPr>
            </a:lvl1pPr>
          </a:lstStyle>
          <a:p>
            <a:pPr>
              <a:defRPr/>
            </a:pPr>
            <a:r>
              <a:rPr lang="en-US"/>
              <a:t>3/5/2009</a:t>
            </a:r>
          </a:p>
        </p:txBody>
      </p:sp>
      <p:sp>
        <p:nvSpPr>
          <p:cNvPr id="6" name="Footer Placeholder 4"/>
          <p:cNvSpPr>
            <a:spLocks noGrp="1"/>
          </p:cNvSpPr>
          <p:nvPr>
            <p:ph type="ftr" sz="quarter" idx="11"/>
          </p:nvPr>
        </p:nvSpPr>
        <p:spPr>
          <a:xfrm>
            <a:off x="7239000" y="6356350"/>
            <a:ext cx="1446213"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bg1"/>
                </a:solidFill>
              </a:defRPr>
            </a:lvl1pPr>
          </a:lstStyle>
          <a:p>
            <a:pPr>
              <a:defRPr/>
            </a:pPr>
            <a:fld id="{29154525-859D-46CB-814E-BBFA8CFC88F2}" type="slidenum">
              <a:rPr lang="en-US"/>
              <a:pPr>
                <a:defRPr/>
              </a:pPr>
              <a:t>‹#›</a:t>
            </a:fld>
            <a:endParaRPr lang="en-US"/>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Title 6"/>
          <p:cNvSpPr txBox="1">
            <a:spLocks/>
          </p:cNvSpPr>
          <p:nvPr userDrawn="1"/>
        </p:nvSpPr>
        <p:spPr>
          <a:xfrm>
            <a:off x="304800" y="1066800"/>
            <a:ext cx="622659" cy="1219200"/>
          </a:xfrm>
          <a:prstGeom prst="rect">
            <a:avLst/>
          </a:prstGeom>
        </p:spPr>
        <p:txBody>
          <a:bodyPr vert="vert270" anchor="ctr">
            <a:normAutofit/>
          </a:bodyPr>
          <a:lstStyle/>
          <a:p>
            <a:pPr fontAlgn="auto">
              <a:spcBef>
                <a:spcPts val="0"/>
              </a:spcBef>
              <a:spcAft>
                <a:spcPts val="0"/>
              </a:spcAft>
              <a:defRPr/>
            </a:pPr>
            <a:r>
              <a:rPr lang="en-US" sz="2000" dirty="0">
                <a:solidFill>
                  <a:schemeClr val="bg2">
                    <a:lumMod val="50000"/>
                  </a:schemeClr>
                </a:solidFill>
                <a:latin typeface="Corbel" pitchFamily="34" charset="0"/>
                <a:ea typeface="+mj-ea"/>
                <a:cs typeface="+mj-cs"/>
              </a:rPr>
              <a:t>SECTION</a:t>
            </a:r>
          </a:p>
        </p:txBody>
      </p:sp>
      <p:cxnSp>
        <p:nvCxnSpPr>
          <p:cNvPr id="5" name="Straight Connector 4"/>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sp>
        <p:nvSpPr>
          <p:cNvPr id="6" name="Title 6"/>
          <p:cNvSpPr txBox="1">
            <a:spLocks/>
          </p:cNvSpPr>
          <p:nvPr userDrawn="1"/>
        </p:nvSpPr>
        <p:spPr bwMode="auto">
          <a:xfrm>
            <a:off x="2667000" y="381000"/>
            <a:ext cx="6169025" cy="2163763"/>
          </a:xfrm>
          <a:prstGeom prst="rect">
            <a:avLst/>
          </a:prstGeom>
          <a:noFill/>
          <a:ln>
            <a:noFill/>
          </a:ln>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z="4100" dirty="0" smtClean="0">
              <a:latin typeface="Lucida Sans" pitchFamily="34" charset="0"/>
              <a:ea typeface="+mn-ea"/>
            </a:endParaRPr>
          </a:p>
        </p:txBody>
      </p:sp>
      <p:sp>
        <p:nvSpPr>
          <p:cNvPr id="7" name="Title 6"/>
          <p:cNvSpPr txBox="1">
            <a:spLocks/>
          </p:cNvSpPr>
          <p:nvPr userDrawn="1"/>
        </p:nvSpPr>
        <p:spPr>
          <a:xfrm>
            <a:off x="876300" y="268288"/>
            <a:ext cx="24765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ea typeface="+mn-ea"/>
              <a:cs typeface="Arial" charset="0"/>
            </a:endParaRPr>
          </a:p>
        </p:txBody>
      </p:sp>
      <p:sp>
        <p:nvSpPr>
          <p:cNvPr id="8" name="TextBox 7"/>
          <p:cNvSpPr txBox="1">
            <a:spLocks noChangeArrowheads="1"/>
          </p:cNvSpPr>
          <p:nvPr userDrawn="1"/>
        </p:nvSpPr>
        <p:spPr bwMode="auto">
          <a:xfrm>
            <a:off x="457200" y="2667000"/>
            <a:ext cx="2362200" cy="4000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000" dirty="0" smtClean="0">
                <a:solidFill>
                  <a:srgbClr val="10253F"/>
                </a:solidFill>
                <a:latin typeface="Corbel" pitchFamily="34" charset="0"/>
                <a:ea typeface="+mn-ea"/>
              </a:rPr>
              <a:t>OBJECTIVES</a:t>
            </a:r>
          </a:p>
        </p:txBody>
      </p:sp>
      <p:sp>
        <p:nvSpPr>
          <p:cNvPr id="3" name="Content Placeholder 2"/>
          <p:cNvSpPr>
            <a:spLocks noGrp="1"/>
          </p:cNvSpPr>
          <p:nvPr>
            <p:ph idx="1"/>
          </p:nvPr>
        </p:nvSpPr>
        <p:spPr>
          <a:xfrm>
            <a:off x="457200" y="3124200"/>
            <a:ext cx="8229600" cy="2286000"/>
          </a:xfrm>
        </p:spPr>
        <p:txBody>
          <a:bodyPr/>
          <a:lstStyle>
            <a:lvl1pPr>
              <a:buClr>
                <a:schemeClr val="accent6">
                  <a:lumMod val="50000"/>
                </a:schemeClr>
              </a:buClr>
              <a:buSzPct val="65000"/>
              <a:buFont typeface="Wingdings" pitchFamily="2" charset="2"/>
              <a:buChar char=""/>
              <a:defRPr kumimoji="0" lang="en-US" sz="2400" b="0" i="0" u="none" strike="noStrike" kern="1200" cap="none" spc="0" normalizeH="0" baseline="0" noProof="0" dirty="0" smtClean="0">
                <a:ln>
                  <a:noFill/>
                </a:ln>
                <a:solidFill>
                  <a:schemeClr val="bg2">
                    <a:lumMod val="50000"/>
                  </a:schemeClr>
                </a:solidFill>
                <a:effectLst/>
                <a:uLnTx/>
                <a:uFillTx/>
                <a:latin typeface="Myriad Web Pro" pitchFamily="34" charset="0"/>
                <a:ea typeface="+mj-ea"/>
                <a:cs typeface="+mj-cs"/>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6"/>
          <p:cNvSpPr>
            <a:spLocks noGrp="1"/>
          </p:cNvSpPr>
          <p:nvPr>
            <p:ph type="title"/>
          </p:nvPr>
        </p:nvSpPr>
        <p:spPr>
          <a:xfrm>
            <a:off x="3657600" y="254122"/>
            <a:ext cx="5105400" cy="2184278"/>
          </a:xfrm>
        </p:spPr>
        <p:txBody>
          <a:bodyPr anchor="b">
            <a:sp3d prstMaterial="softEdge"/>
          </a:bodyPr>
          <a:lstStyle>
            <a:lvl1pPr algn="l">
              <a:defRPr b="0">
                <a:solidFill>
                  <a:schemeClr val="bg2">
                    <a:lumMod val="50000"/>
                  </a:schemeClr>
                </a:solidFill>
                <a:effectLst/>
                <a:latin typeface="Corbel" pitchFamily="34" charset="0"/>
              </a:defRPr>
            </a:lvl1pPr>
          </a:lstStyle>
          <a:p>
            <a:endParaRPr lang="en-US" dirty="0"/>
          </a:p>
        </p:txBody>
      </p:sp>
      <p:sp>
        <p:nvSpPr>
          <p:cNvPr id="9" name="Slide Number Placeholder 5"/>
          <p:cNvSpPr>
            <a:spLocks noGrp="1"/>
          </p:cNvSpPr>
          <p:nvPr>
            <p:ph type="sldNum" sz="quarter" idx="10"/>
          </p:nvPr>
        </p:nvSpPr>
        <p:spPr>
          <a:xfrm>
            <a:off x="8170863" y="6488113"/>
            <a:ext cx="381000" cy="212725"/>
          </a:xfrm>
        </p:spPr>
        <p:txBody>
          <a:bodyPr anchorCtr="1"/>
          <a:lstStyle>
            <a:lvl1pPr>
              <a:defRPr sz="1800">
                <a:solidFill>
                  <a:srgbClr val="0000FF"/>
                </a:solidFill>
              </a:defRPr>
            </a:lvl1pPr>
          </a:lstStyle>
          <a:p>
            <a:pPr>
              <a:defRPr/>
            </a:pPr>
            <a:fld id="{944C1769-2291-436B-AF17-4AD4FC729115}" type="slidenum">
              <a:rPr lang="en-US"/>
              <a:pPr>
                <a:defRPr/>
              </a:pPr>
              <a:t>‹#›</a:t>
            </a:fld>
            <a:endParaRPr lang="en-US"/>
          </a:p>
        </p:txBody>
      </p:sp>
      <p:sp>
        <p:nvSpPr>
          <p:cNvPr id="10" name="Footer Placeholder 4"/>
          <p:cNvSpPr>
            <a:spLocks noGrp="1"/>
          </p:cNvSpPr>
          <p:nvPr>
            <p:ph type="ftr" sz="quarter" idx="11"/>
          </p:nvPr>
        </p:nvSpPr>
        <p:spPr>
          <a:xfrm>
            <a:off x="914400" y="6416675"/>
            <a:ext cx="6934200" cy="365125"/>
          </a:xfrm>
        </p:spPr>
        <p:txBody>
          <a:bodyPr/>
          <a:lstStyle>
            <a:lvl1pPr>
              <a:defRPr sz="1800" b="1">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mparison_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lgn="l" rtl="0" eaLnBrk="1" latinLnBrk="0" hangingPunct="1">
              <a:spcBef>
                <a:spcPts val="0"/>
              </a:spcBef>
              <a:buClr>
                <a:schemeClr val="tx1">
                  <a:shade val="95000"/>
                </a:schemeClr>
              </a:buClr>
              <a:buSzPct val="65000"/>
              <a:buFont typeface="Wingdings 2"/>
              <a:buNone/>
              <a:defRPr kumimoji="0" lang="en-US" sz="2400" b="0" kern="1200" dirty="0" smtClean="0">
                <a:solidFill>
                  <a:schemeClr val="bg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4"/>
            <a:ext cx="8229600" cy="3997325"/>
          </a:xfrm>
        </p:spPr>
        <p:txBody>
          <a:bodyPr/>
          <a:lstStyle>
            <a:lvl1pPr>
              <a:buClr>
                <a:schemeClr val="accent6">
                  <a:lumMod val="50000"/>
                </a:schemeClr>
              </a:buClr>
              <a:buSzPct val="80000"/>
              <a:buFont typeface="Wingdings 2" pitchFamily="18" charset="2"/>
              <a:buChar char=""/>
              <a:defRPr sz="2400">
                <a:solidFill>
                  <a:schemeClr val="bg1"/>
                </a:solidFill>
                <a:latin typeface="Arial" pitchFamily="34" charset="0"/>
                <a:cs typeface="Arial" pitchFamily="34" charset="0"/>
              </a:defRPr>
            </a:lvl1pPr>
            <a:lvl2pPr>
              <a:buClr>
                <a:srgbClr val="C00000"/>
              </a:buClr>
              <a:buFont typeface="Wingdings 2" pitchFamily="18" charset="2"/>
              <a:buChar char=""/>
              <a:defRPr sz="2000">
                <a:latin typeface="Georgia" pitchFamily="18" charset="0"/>
                <a:cs typeface="Arial" pitchFamily="34" charset="0"/>
              </a:defRPr>
            </a:lvl2pPr>
            <a:lvl3pPr>
              <a:defRPr sz="1800">
                <a:latin typeface="Georgia" pitchFamily="18" charset="0"/>
                <a:cs typeface="Arial" pitchFamily="34" charset="0"/>
              </a:defRPr>
            </a:lvl3pPr>
            <a:lvl4pPr>
              <a:defRPr sz="1600">
                <a:latin typeface="Georgia" pitchFamily="18" charset="0"/>
                <a:cs typeface="Arial" pitchFamily="34" charset="0"/>
              </a:defRPr>
            </a:lvl4pPr>
            <a:lvl5pPr>
              <a:defRPr sz="1600">
                <a:latin typeface="Georgia" pitchFamily="18"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914400" y="6416675"/>
            <a:ext cx="6934200" cy="365125"/>
          </a:xfrm>
        </p:spPr>
        <p:txBody>
          <a:bodyPr/>
          <a:lstStyle>
            <a:lvl1pPr>
              <a:defRPr sz="1800" b="1">
                <a:solidFill>
                  <a:srgbClr val="0000FF"/>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1"/>
          </p:nvPr>
        </p:nvSpPr>
        <p:spPr>
          <a:xfrm>
            <a:off x="8170863" y="6488113"/>
            <a:ext cx="381000" cy="212725"/>
          </a:xfrm>
        </p:spPr>
        <p:txBody>
          <a:bodyPr anchorCtr="1"/>
          <a:lstStyle>
            <a:lvl1pPr>
              <a:defRPr sz="1800">
                <a:solidFill>
                  <a:srgbClr val="0000FF"/>
                </a:solidFill>
              </a:defRPr>
            </a:lvl1pPr>
          </a:lstStyle>
          <a:p>
            <a:pPr>
              <a:defRPr/>
            </a:pPr>
            <a:fld id="{55FEDE0A-2D55-45D6-A433-BA69CE64119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Slide Number Placeholder 5"/>
          <p:cNvSpPr txBox="1">
            <a:spLocks/>
          </p:cNvSpPr>
          <p:nvPr userDrawn="1"/>
        </p:nvSpPr>
        <p:spPr bwMode="auto">
          <a:xfrm>
            <a:off x="8170863" y="6488113"/>
            <a:ext cx="381000" cy="212725"/>
          </a:xfrm>
          <a:prstGeom prst="rect">
            <a:avLst/>
          </a:prstGeom>
          <a:noFill/>
          <a:ln>
            <a:noFill/>
          </a:ln>
          <a:extLst/>
        </p:spPr>
        <p:txBody>
          <a:bodyPr lIns="0" rIns="0" anchor="ctr" anchorCtr="1"/>
          <a:lstStyle/>
          <a:p>
            <a:pPr algn="r">
              <a:defRPr/>
            </a:pPr>
            <a:fld id="{049971D3-7737-408E-81B7-D3130A8F4AA7}" type="slidenum">
              <a:rPr lang="en-US" sz="1800" b="1">
                <a:solidFill>
                  <a:srgbClr val="0000FF"/>
                </a:solidFill>
              </a:rPr>
              <a:pPr algn="r">
                <a:defRPr/>
              </a:pPr>
              <a:t>‹#›</a:t>
            </a:fld>
            <a:endParaRPr lang="en-US" sz="1800" b="1">
              <a:solidFill>
                <a:srgbClr val="0000FF"/>
              </a:solidFill>
            </a:endParaRPr>
          </a:p>
        </p:txBody>
      </p:sp>
      <p:sp>
        <p:nvSpPr>
          <p:cNvPr id="2" name="Title 1"/>
          <p:cNvSpPr>
            <a:spLocks noGrp="1"/>
          </p:cNvSpPr>
          <p:nvPr>
            <p:ph type="title"/>
          </p:nvPr>
        </p:nvSpPr>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buNone/>
              <a:defRPr kumimoji="0" lang="en-US"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chemeClr val="accent6">
                  <a:lumMod val="50000"/>
                </a:schemeClr>
              </a:buClr>
              <a:buSzPct val="80000"/>
              <a:buFont typeface="Wingdings 2" pitchFamily="18" charset="2"/>
              <a:buChar char=""/>
              <a:defRPr sz="2400">
                <a:solidFill>
                  <a:schemeClr val="bg1"/>
                </a:solidFill>
                <a:latin typeface="Arial" pitchFamily="34" charset="0"/>
                <a:cs typeface="Arial" pitchFamily="34" charset="0"/>
              </a:defRPr>
            </a:lvl1pPr>
            <a:lvl2pPr>
              <a:defRPr sz="2000">
                <a:latin typeface="Georgia" pitchFamily="18" charset="0"/>
                <a:cs typeface="Arial" pitchFamily="34" charset="0"/>
              </a:defRPr>
            </a:lvl2pPr>
            <a:lvl3pPr>
              <a:defRPr sz="1800">
                <a:latin typeface="Georgia" pitchFamily="18" charset="0"/>
                <a:cs typeface="Arial" pitchFamily="34" charset="0"/>
              </a:defRPr>
            </a:lvl3pPr>
            <a:lvl4pPr>
              <a:defRPr sz="1600">
                <a:latin typeface="Georgia" pitchFamily="18" charset="0"/>
                <a:cs typeface="Arial" pitchFamily="34" charset="0"/>
              </a:defRPr>
            </a:lvl4pPr>
            <a:lvl5pPr>
              <a:defRPr sz="1600">
                <a:latin typeface="Georgia" pitchFamily="18"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174875"/>
            <a:ext cx="4041775" cy="3951288"/>
          </a:xfrm>
        </p:spPr>
        <p:txBody>
          <a:bodyPr/>
          <a:lstStyle>
            <a:lvl1pPr marL="547688" indent="-411163">
              <a:buClr>
                <a:schemeClr val="accent6">
                  <a:lumMod val="75000"/>
                </a:schemeClr>
              </a:buClr>
              <a:buSzPct val="80000"/>
              <a:defRPr lang="en-US" sz="2400" kern="1200" dirty="0" smtClean="0">
                <a:solidFill>
                  <a:schemeClr val="bg1"/>
                </a:solidFill>
                <a:latin typeface="Arial" pitchFamily="34" charset="0"/>
                <a:ea typeface="ＭＳ Ｐゴシック" pitchFamily="-112" charset="-128"/>
                <a:cs typeface="Arial" pitchFamily="34" charset="0"/>
              </a:defRPr>
            </a:lvl1pPr>
            <a:lvl2pPr>
              <a:defRPr sz="2000">
                <a:latin typeface="Georgia" pitchFamily="18" charset="0"/>
              </a:defRPr>
            </a:lvl2pPr>
            <a:lvl3pPr>
              <a:defRPr sz="1800">
                <a:latin typeface="Georgia" pitchFamily="18" charset="0"/>
              </a:defRPr>
            </a:lvl3pPr>
            <a:lvl4pPr>
              <a:defRPr sz="1600">
                <a:latin typeface="Georgia" pitchFamily="18" charset="0"/>
              </a:defRPr>
            </a:lvl4pPr>
            <a:lvl5pPr>
              <a:defRPr sz="1600">
                <a:latin typeface="Georgia"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0"/>
          </p:nvPr>
        </p:nvSpPr>
        <p:spPr>
          <a:xfrm>
            <a:off x="914400" y="6416675"/>
            <a:ext cx="6934200" cy="365125"/>
          </a:xfrm>
        </p:spPr>
        <p:txBody>
          <a:bodyPr/>
          <a:lstStyle>
            <a:lvl1pPr>
              <a:defRPr sz="1800" b="1">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Slide Number Placeholder 5"/>
          <p:cNvSpPr txBox="1">
            <a:spLocks/>
          </p:cNvSpPr>
          <p:nvPr userDrawn="1"/>
        </p:nvSpPr>
        <p:spPr bwMode="auto">
          <a:xfrm>
            <a:off x="8196263" y="6472238"/>
            <a:ext cx="381000" cy="212725"/>
          </a:xfrm>
          <a:prstGeom prst="rect">
            <a:avLst/>
          </a:prstGeom>
          <a:noFill/>
          <a:ln>
            <a:noFill/>
          </a:ln>
          <a:extLst/>
        </p:spPr>
        <p:txBody>
          <a:bodyPr lIns="0" rIns="0" anchor="ctr" anchorCtr="1"/>
          <a:lstStyle/>
          <a:p>
            <a:pPr algn="r">
              <a:defRPr/>
            </a:pPr>
            <a:fld id="{19126AE1-F369-4F17-A629-8C49240FEE3C}" type="slidenum">
              <a:rPr lang="en-US" sz="1400" b="1">
                <a:solidFill>
                  <a:srgbClr val="984807"/>
                </a:solidFill>
                <a:latin typeface="Myriad Web Pro" charset="0"/>
              </a:rPr>
              <a:pPr algn="r">
                <a:defRPr/>
              </a:pPr>
              <a:t>‹#›</a:t>
            </a:fld>
            <a:endParaRPr lang="en-US" sz="1400" b="1">
              <a:solidFill>
                <a:srgbClr val="984807"/>
              </a:solidFill>
              <a:latin typeface="Myriad Web Pro" charset="0"/>
            </a:endParaRPr>
          </a:p>
        </p:txBody>
      </p:sp>
      <p:sp>
        <p:nvSpPr>
          <p:cNvPr id="4" name="Slide Number Placeholder 5"/>
          <p:cNvSpPr txBox="1">
            <a:spLocks/>
          </p:cNvSpPr>
          <p:nvPr userDrawn="1"/>
        </p:nvSpPr>
        <p:spPr bwMode="auto">
          <a:xfrm>
            <a:off x="812641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sz="1800" b="1" dirty="0" smtClean="0">
              <a:solidFill>
                <a:srgbClr val="0000FF"/>
              </a:solidFill>
              <a:latin typeface="Arial" pitchFamily="34" charset="0"/>
              <a:ea typeface="+mn-ea"/>
              <a:cs typeface="Arial" pitchFamily="34" charset="0"/>
            </a:endParaRPr>
          </a:p>
        </p:txBody>
      </p:sp>
      <p:sp>
        <p:nvSpPr>
          <p:cNvPr id="6" name="Title 1"/>
          <p:cNvSpPr>
            <a:spLocks noGrp="1"/>
          </p:cNvSpPr>
          <p:nvPr>
            <p:ph type="title"/>
          </p:nvPr>
        </p:nvSpPr>
        <p:spPr>
          <a:xfrm>
            <a:off x="457200" y="274638"/>
            <a:ext cx="8229600" cy="1143000"/>
          </a:xfrm>
        </p:spPr>
        <p:txBody>
          <a:bodyPr>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914400" y="6416675"/>
            <a:ext cx="6934200" cy="365125"/>
          </a:xfrm>
        </p:spPr>
        <p:txBody>
          <a:bodyPr/>
          <a:lstStyle>
            <a:lvl1pPr>
              <a:defRPr sz="1800" b="1">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5"/>
          <p:cNvSpPr txBox="1">
            <a:spLocks/>
          </p:cNvSpPr>
          <p:nvPr userDrawn="1"/>
        </p:nvSpPr>
        <p:spPr bwMode="auto">
          <a:xfrm>
            <a:off x="8170863" y="6488113"/>
            <a:ext cx="381000" cy="212725"/>
          </a:xfrm>
          <a:prstGeom prst="rect">
            <a:avLst/>
          </a:prstGeom>
          <a:noFill/>
          <a:ln>
            <a:noFill/>
          </a:ln>
          <a:extLst/>
        </p:spPr>
        <p:txBody>
          <a:bodyPr lIns="0" rIns="0" anchor="ctr" anchorCtr="1"/>
          <a:lstStyle/>
          <a:p>
            <a:pPr algn="r">
              <a:defRPr/>
            </a:pPr>
            <a:fld id="{7AFBE0E6-83C3-465E-BB81-979FCCD490E8}" type="slidenum">
              <a:rPr lang="en-US" sz="1800" b="1">
                <a:solidFill>
                  <a:srgbClr val="0000FF"/>
                </a:solidFill>
              </a:rPr>
              <a:pPr algn="r">
                <a:defRPr/>
              </a:pPr>
              <a:t>‹#›</a:t>
            </a:fld>
            <a:endParaRPr lang="en-US" sz="1800" b="1">
              <a:solidFill>
                <a:srgbClr val="0000FF"/>
              </a:solidFill>
            </a:endParaRPr>
          </a:p>
        </p:txBody>
      </p:sp>
      <p:sp>
        <p:nvSpPr>
          <p:cNvPr id="3" name="Content Placeholder 2"/>
          <p:cNvSpPr>
            <a:spLocks noGrp="1"/>
          </p:cNvSpPr>
          <p:nvPr>
            <p:ph sz="half" idx="1"/>
          </p:nvPr>
        </p:nvSpPr>
        <p:spPr>
          <a:xfrm>
            <a:off x="457200" y="1600200"/>
            <a:ext cx="4038600" cy="4525963"/>
          </a:xfrm>
        </p:spPr>
        <p:txBody>
          <a:bodyPr/>
          <a:lstStyle>
            <a:lvl1pPr marL="547688" indent="-411163">
              <a:defRPr lang="en-US" sz="2400" kern="1200" dirty="0" smtClean="0">
                <a:solidFill>
                  <a:schemeClr val="bg1"/>
                </a:solidFill>
                <a:latin typeface="Arial" pitchFamily="34" charset="0"/>
                <a:ea typeface="ＭＳ Ｐゴシック" pitchFamily="-112" charset="-128"/>
                <a:cs typeface="Arial" pitchFamily="34"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547688" indent="-411163">
              <a:defRPr lang="en-US" sz="2400" kern="1200" dirty="0" smtClean="0">
                <a:solidFill>
                  <a:schemeClr val="bg1"/>
                </a:solidFill>
                <a:latin typeface="Arial" pitchFamily="34" charset="0"/>
                <a:ea typeface="ＭＳ Ｐゴシック" pitchFamily="-112" charset="-128"/>
                <a:cs typeface="Arial" pitchFamily="34"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457200" y="274638"/>
            <a:ext cx="8229600" cy="1143000"/>
          </a:xfrm>
        </p:spPr>
        <p:txBody>
          <a:bodyPr>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a:xfrm>
            <a:off x="914400" y="6416675"/>
            <a:ext cx="6934200" cy="365125"/>
          </a:xfrm>
        </p:spPr>
        <p:txBody>
          <a:bodyPr/>
          <a:lstStyle>
            <a:lvl1pPr>
              <a:defRPr sz="1800" b="1">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bwMode="auto">
          <a:xfrm>
            <a:off x="8170863" y="6488113"/>
            <a:ext cx="381000" cy="212725"/>
          </a:xfrm>
          <a:prstGeom prst="rect">
            <a:avLst/>
          </a:prstGeom>
          <a:noFill/>
          <a:ln>
            <a:noFill/>
          </a:ln>
          <a:extLst/>
        </p:spPr>
        <p:txBody>
          <a:bodyPr lIns="0" rIns="0" anchor="ctr" anchorCtr="1"/>
          <a:lstStyle/>
          <a:p>
            <a:pPr algn="r">
              <a:defRPr/>
            </a:pPr>
            <a:fld id="{0361C076-B1CC-46CE-BFCE-9FA94443FC74}" type="slidenum">
              <a:rPr lang="en-US" sz="1800" b="1">
                <a:solidFill>
                  <a:srgbClr val="0000FF"/>
                </a:solidFill>
              </a:rPr>
              <a:pPr algn="r">
                <a:defRPr/>
              </a:pPr>
              <a:t>‹#›</a:t>
            </a:fld>
            <a:endParaRPr lang="en-US" sz="1800" b="1">
              <a:solidFill>
                <a:srgbClr val="0000FF"/>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ea typeface="ＭＳ Ｐゴシック" pitchFamily="-107" charset="-128"/>
              </a:defRPr>
            </a:lvl1pPr>
          </a:lstStyle>
          <a:p>
            <a:pPr>
              <a:defRPr/>
            </a:pPr>
            <a:fld id="{6B2F47D1-3866-429A-843C-0A3A7237A978}" type="datetime1">
              <a:rPr lang="en-US"/>
              <a:pPr>
                <a:defRPr/>
              </a:pPr>
              <a:t>12/13/2011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9CBE252-D1E7-468B-BC93-F7D3C31E39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r>
              <a:rPr lang="en-US"/>
              <a:t>3/5/2009</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8C7393-A60E-484E-95C5-EE7EA910079A}" type="slidenum">
              <a:rPr lang="en-US"/>
              <a:pPr>
                <a:defRPr/>
              </a:pPr>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4"/>
          </p:nvPr>
        </p:nvSpPr>
        <p:spPr/>
        <p:txBody>
          <a:bodyPr/>
          <a:lstStyle>
            <a:lvl1pPr>
              <a:defRPr/>
            </a:lvl1pPr>
          </a:lstStyle>
          <a:p>
            <a:pPr>
              <a:defRPr/>
            </a:pPr>
            <a:r>
              <a:rPr lang="en-US"/>
              <a:t>3/5/2009</a:t>
            </a:r>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D4FDE4EE-DDCD-4AF2-B408-51CE48C62012}" type="slidenum">
              <a:rPr lang="en-US"/>
              <a:pPr>
                <a:defRPr/>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5"/>
          </p:nvPr>
        </p:nvSpPr>
        <p:spPr/>
        <p:txBody>
          <a:bodyPr/>
          <a:lstStyle>
            <a:lvl1pPr>
              <a:defRPr/>
            </a:lvl1pPr>
          </a:lstStyle>
          <a:p>
            <a:pPr>
              <a:defRPr/>
            </a:pPr>
            <a:r>
              <a:rPr lang="en-US"/>
              <a:t>3/5/2009</a:t>
            </a:r>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pPr>
              <a:defRPr/>
            </a:pPr>
            <a:fld id="{7B90DF34-ACE1-4E3C-9EB0-19CB8EB40B95}" type="slidenum">
              <a:rPr lang="en-US"/>
              <a:pPr>
                <a:defRPr/>
              </a:pPr>
              <a:t>‹#›</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6"/>
          </p:nvPr>
        </p:nvSpPr>
        <p:spPr/>
        <p:txBody>
          <a:bodyPr/>
          <a:lstStyle>
            <a:lvl1pPr>
              <a:defRPr/>
            </a:lvl1pPr>
          </a:lstStyle>
          <a:p>
            <a:pPr>
              <a:defRPr/>
            </a:pPr>
            <a:r>
              <a:rPr lang="en-US"/>
              <a:t>3/5/2009</a:t>
            </a:r>
          </a:p>
        </p:txBody>
      </p:sp>
      <p:sp>
        <p:nvSpPr>
          <p:cNvPr id="9"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pPr>
              <a:defRPr/>
            </a:pPr>
            <a:fld id="{01AB4BE8-9AEC-49B3-AC71-BA7E053EABDA}" type="slidenum">
              <a:rPr lang="en-US"/>
              <a:pPr>
                <a:defRPr/>
              </a:pPr>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5"/>
          <p:cNvSpPr txBox="1">
            <a:spLocks/>
          </p:cNvSpPr>
          <p:nvPr userDrawn="1"/>
        </p:nvSpPr>
        <p:spPr bwMode="auto">
          <a:xfrm>
            <a:off x="8196263" y="6472238"/>
            <a:ext cx="381000" cy="212725"/>
          </a:xfrm>
          <a:prstGeom prst="rect">
            <a:avLst/>
          </a:prstGeom>
          <a:noFill/>
          <a:ln>
            <a:noFill/>
          </a:ln>
          <a:extLst/>
        </p:spPr>
        <p:txBody>
          <a:bodyPr lIns="0" rIns="0" anchor="ctr" anchorCtr="1"/>
          <a:lstStyle/>
          <a:p>
            <a:pPr algn="r">
              <a:defRPr/>
            </a:pPr>
            <a:fld id="{919FC786-71E1-4535-A93C-2A0F162F40AB}" type="slidenum">
              <a:rPr lang="en-US" sz="1400" b="1">
                <a:solidFill>
                  <a:srgbClr val="984807"/>
                </a:solidFill>
                <a:latin typeface="Myriad Web Pro" charset="0"/>
              </a:rPr>
              <a:pPr algn="r">
                <a:defRPr/>
              </a:pPr>
              <a:t>‹#›</a:t>
            </a:fld>
            <a:endParaRPr lang="en-US" sz="1400" b="1">
              <a:solidFill>
                <a:srgbClr val="984807"/>
              </a:solidFill>
              <a:latin typeface="Myriad Web Pro" charset="0"/>
            </a:endParaRPr>
          </a:p>
        </p:txBody>
      </p:sp>
      <p:sp>
        <p:nvSpPr>
          <p:cNvPr id="4" name="Slide Number Placeholder 5"/>
          <p:cNvSpPr txBox="1">
            <a:spLocks/>
          </p:cNvSpPr>
          <p:nvPr userDrawn="1"/>
        </p:nvSpPr>
        <p:spPr bwMode="auto">
          <a:xfrm>
            <a:off x="812641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sz="1800" b="1" dirty="0" smtClean="0">
              <a:solidFill>
                <a:srgbClr val="0000FF"/>
              </a:solidFill>
              <a:latin typeface="Arial" pitchFamily="34" charset="0"/>
              <a:ea typeface="+mn-ea"/>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ea typeface="ＭＳ Ｐゴシック" pitchFamily="-107" charset="-128"/>
              </a:defRPr>
            </a:lvl1pPr>
          </a:lstStyle>
          <a:p>
            <a:pPr>
              <a:defRPr/>
            </a:pPr>
            <a:fld id="{1DB8A4A7-C073-497E-AD02-1D18472CB90B}" type="datetime1">
              <a:rPr lang="en-US"/>
              <a:pPr>
                <a:defRPr/>
              </a:pPr>
              <a:t>12/13/2011</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B698ED6E-1950-48D7-B18E-22AD274807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Arial" pitchFamily="34" charset="0"/>
                <a:ea typeface="ＭＳ Ｐゴシック" pitchFamily="31" charset="-128"/>
                <a:cs typeface="+mn-cs"/>
              </a:defRPr>
            </a:lvl1pPr>
          </a:lstStyle>
          <a:p>
            <a:pPr>
              <a:defRPr/>
            </a:pPr>
            <a:r>
              <a:rPr lang="en-US"/>
              <a:t>3/5/2009</a:t>
            </a:r>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latin typeface="Arial" pitchFamily="34" charset="0"/>
                <a:ea typeface="ＭＳ Ｐゴシック" pitchFamily="-107" charset="-128"/>
                <a:cs typeface="+mn-cs"/>
              </a:defRPr>
            </a:lvl1pPr>
          </a:lstStyle>
          <a:p>
            <a:pPr>
              <a:defRPr/>
            </a:pPr>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lgn="ctr">
              <a:defRPr sz="1100" b="1">
                <a:solidFill>
                  <a:srgbClr val="7F7F7F"/>
                </a:solidFill>
              </a:defRPr>
            </a:lvl1pPr>
          </a:lstStyle>
          <a:p>
            <a:pPr>
              <a:defRPr/>
            </a:pPr>
            <a:fld id="{7789DAB0-EFA7-4069-A60B-C150EF9BEA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33" r:id="rId1"/>
    <p:sldLayoutId id="2147484518" r:id="rId2"/>
    <p:sldLayoutId id="2147484534" r:id="rId3"/>
    <p:sldLayoutId id="2147484535" r:id="rId4"/>
    <p:sldLayoutId id="2147484519" r:id="rId5"/>
    <p:sldLayoutId id="2147484520" r:id="rId6"/>
    <p:sldLayoutId id="2147484521" r:id="rId7"/>
    <p:sldLayoutId id="2147484522" r:id="rId8"/>
    <p:sldLayoutId id="2147484536" r:id="rId9"/>
    <p:sldLayoutId id="2147484537" r:id="rId10"/>
    <p:sldLayoutId id="2147484538" r:id="rId11"/>
    <p:sldLayoutId id="2147484539" r:id="rId12"/>
    <p:sldLayoutId id="2147484540" r:id="rId13"/>
    <p:sldLayoutId id="2147484523" r:id="rId14"/>
    <p:sldLayoutId id="2147484541" r:id="rId15"/>
    <p:sldLayoutId id="2147484542" r:id="rId16"/>
  </p:sldLayoutIdLst>
  <p:hf hdr="0" ftr="0" dt="0"/>
  <p:txStyles>
    <p:titleStyle>
      <a:lvl1pPr algn="ctr" rtl="0" eaLnBrk="0" fontAlgn="base" hangingPunct="0">
        <a:spcBef>
          <a:spcPct val="0"/>
        </a:spcBef>
        <a:spcAft>
          <a:spcPct val="0"/>
        </a:spcAft>
        <a:defRPr sz="4600" kern="1200">
          <a:solidFill>
            <a:schemeClr val="bg1"/>
          </a:solidFill>
          <a:latin typeface="+mj-lt"/>
          <a:ea typeface="ＭＳ Ｐゴシック" pitchFamily="31" charset="-128"/>
          <a:cs typeface="ＭＳ Ｐゴシック" pitchFamily="-107" charset="-128"/>
        </a:defRPr>
      </a:lvl1pPr>
      <a:lvl2pPr algn="ctr" rtl="0" eaLnBrk="0" fontAlgn="base" hangingPunct="0">
        <a:spcBef>
          <a:spcPct val="0"/>
        </a:spcBef>
        <a:spcAft>
          <a:spcPct val="0"/>
        </a:spcAft>
        <a:defRPr sz="4600">
          <a:solidFill>
            <a:schemeClr val="bg1"/>
          </a:solidFill>
          <a:latin typeface="Calisto MT" pitchFamily="18" charset="0"/>
          <a:ea typeface="ＭＳ Ｐゴシック" pitchFamily="31" charset="-128"/>
          <a:cs typeface="ＭＳ Ｐゴシック" pitchFamily="-107" charset="-128"/>
        </a:defRPr>
      </a:lvl2pPr>
      <a:lvl3pPr algn="ctr" rtl="0" eaLnBrk="0" fontAlgn="base" hangingPunct="0">
        <a:spcBef>
          <a:spcPct val="0"/>
        </a:spcBef>
        <a:spcAft>
          <a:spcPct val="0"/>
        </a:spcAft>
        <a:defRPr sz="4600">
          <a:solidFill>
            <a:schemeClr val="bg1"/>
          </a:solidFill>
          <a:latin typeface="Calisto MT" pitchFamily="18" charset="0"/>
          <a:ea typeface="ＭＳ Ｐゴシック" pitchFamily="31" charset="-128"/>
          <a:cs typeface="ＭＳ Ｐゴシック" pitchFamily="-107" charset="-128"/>
        </a:defRPr>
      </a:lvl3pPr>
      <a:lvl4pPr algn="ctr" rtl="0" eaLnBrk="0" fontAlgn="base" hangingPunct="0">
        <a:spcBef>
          <a:spcPct val="0"/>
        </a:spcBef>
        <a:spcAft>
          <a:spcPct val="0"/>
        </a:spcAft>
        <a:defRPr sz="4600">
          <a:solidFill>
            <a:schemeClr val="bg1"/>
          </a:solidFill>
          <a:latin typeface="Calisto MT" pitchFamily="18" charset="0"/>
          <a:ea typeface="ＭＳ Ｐゴシック" pitchFamily="31" charset="-128"/>
          <a:cs typeface="ＭＳ Ｐゴシック" pitchFamily="-107" charset="-128"/>
        </a:defRPr>
      </a:lvl4pPr>
      <a:lvl5pPr algn="ctr" rtl="0" eaLnBrk="0" fontAlgn="base" hangingPunct="0">
        <a:spcBef>
          <a:spcPct val="0"/>
        </a:spcBef>
        <a:spcAft>
          <a:spcPct val="0"/>
        </a:spcAft>
        <a:defRPr sz="4600">
          <a:solidFill>
            <a:schemeClr val="bg1"/>
          </a:solidFill>
          <a:latin typeface="Calisto MT" pitchFamily="18" charset="0"/>
          <a:ea typeface="ＭＳ Ｐゴシック" pitchFamily="31" charset="-128"/>
          <a:cs typeface="ＭＳ Ｐゴシック" pitchFamily="-107" charset="-128"/>
        </a:defRPr>
      </a:lvl5pPr>
      <a:lvl6pPr marL="457200" algn="ctr" rtl="0" fontAlgn="base">
        <a:spcBef>
          <a:spcPct val="0"/>
        </a:spcBef>
        <a:spcAft>
          <a:spcPct val="0"/>
        </a:spcAft>
        <a:defRPr sz="4600">
          <a:solidFill>
            <a:schemeClr val="bg1"/>
          </a:solidFill>
          <a:latin typeface="Calisto MT" pitchFamily="18" charset="0"/>
          <a:ea typeface="ＭＳ Ｐゴシック" pitchFamily="31" charset="-128"/>
        </a:defRPr>
      </a:lvl6pPr>
      <a:lvl7pPr marL="914400" algn="ctr" rtl="0" fontAlgn="base">
        <a:spcBef>
          <a:spcPct val="0"/>
        </a:spcBef>
        <a:spcAft>
          <a:spcPct val="0"/>
        </a:spcAft>
        <a:defRPr sz="4600">
          <a:solidFill>
            <a:schemeClr val="bg1"/>
          </a:solidFill>
          <a:latin typeface="Calisto MT" pitchFamily="18" charset="0"/>
          <a:ea typeface="ＭＳ Ｐゴシック" pitchFamily="31" charset="-128"/>
        </a:defRPr>
      </a:lvl7pPr>
      <a:lvl8pPr marL="1371600" algn="ctr" rtl="0" fontAlgn="base">
        <a:spcBef>
          <a:spcPct val="0"/>
        </a:spcBef>
        <a:spcAft>
          <a:spcPct val="0"/>
        </a:spcAft>
        <a:defRPr sz="4600">
          <a:solidFill>
            <a:schemeClr val="bg1"/>
          </a:solidFill>
          <a:latin typeface="Calisto MT" pitchFamily="18" charset="0"/>
          <a:ea typeface="ＭＳ Ｐゴシック" pitchFamily="31" charset="-128"/>
        </a:defRPr>
      </a:lvl8pPr>
      <a:lvl9pPr marL="1828800" algn="ctr" rtl="0" fontAlgn="base">
        <a:spcBef>
          <a:spcPct val="0"/>
        </a:spcBef>
        <a:spcAft>
          <a:spcPct val="0"/>
        </a:spcAft>
        <a:defRPr sz="4600">
          <a:solidFill>
            <a:schemeClr val="bg1"/>
          </a:solidFill>
          <a:latin typeface="Calisto MT" pitchFamily="18" charset="0"/>
          <a:ea typeface="ＭＳ Ｐゴシック" pitchFamily="31"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kern="1200">
          <a:solidFill>
            <a:srgbClr val="595959"/>
          </a:solidFill>
          <a:latin typeface="+mn-lt"/>
          <a:ea typeface="ＭＳ Ｐゴシック" pitchFamily="31" charset="-128"/>
          <a:cs typeface="ＭＳ Ｐゴシック" pitchFamily="-107" charset="-128"/>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kern="1200">
          <a:solidFill>
            <a:srgbClr val="595959"/>
          </a:solidFill>
          <a:latin typeface="+mn-lt"/>
          <a:ea typeface="ＭＳ Ｐゴシック" pitchFamily="31" charset="-128"/>
          <a:cs typeface="+mn-cs"/>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kern="1200">
          <a:solidFill>
            <a:srgbClr val="595959"/>
          </a:solidFill>
          <a:latin typeface="+mn-lt"/>
          <a:ea typeface="ＭＳ Ｐゴシック" pitchFamily="31" charset="-128"/>
          <a:cs typeface="+mn-cs"/>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kern="1200">
          <a:solidFill>
            <a:srgbClr val="595959"/>
          </a:solidFill>
          <a:latin typeface="+mn-lt"/>
          <a:ea typeface="ＭＳ Ｐゴシック" pitchFamily="31" charset="-128"/>
          <a:cs typeface="+mn-cs"/>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kern="1200">
          <a:solidFill>
            <a:srgbClr val="595959"/>
          </a:solidFill>
          <a:latin typeface="+mn-lt"/>
          <a:ea typeface="ＭＳ Ｐゴシック" pitchFamily="3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28600"/>
            <a:ext cx="7313613" cy="1263650"/>
          </a:xfrm>
          <a:prstGeom prst="rect">
            <a:avLst/>
          </a:prstGeom>
          <a:scene3d>
            <a:camera prst="orthographicFront"/>
            <a:lightRig rig="chilly" dir="t"/>
          </a:scene3d>
          <a:sp3d extrusionH="12700">
            <a:extrusionClr>
              <a:schemeClr val="bg1"/>
            </a:extrusionClr>
          </a:sp3d>
        </p:spPr>
        <p:txBody>
          <a:bodyPr vert="horz" wrap="square" lIns="91440" tIns="45720" rIns="91440" bIns="45720" numCol="1" anchor="ctr" anchorCtr="0" compatLnSpc="1">
            <a:prstTxWarp prst="textNoShape">
              <a:avLst/>
            </a:prstTxWarp>
            <a:noAutofit/>
          </a:bodyPr>
          <a:lstStyle/>
          <a:p>
            <a:pPr lvl="0"/>
            <a:r>
              <a:rPr lang="en-US" smtClean="0"/>
              <a:t>Click to edit Master title style</a:t>
            </a:r>
          </a:p>
        </p:txBody>
      </p:sp>
      <p:sp>
        <p:nvSpPr>
          <p:cNvPr id="3" name="Text Placeholder 2"/>
          <p:cNvSpPr>
            <a:spLocks noGrp="1"/>
          </p:cNvSpPr>
          <p:nvPr>
            <p:ph type="body" idx="1"/>
          </p:nvPr>
        </p:nvSpPr>
        <p:spPr>
          <a:xfrm>
            <a:off x="914400" y="1747838"/>
            <a:ext cx="7313613" cy="4303712"/>
          </a:xfrm>
          <a:prstGeom prst="rect">
            <a:avLst/>
          </a:prstGeom>
          <a:effec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226175"/>
            <a:ext cx="2133600" cy="277813"/>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orbel" pitchFamily="34" charset="0"/>
                <a:ea typeface="ＭＳ Ｐゴシック" pitchFamily="31" charset="-128"/>
                <a:cs typeface="+mn-cs"/>
              </a:defRPr>
            </a:lvl1pPr>
          </a:lstStyle>
          <a:p>
            <a:pPr>
              <a:defRPr/>
            </a:pPr>
            <a:r>
              <a:rPr lang="en-US"/>
              <a:t>3/5/2009</a:t>
            </a:r>
          </a:p>
        </p:txBody>
      </p:sp>
      <p:sp>
        <p:nvSpPr>
          <p:cNvPr id="5" name="Footer Placeholder 4"/>
          <p:cNvSpPr>
            <a:spLocks noGrp="1"/>
          </p:cNvSpPr>
          <p:nvPr>
            <p:ph type="ftr" sz="quarter" idx="3"/>
          </p:nvPr>
        </p:nvSpPr>
        <p:spPr>
          <a:xfrm>
            <a:off x="3124200" y="6226175"/>
            <a:ext cx="2895600" cy="277813"/>
          </a:xfrm>
          <a:prstGeom prst="rect">
            <a:avLst/>
          </a:prstGeom>
        </p:spPr>
        <p:txBody>
          <a:bodyPr vert="horz" lIns="91440" tIns="45720" rIns="91440" bIns="45720" rtlCol="0" anchor="ctr"/>
          <a:lstStyle>
            <a:lvl1pPr marL="0" algn="ctr" defTabSz="914400" rtl="0" eaLnBrk="1" latinLnBrk="0" hangingPunct="1">
              <a:defRPr sz="1100" b="1" kern="1200">
                <a:solidFill>
                  <a:schemeClr val="tx1">
                    <a:lumMod val="50000"/>
                    <a:lumOff val="50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226175"/>
            <a:ext cx="2133600" cy="277813"/>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7F7F7F"/>
                </a:solidFill>
                <a:latin typeface="Corbel" pitchFamily="34" charset="0"/>
              </a:defRPr>
            </a:lvl1pPr>
          </a:lstStyle>
          <a:p>
            <a:pPr>
              <a:defRPr/>
            </a:pPr>
            <a:fld id="{09034ED0-119F-4F16-8DD2-765B4F3D40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24" r:id="rId1"/>
    <p:sldLayoutId id="2147484525" r:id="rId2"/>
    <p:sldLayoutId id="2147484543" r:id="rId3"/>
    <p:sldLayoutId id="2147484526" r:id="rId4"/>
    <p:sldLayoutId id="2147484544" r:id="rId5"/>
    <p:sldLayoutId id="2147484527" r:id="rId6"/>
    <p:sldLayoutId id="2147484545" r:id="rId7"/>
    <p:sldLayoutId id="2147484528" r:id="rId8"/>
    <p:sldLayoutId id="2147484529" r:id="rId9"/>
    <p:sldLayoutId id="2147484530" r:id="rId10"/>
    <p:sldLayoutId id="2147484531" r:id="rId11"/>
    <p:sldLayoutId id="2147484532" r:id="rId12"/>
    <p:sldLayoutId id="2147484546" r:id="rId13"/>
    <p:sldLayoutId id="2147484547" r:id="rId14"/>
    <p:sldLayoutId id="2147484548" r:id="rId15"/>
    <p:sldLayoutId id="2147484549" r:id="rId16"/>
    <p:sldLayoutId id="2147484550" r:id="rId17"/>
    <p:sldLayoutId id="2147484551" r:id="rId18"/>
  </p:sldLayoutIdLst>
  <p:hf hdr="0" ftr="0" dt="0"/>
  <p:txStyles>
    <p:titleStyle>
      <a:lvl1pPr algn="ctr" rtl="0" eaLnBrk="0" fontAlgn="base" hangingPunct="0">
        <a:lnSpc>
          <a:spcPts val="5600"/>
        </a:lnSpc>
        <a:spcBef>
          <a:spcPct val="0"/>
        </a:spcBef>
        <a:spcAft>
          <a:spcPct val="0"/>
        </a:spcAft>
        <a:defRPr sz="5400" b="1" kern="1200">
          <a:gradFill>
            <a:gsLst>
              <a:gs pos="50000">
                <a:schemeClr val="tx1">
                  <a:lumMod val="65000"/>
                  <a:lumOff val="35000"/>
                </a:schemeClr>
              </a:gs>
              <a:gs pos="100000">
                <a:schemeClr val="tx1">
                  <a:lumMod val="85000"/>
                  <a:lumOff val="15000"/>
                </a:schemeClr>
              </a:gs>
            </a:gsLst>
            <a:lin ang="5400000" scaled="0"/>
          </a:gradFill>
          <a:latin typeface="+mj-lt"/>
          <a:ea typeface="ＭＳ Ｐゴシック" pitchFamily="31" charset="-128"/>
          <a:cs typeface="ＭＳ Ｐゴシック" pitchFamily="-107" charset="-128"/>
        </a:defRPr>
      </a:lvl1pPr>
      <a:lvl2pPr algn="ctr" rtl="0" eaLnBrk="0" fontAlgn="base" hangingPunct="0">
        <a:lnSpc>
          <a:spcPts val="5600"/>
        </a:lnSpc>
        <a:spcBef>
          <a:spcPct val="0"/>
        </a:spcBef>
        <a:spcAft>
          <a:spcPct val="0"/>
        </a:spcAft>
        <a:defRPr sz="5400" b="1">
          <a:solidFill>
            <a:schemeClr val="tx1"/>
          </a:solidFill>
          <a:latin typeface="Corbel" pitchFamily="34" charset="0"/>
          <a:ea typeface="ＭＳ Ｐゴシック" pitchFamily="31" charset="-128"/>
          <a:cs typeface="ＭＳ Ｐゴシック" pitchFamily="-107" charset="-128"/>
        </a:defRPr>
      </a:lvl2pPr>
      <a:lvl3pPr algn="ctr" rtl="0" eaLnBrk="0" fontAlgn="base" hangingPunct="0">
        <a:lnSpc>
          <a:spcPts val="5600"/>
        </a:lnSpc>
        <a:spcBef>
          <a:spcPct val="0"/>
        </a:spcBef>
        <a:spcAft>
          <a:spcPct val="0"/>
        </a:spcAft>
        <a:defRPr sz="5400" b="1">
          <a:solidFill>
            <a:schemeClr val="tx1"/>
          </a:solidFill>
          <a:latin typeface="Corbel" pitchFamily="34" charset="0"/>
          <a:ea typeface="ＭＳ Ｐゴシック" pitchFamily="31" charset="-128"/>
          <a:cs typeface="ＭＳ Ｐゴシック" pitchFamily="-107" charset="-128"/>
        </a:defRPr>
      </a:lvl3pPr>
      <a:lvl4pPr algn="ctr" rtl="0" eaLnBrk="0" fontAlgn="base" hangingPunct="0">
        <a:lnSpc>
          <a:spcPts val="5600"/>
        </a:lnSpc>
        <a:spcBef>
          <a:spcPct val="0"/>
        </a:spcBef>
        <a:spcAft>
          <a:spcPct val="0"/>
        </a:spcAft>
        <a:defRPr sz="5400" b="1">
          <a:solidFill>
            <a:schemeClr val="tx1"/>
          </a:solidFill>
          <a:latin typeface="Corbel" pitchFamily="34" charset="0"/>
          <a:ea typeface="ＭＳ Ｐゴシック" pitchFamily="31" charset="-128"/>
          <a:cs typeface="ＭＳ Ｐゴシック" pitchFamily="-107" charset="-128"/>
        </a:defRPr>
      </a:lvl4pPr>
      <a:lvl5pPr algn="ctr" rtl="0" eaLnBrk="0" fontAlgn="base" hangingPunct="0">
        <a:lnSpc>
          <a:spcPts val="5600"/>
        </a:lnSpc>
        <a:spcBef>
          <a:spcPct val="0"/>
        </a:spcBef>
        <a:spcAft>
          <a:spcPct val="0"/>
        </a:spcAft>
        <a:defRPr sz="5400" b="1">
          <a:solidFill>
            <a:schemeClr val="tx1"/>
          </a:solidFill>
          <a:latin typeface="Corbel" pitchFamily="34" charset="0"/>
          <a:ea typeface="ＭＳ Ｐゴシック" pitchFamily="31" charset="-128"/>
          <a:cs typeface="ＭＳ Ｐゴシック" pitchFamily="-107" charset="-128"/>
        </a:defRPr>
      </a:lvl5pPr>
      <a:lvl6pPr marL="457200" algn="ctr" rtl="0" fontAlgn="base">
        <a:lnSpc>
          <a:spcPts val="5600"/>
        </a:lnSpc>
        <a:spcBef>
          <a:spcPct val="0"/>
        </a:spcBef>
        <a:spcAft>
          <a:spcPct val="0"/>
        </a:spcAft>
        <a:defRPr sz="5400" b="1">
          <a:solidFill>
            <a:schemeClr val="tx1"/>
          </a:solidFill>
          <a:latin typeface="Corbel" pitchFamily="34" charset="0"/>
          <a:ea typeface="ＭＳ Ｐゴシック" pitchFamily="31" charset="-128"/>
        </a:defRPr>
      </a:lvl6pPr>
      <a:lvl7pPr marL="914400" algn="ctr" rtl="0" fontAlgn="base">
        <a:lnSpc>
          <a:spcPts val="5600"/>
        </a:lnSpc>
        <a:spcBef>
          <a:spcPct val="0"/>
        </a:spcBef>
        <a:spcAft>
          <a:spcPct val="0"/>
        </a:spcAft>
        <a:defRPr sz="5400" b="1">
          <a:solidFill>
            <a:schemeClr val="tx1"/>
          </a:solidFill>
          <a:latin typeface="Corbel" pitchFamily="34" charset="0"/>
          <a:ea typeface="ＭＳ Ｐゴシック" pitchFamily="31" charset="-128"/>
        </a:defRPr>
      </a:lvl7pPr>
      <a:lvl8pPr marL="1371600" algn="ctr" rtl="0" fontAlgn="base">
        <a:lnSpc>
          <a:spcPts val="5600"/>
        </a:lnSpc>
        <a:spcBef>
          <a:spcPct val="0"/>
        </a:spcBef>
        <a:spcAft>
          <a:spcPct val="0"/>
        </a:spcAft>
        <a:defRPr sz="5400" b="1">
          <a:solidFill>
            <a:schemeClr val="tx1"/>
          </a:solidFill>
          <a:latin typeface="Corbel" pitchFamily="34" charset="0"/>
          <a:ea typeface="ＭＳ Ｐゴシック" pitchFamily="31" charset="-128"/>
        </a:defRPr>
      </a:lvl8pPr>
      <a:lvl9pPr marL="1828800" algn="ctr" rtl="0" fontAlgn="base">
        <a:lnSpc>
          <a:spcPts val="5600"/>
        </a:lnSpc>
        <a:spcBef>
          <a:spcPct val="0"/>
        </a:spcBef>
        <a:spcAft>
          <a:spcPct val="0"/>
        </a:spcAft>
        <a:defRPr sz="5400" b="1">
          <a:solidFill>
            <a:schemeClr val="tx1"/>
          </a:solidFill>
          <a:latin typeface="Corbel" pitchFamily="34" charset="0"/>
          <a:ea typeface="ＭＳ Ｐゴシック" pitchFamily="31" charset="-128"/>
        </a:defRPr>
      </a:lvl9pPr>
    </p:titleStyle>
    <p:bodyStyle>
      <a:lvl1pPr marL="342900" indent="-342900" algn="l" rtl="0" eaLnBrk="0" fontAlgn="base" hangingPunct="0">
        <a:spcBef>
          <a:spcPts val="2000"/>
        </a:spcBef>
        <a:spcAft>
          <a:spcPct val="0"/>
        </a:spcAft>
        <a:buSzPct val="80000"/>
        <a:buFont typeface="Wingdings" pitchFamily="2" charset="2"/>
        <a:buChar char="l"/>
        <a:defRPr sz="2400" kern="1200">
          <a:gradFill>
            <a:gsLst>
              <a:gs pos="50000">
                <a:schemeClr val="tx1">
                  <a:lumMod val="65000"/>
                  <a:lumOff val="35000"/>
                </a:schemeClr>
              </a:gs>
              <a:gs pos="100000">
                <a:schemeClr val="tx1">
                  <a:lumMod val="85000"/>
                  <a:lumOff val="15000"/>
                </a:schemeClr>
              </a:gs>
            </a:gsLst>
            <a:lin ang="5400000" scaled="0"/>
          </a:gradFill>
          <a:latin typeface="+mn-lt"/>
          <a:ea typeface="ＭＳ Ｐゴシック" pitchFamily="31" charset="-128"/>
          <a:cs typeface="ＭＳ Ｐゴシック" pitchFamily="-107" charset="-128"/>
        </a:defRPr>
      </a:lvl1pPr>
      <a:lvl2pPr marL="685800" indent="-336550" algn="l" rtl="0" eaLnBrk="0" fontAlgn="base" hangingPunct="0">
        <a:spcBef>
          <a:spcPct val="20000"/>
        </a:spcBef>
        <a:spcAft>
          <a:spcPct val="0"/>
        </a:spcAft>
        <a:buSzPct val="80000"/>
        <a:buFont typeface="Wingdings" pitchFamily="2" charset="2"/>
        <a:buChar char="l"/>
        <a:defRPr sz="2200" kern="1200">
          <a:gradFill>
            <a:gsLst>
              <a:gs pos="50000">
                <a:schemeClr val="tx1">
                  <a:lumMod val="65000"/>
                  <a:lumOff val="35000"/>
                </a:schemeClr>
              </a:gs>
              <a:gs pos="100000">
                <a:schemeClr val="tx1">
                  <a:lumMod val="85000"/>
                  <a:lumOff val="15000"/>
                </a:schemeClr>
              </a:gs>
            </a:gsLst>
            <a:lin ang="5400000" scaled="0"/>
          </a:gradFill>
          <a:latin typeface="+mn-lt"/>
          <a:ea typeface="ＭＳ Ｐゴシック" pitchFamily="31" charset="-128"/>
          <a:cs typeface="+mn-cs"/>
        </a:defRPr>
      </a:lvl2pPr>
      <a:lvl3pPr marL="1035050" indent="-349250" algn="l" rtl="0" eaLnBrk="0" fontAlgn="base" hangingPunct="0">
        <a:spcBef>
          <a:spcPct val="20000"/>
        </a:spcBef>
        <a:spcAft>
          <a:spcPct val="0"/>
        </a:spcAft>
        <a:buSzPct val="80000"/>
        <a:buFont typeface="Wingdings" pitchFamily="2" charset="2"/>
        <a:buChar char="l"/>
        <a:defRPr sz="2000" kern="1200">
          <a:gradFill>
            <a:gsLst>
              <a:gs pos="50000">
                <a:schemeClr val="tx1">
                  <a:lumMod val="65000"/>
                  <a:lumOff val="35000"/>
                </a:schemeClr>
              </a:gs>
              <a:gs pos="100000">
                <a:schemeClr val="tx1">
                  <a:lumMod val="85000"/>
                  <a:lumOff val="15000"/>
                </a:schemeClr>
              </a:gs>
            </a:gsLst>
            <a:lin ang="5400000" scaled="0"/>
          </a:gradFill>
          <a:latin typeface="+mn-lt"/>
          <a:ea typeface="ＭＳ Ｐゴシック" pitchFamily="31" charset="-128"/>
          <a:cs typeface="+mn-cs"/>
        </a:defRPr>
      </a:lvl3pPr>
      <a:lvl4pPr marL="1371600" indent="-336550" algn="l" rtl="0" eaLnBrk="0" fontAlgn="base" hangingPunct="0">
        <a:spcBef>
          <a:spcPct val="20000"/>
        </a:spcBef>
        <a:spcAft>
          <a:spcPct val="0"/>
        </a:spcAft>
        <a:buSzPct val="80000"/>
        <a:buFont typeface="Wingdings" pitchFamily="2" charset="2"/>
        <a:buChar char="l"/>
        <a:defRPr kern="1200">
          <a:gradFill>
            <a:gsLst>
              <a:gs pos="50000">
                <a:schemeClr val="tx1">
                  <a:lumMod val="65000"/>
                  <a:lumOff val="35000"/>
                </a:schemeClr>
              </a:gs>
              <a:gs pos="100000">
                <a:schemeClr val="tx1">
                  <a:lumMod val="85000"/>
                  <a:lumOff val="15000"/>
                </a:schemeClr>
              </a:gs>
            </a:gsLst>
            <a:lin ang="5400000" scaled="0"/>
          </a:gradFill>
          <a:latin typeface="+mn-lt"/>
          <a:ea typeface="ＭＳ Ｐゴシック" pitchFamily="31" charset="-128"/>
          <a:cs typeface="+mn-cs"/>
        </a:defRPr>
      </a:lvl4pPr>
      <a:lvl5pPr marL="1720850" indent="-349250" algn="l" rtl="0" eaLnBrk="0" fontAlgn="base" hangingPunct="0">
        <a:spcBef>
          <a:spcPct val="20000"/>
        </a:spcBef>
        <a:spcAft>
          <a:spcPct val="0"/>
        </a:spcAft>
        <a:buSzPct val="80000"/>
        <a:buFont typeface="Wingdings" pitchFamily="2" charset="2"/>
        <a:buChar char="l"/>
        <a:defRPr kern="1200">
          <a:gradFill>
            <a:gsLst>
              <a:gs pos="50000">
                <a:schemeClr val="tx1">
                  <a:lumMod val="65000"/>
                  <a:lumOff val="35000"/>
                </a:schemeClr>
              </a:gs>
              <a:gs pos="100000">
                <a:schemeClr val="tx1">
                  <a:lumMod val="85000"/>
                  <a:lumOff val="15000"/>
                </a:schemeClr>
              </a:gs>
            </a:gsLst>
            <a:lin ang="5400000" scaled="0"/>
          </a:gradFill>
          <a:latin typeface="+mn-lt"/>
          <a:ea typeface="ＭＳ Ｐゴシック" pitchFamily="3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1.gif"/><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Microsoft_Office_Excel_97-2003_Worksheet2.xls"/></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www.smsafmn.webs.com/"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bwMode="auto">
          <a:noFill/>
          <a:ln>
            <a:miter lim="800000"/>
            <a:headEnd/>
            <a:tailEnd/>
          </a:ln>
        </p:spPr>
        <p:txBody>
          <a:bodyPr/>
          <a:lstStyle/>
          <a:p>
            <a:fld id="{A65DE729-4E30-414C-B544-9A448573FDCE}" type="slidenum">
              <a:rPr lang="en-US" smtClean="0"/>
              <a:pPr/>
              <a:t>1</a:t>
            </a:fld>
            <a:endParaRPr lang="en-US" smtClean="0"/>
          </a:p>
        </p:txBody>
      </p:sp>
      <p:pic>
        <p:nvPicPr>
          <p:cNvPr id="25605" name="Picture 5" descr="http://www.freestockphotos.biz/pictures/6/6478/cartoon+bubble.png"/>
          <p:cNvPicPr>
            <a:picLocks noChangeAspect="1" noChangeArrowheads="1"/>
          </p:cNvPicPr>
          <p:nvPr/>
        </p:nvPicPr>
        <p:blipFill>
          <a:blip r:embed="rId3"/>
          <a:srcRect/>
          <a:stretch>
            <a:fillRect/>
          </a:stretch>
        </p:blipFill>
        <p:spPr bwMode="auto">
          <a:xfrm>
            <a:off x="2743200" y="3276600"/>
            <a:ext cx="3581400" cy="3160713"/>
          </a:xfrm>
          <a:prstGeom prst="rect">
            <a:avLst/>
          </a:prstGeom>
          <a:noFill/>
          <a:ln w="9525">
            <a:noFill/>
            <a:miter lim="800000"/>
            <a:headEnd/>
            <a:tailEnd/>
          </a:ln>
        </p:spPr>
      </p:pic>
      <p:pic>
        <p:nvPicPr>
          <p:cNvPr id="25609" name="Picture 9" descr="http://3.bp.blogspot.com/_ViEh6rgWDz0/TJiz2JdcLSI/AAAAAAAAAlY/ngOJEap2Xpg/s320/stress-cartoon.jpg"/>
          <p:cNvPicPr>
            <a:picLocks noChangeAspect="1" noChangeArrowheads="1"/>
          </p:cNvPicPr>
          <p:nvPr/>
        </p:nvPicPr>
        <p:blipFill>
          <a:blip r:embed="rId4"/>
          <a:srcRect/>
          <a:stretch>
            <a:fillRect/>
          </a:stretch>
        </p:blipFill>
        <p:spPr bwMode="auto">
          <a:xfrm>
            <a:off x="5867400" y="685800"/>
            <a:ext cx="3048000" cy="2838450"/>
          </a:xfrm>
          <a:prstGeom prst="rect">
            <a:avLst/>
          </a:prstGeom>
          <a:noFill/>
          <a:ln w="9525">
            <a:noFill/>
            <a:miter lim="800000"/>
            <a:headEnd/>
            <a:tailEnd/>
          </a:ln>
        </p:spPr>
      </p:pic>
      <p:pic>
        <p:nvPicPr>
          <p:cNvPr id="25611" name="Picture 11" descr="http://nonzie.com/wp-content/graphics/cartoons/4e-(4).gif"/>
          <p:cNvPicPr>
            <a:picLocks noChangeAspect="1" noChangeArrowheads="1" noCrop="1"/>
          </p:cNvPicPr>
          <p:nvPr/>
        </p:nvPicPr>
        <p:blipFill>
          <a:blip r:embed="rId5"/>
          <a:srcRect/>
          <a:stretch>
            <a:fillRect/>
          </a:stretch>
        </p:blipFill>
        <p:spPr bwMode="auto">
          <a:xfrm>
            <a:off x="304800" y="609600"/>
            <a:ext cx="3563938"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11"/>
                                        </p:tgtEl>
                                        <p:attrNameLst>
                                          <p:attrName>style.visibility</p:attrName>
                                        </p:attrNameLst>
                                      </p:cBhvr>
                                      <p:to>
                                        <p:strVal val="visible"/>
                                      </p:to>
                                    </p:set>
                                    <p:animEffect transition="in" filter="fade">
                                      <p:cBhvr>
                                        <p:cTn id="7" dur="2000"/>
                                        <p:tgtEl>
                                          <p:spTgt spid="256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5"/>
                                        </p:tgtEl>
                                        <p:attrNameLst>
                                          <p:attrName>style.visibility</p:attrName>
                                        </p:attrNameLst>
                                      </p:cBhvr>
                                      <p:to>
                                        <p:strVal val="visible"/>
                                      </p:to>
                                    </p:set>
                                    <p:animEffect transition="in" filter="fade">
                                      <p:cBhvr>
                                        <p:cTn id="12" dur="2000"/>
                                        <p:tgtEl>
                                          <p:spTgt spid="256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9"/>
                                        </p:tgtEl>
                                        <p:attrNameLst>
                                          <p:attrName>style.visibility</p:attrName>
                                        </p:attrNameLst>
                                      </p:cBhvr>
                                      <p:to>
                                        <p:strVal val="visible"/>
                                      </p:to>
                                    </p:set>
                                    <p:animEffect transition="in" filter="fade">
                                      <p:cBhvr>
                                        <p:cTn id="17" dur="20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28600"/>
            <a:ext cx="8305800" cy="990600"/>
          </a:xfrm>
        </p:spPr>
        <p:txBody>
          <a:bodyPr rtlCol="0">
            <a:sp3d extrusionH="12700">
              <a:extrusionClr>
                <a:schemeClr val="bg1"/>
              </a:extrusionClr>
            </a:sp3d>
          </a:bodyPr>
          <a:lstStyle/>
          <a:p>
            <a:pPr eaLnBrk="1" fontAlgn="auto" hangingPunct="1">
              <a:spcAft>
                <a:spcPts val="0"/>
              </a:spcAft>
              <a:defRPr/>
            </a:pPr>
            <a:r>
              <a:rPr lang="en-US" dirty="0" smtClean="0">
                <a:solidFill>
                  <a:srgbClr val="FF0000"/>
                </a:solidFill>
                <a:ea typeface="ＭＳ Ｐゴシック" pitchFamily="-107" charset="-128"/>
                <a:cs typeface="+mj-cs"/>
              </a:rPr>
              <a:t>Marketing Mix </a:t>
            </a:r>
            <a:endParaRPr lang="en-US" sz="2400" dirty="0" smtClean="0">
              <a:solidFill>
                <a:srgbClr val="FF0000"/>
              </a:solidFill>
              <a:ea typeface="ＭＳ Ｐゴシック" pitchFamily="-107" charset="-128"/>
              <a:cs typeface="+mj-cs"/>
            </a:endParaRPr>
          </a:p>
        </p:txBody>
      </p:sp>
      <p:pic>
        <p:nvPicPr>
          <p:cNvPr id="33795" name="Picture 9" descr="NFTE_SmallTagLock_PantoneC.eps"/>
          <p:cNvPicPr>
            <a:picLocks noChangeAspect="1"/>
          </p:cNvPicPr>
          <p:nvPr/>
        </p:nvPicPr>
        <p:blipFill>
          <a:blip r:embed="rId3"/>
          <a:srcRect/>
          <a:stretch>
            <a:fillRect/>
          </a:stretch>
        </p:blipFill>
        <p:spPr bwMode="auto">
          <a:xfrm>
            <a:off x="152400" y="5867400"/>
            <a:ext cx="1643063" cy="822325"/>
          </a:xfrm>
          <a:prstGeom prst="rect">
            <a:avLst/>
          </a:prstGeom>
          <a:noFill/>
          <a:ln w="9525">
            <a:noFill/>
            <a:miter lim="800000"/>
            <a:headEnd/>
            <a:tailEnd/>
          </a:ln>
        </p:spPr>
      </p:pic>
      <p:graphicFrame>
        <p:nvGraphicFramePr>
          <p:cNvPr id="13" name="Diagram 12"/>
          <p:cNvGraphicFramePr/>
          <p:nvPr/>
        </p:nvGraphicFramePr>
        <p:xfrm>
          <a:off x="228600" y="1219200"/>
          <a:ext cx="8686800" cy="46692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 name="Straight Connector 5"/>
          <p:cNvCxnSpPr>
            <a:cxnSpLocks noChangeShapeType="1"/>
          </p:cNvCxnSpPr>
          <p:nvPr/>
        </p:nvCxnSpPr>
        <p:spPr bwMode="auto">
          <a:xfrm flipV="1">
            <a:off x="990600" y="2906713"/>
            <a:ext cx="0" cy="304800"/>
          </a:xfrm>
          <a:prstGeom prst="line">
            <a:avLst/>
          </a:prstGeom>
          <a:noFill/>
          <a:ln w="38100">
            <a:solidFill>
              <a:srgbClr val="FF0000"/>
            </a:solidFill>
            <a:round/>
            <a:headEnd/>
            <a:tailEnd/>
          </a:ln>
          <a:effectLst>
            <a:outerShdw dist="228601" dir="2700000" sy="89999" rotWithShape="0">
              <a:srgbClr val="808080">
                <a:alpha val="25499"/>
              </a:srgbClr>
            </a:outerShdw>
          </a:effectLst>
        </p:spPr>
      </p:cxnSp>
      <p:cxnSp>
        <p:nvCxnSpPr>
          <p:cNvPr id="10" name="Straight Connector 9"/>
          <p:cNvCxnSpPr>
            <a:cxnSpLocks noChangeShapeType="1"/>
          </p:cNvCxnSpPr>
          <p:nvPr/>
        </p:nvCxnSpPr>
        <p:spPr bwMode="auto">
          <a:xfrm flipV="1">
            <a:off x="4572000" y="2873375"/>
            <a:ext cx="0" cy="304800"/>
          </a:xfrm>
          <a:prstGeom prst="line">
            <a:avLst/>
          </a:prstGeom>
          <a:noFill/>
          <a:ln w="38100">
            <a:solidFill>
              <a:srgbClr val="FF0000"/>
            </a:solidFill>
            <a:round/>
            <a:headEnd/>
            <a:tailEnd/>
          </a:ln>
          <a:effectLst>
            <a:outerShdw dist="228601" dir="2700000" sy="89999" rotWithShape="0">
              <a:srgbClr val="808080">
                <a:alpha val="25499"/>
              </a:srgbClr>
            </a:outerShdw>
          </a:effectLst>
        </p:spPr>
      </p:cxnSp>
      <p:cxnSp>
        <p:nvCxnSpPr>
          <p:cNvPr id="11" name="Straight Connector 10"/>
          <p:cNvCxnSpPr>
            <a:cxnSpLocks noChangeShapeType="1"/>
          </p:cNvCxnSpPr>
          <p:nvPr/>
        </p:nvCxnSpPr>
        <p:spPr bwMode="auto">
          <a:xfrm flipV="1">
            <a:off x="8164513" y="2895600"/>
            <a:ext cx="0" cy="304800"/>
          </a:xfrm>
          <a:prstGeom prst="line">
            <a:avLst/>
          </a:prstGeom>
          <a:noFill/>
          <a:ln w="38100">
            <a:solidFill>
              <a:srgbClr val="FF0000"/>
            </a:solidFill>
            <a:round/>
            <a:headEnd/>
            <a:tailEnd/>
          </a:ln>
          <a:effectLst>
            <a:outerShdw dist="228601" dir="2700000" sy="89999" rotWithShape="0">
              <a:srgbClr val="808080">
                <a:alpha val="25499"/>
              </a:srgbClr>
            </a:outerShdw>
          </a:effectLst>
        </p:spPr>
      </p:cxnSp>
      <p:cxnSp>
        <p:nvCxnSpPr>
          <p:cNvPr id="12" name="Straight Connector 11"/>
          <p:cNvCxnSpPr>
            <a:cxnSpLocks noChangeShapeType="1"/>
          </p:cNvCxnSpPr>
          <p:nvPr/>
        </p:nvCxnSpPr>
        <p:spPr bwMode="auto">
          <a:xfrm flipV="1">
            <a:off x="6400800" y="3940175"/>
            <a:ext cx="0" cy="304800"/>
          </a:xfrm>
          <a:prstGeom prst="line">
            <a:avLst/>
          </a:prstGeom>
          <a:noFill/>
          <a:ln w="38100">
            <a:solidFill>
              <a:srgbClr val="FF0000"/>
            </a:solidFill>
            <a:round/>
            <a:headEnd/>
            <a:tailEnd/>
          </a:ln>
          <a:effectLst>
            <a:outerShdw dist="228601" dir="2700000" sy="89999" rotWithShape="0">
              <a:srgbClr val="808080">
                <a:alpha val="25499"/>
              </a:srgbClr>
            </a:outerShdw>
          </a:effectLst>
        </p:spPr>
      </p:cxnSp>
      <p:cxnSp>
        <p:nvCxnSpPr>
          <p:cNvPr id="14" name="Straight Connector 13"/>
          <p:cNvCxnSpPr>
            <a:cxnSpLocks noChangeShapeType="1"/>
          </p:cNvCxnSpPr>
          <p:nvPr/>
        </p:nvCxnSpPr>
        <p:spPr bwMode="auto">
          <a:xfrm flipV="1">
            <a:off x="2720975" y="3940175"/>
            <a:ext cx="0" cy="304800"/>
          </a:xfrm>
          <a:prstGeom prst="line">
            <a:avLst/>
          </a:prstGeom>
          <a:noFill/>
          <a:ln w="38100">
            <a:solidFill>
              <a:srgbClr val="FF0000"/>
            </a:solidFill>
            <a:round/>
            <a:headEnd/>
            <a:tailEnd/>
          </a:ln>
          <a:effectLst>
            <a:outerShdw dist="228601" dir="2700000" sy="89999" rotWithShape="0">
              <a:srgbClr val="808080">
                <a:alpha val="25499"/>
              </a:srgbClr>
            </a:outerShdw>
          </a:effectLst>
        </p:spPr>
      </p:cxnSp>
      <p:sp>
        <p:nvSpPr>
          <p:cNvPr id="3" name="Rounded Rectangle 2"/>
          <p:cNvSpPr/>
          <p:nvPr/>
        </p:nvSpPr>
        <p:spPr>
          <a:xfrm>
            <a:off x="228600" y="1371600"/>
            <a:ext cx="2438400" cy="1524000"/>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a:lstStyle/>
          <a:p>
            <a:pPr>
              <a:defRPr/>
            </a:pPr>
            <a:r>
              <a:rPr lang="en-US" sz="1800">
                <a:solidFill>
                  <a:schemeClr val="tx1"/>
                </a:solidFill>
                <a:latin typeface="Georgia" pitchFamily="18" charset="0"/>
                <a:ea typeface="ＭＳ Ｐゴシック" pitchFamily="31" charset="-128"/>
              </a:rPr>
              <a:t>Males &amp; Females</a:t>
            </a:r>
          </a:p>
          <a:p>
            <a:pPr>
              <a:defRPr/>
            </a:pPr>
            <a:r>
              <a:rPr lang="en-US" sz="1800">
                <a:solidFill>
                  <a:schemeClr val="tx1"/>
                </a:solidFill>
                <a:latin typeface="Georgia" pitchFamily="18" charset="0"/>
                <a:ea typeface="ＭＳ Ｐゴシック" pitchFamily="31" charset="-128"/>
              </a:rPr>
              <a:t>Families</a:t>
            </a:r>
          </a:p>
          <a:p>
            <a:pPr>
              <a:defRPr/>
            </a:pPr>
            <a:r>
              <a:rPr lang="en-US" sz="1800">
                <a:solidFill>
                  <a:schemeClr val="tx1"/>
                </a:solidFill>
                <a:latin typeface="Georgia" pitchFamily="18" charset="0"/>
                <a:ea typeface="ＭＳ Ｐゴシック" pitchFamily="31" charset="-128"/>
              </a:rPr>
              <a:t>Ages: 18+</a:t>
            </a:r>
          </a:p>
        </p:txBody>
      </p:sp>
      <p:sp>
        <p:nvSpPr>
          <p:cNvPr id="15" name="Rounded Rectangle 14"/>
          <p:cNvSpPr/>
          <p:nvPr/>
        </p:nvSpPr>
        <p:spPr>
          <a:xfrm>
            <a:off x="6519863" y="1360488"/>
            <a:ext cx="2438400" cy="1524000"/>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a:lstStyle/>
          <a:p>
            <a:pPr>
              <a:buFont typeface="Arial" pitchFamily="34" charset="0"/>
              <a:buChar char="•"/>
              <a:defRPr/>
            </a:pPr>
            <a:r>
              <a:rPr lang="en-US" sz="1800">
                <a:solidFill>
                  <a:schemeClr val="tx1"/>
                </a:solidFill>
                <a:latin typeface="Georgia" pitchFamily="18" charset="0"/>
                <a:ea typeface="ＭＳ Ｐゴシック" pitchFamily="31" charset="-128"/>
              </a:rPr>
              <a:t>Business cards</a:t>
            </a:r>
          </a:p>
          <a:p>
            <a:pPr>
              <a:buFont typeface="Arial" pitchFamily="34" charset="0"/>
              <a:buChar char="•"/>
              <a:defRPr/>
            </a:pPr>
            <a:r>
              <a:rPr lang="en-US" sz="1800">
                <a:solidFill>
                  <a:schemeClr val="tx1"/>
                </a:solidFill>
                <a:latin typeface="Georgia" pitchFamily="18" charset="0"/>
                <a:ea typeface="ＭＳ Ｐゴシック" pitchFamily="31" charset="-128"/>
              </a:rPr>
              <a:t>Online websites</a:t>
            </a:r>
          </a:p>
          <a:p>
            <a:pPr>
              <a:buFont typeface="Arial" pitchFamily="34" charset="0"/>
              <a:buChar char="•"/>
              <a:defRPr/>
            </a:pPr>
            <a:r>
              <a:rPr lang="en-US" sz="1800">
                <a:solidFill>
                  <a:schemeClr val="tx1"/>
                </a:solidFill>
                <a:latin typeface="Georgia" pitchFamily="18" charset="0"/>
                <a:ea typeface="ＭＳ Ｐゴシック" pitchFamily="31" charset="-128"/>
              </a:rPr>
              <a:t>Word of mouth</a:t>
            </a:r>
          </a:p>
        </p:txBody>
      </p:sp>
      <p:sp>
        <p:nvSpPr>
          <p:cNvPr id="16" name="Rounded Rectangle 15"/>
          <p:cNvSpPr/>
          <p:nvPr/>
        </p:nvSpPr>
        <p:spPr>
          <a:xfrm>
            <a:off x="3341688" y="1349375"/>
            <a:ext cx="2438400" cy="1524000"/>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a:lstStyle/>
          <a:p>
            <a:pPr>
              <a:defRPr/>
            </a:pPr>
            <a:r>
              <a:rPr lang="en-US" sz="1800">
                <a:solidFill>
                  <a:schemeClr val="tx1"/>
                </a:solidFill>
                <a:latin typeface="Georgia" pitchFamily="18" charset="0"/>
                <a:ea typeface="ＭＳ Ｐゴシック" pitchFamily="-107" charset="-128"/>
              </a:rPr>
              <a:t>SMSA</a:t>
            </a:r>
          </a:p>
          <a:p>
            <a:pPr>
              <a:defRPr/>
            </a:pPr>
            <a:r>
              <a:rPr lang="en-US" sz="1800">
                <a:solidFill>
                  <a:schemeClr val="tx1"/>
                </a:solidFill>
                <a:latin typeface="Georgia" pitchFamily="18" charset="0"/>
                <a:ea typeface="ＭＳ Ｐゴシック" pitchFamily="-107" charset="-128"/>
              </a:rPr>
              <a:t>Hartford, CT</a:t>
            </a:r>
          </a:p>
          <a:p>
            <a:pPr>
              <a:defRPr/>
            </a:pPr>
            <a:endParaRPr lang="en-US" sz="1800">
              <a:solidFill>
                <a:srgbClr val="4C5A6A"/>
              </a:solidFill>
              <a:latin typeface="Georgia" pitchFamily="18" charset="0"/>
              <a:ea typeface="ＭＳ Ｐゴシック" pitchFamily="-107" charset="-128"/>
            </a:endParaRPr>
          </a:p>
          <a:p>
            <a:pPr>
              <a:defRPr/>
            </a:pPr>
            <a:endParaRPr lang="en-US" sz="1800">
              <a:solidFill>
                <a:srgbClr val="4C5A6A"/>
              </a:solidFill>
              <a:latin typeface="Georgia" pitchFamily="18" charset="0"/>
              <a:ea typeface="ＭＳ Ｐゴシック" pitchFamily="-107" charset="-128"/>
            </a:endParaRPr>
          </a:p>
        </p:txBody>
      </p:sp>
      <p:sp>
        <p:nvSpPr>
          <p:cNvPr id="17" name="Rounded Rectangle 16"/>
          <p:cNvSpPr/>
          <p:nvPr/>
        </p:nvSpPr>
        <p:spPr>
          <a:xfrm>
            <a:off x="1501775" y="4256088"/>
            <a:ext cx="2438400" cy="1524000"/>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a:lstStyle/>
          <a:p>
            <a:pPr>
              <a:defRPr/>
            </a:pPr>
            <a:r>
              <a:rPr lang="en-US" sz="1800">
                <a:solidFill>
                  <a:schemeClr val="tx1"/>
                </a:solidFill>
                <a:ea typeface="ＭＳ Ｐゴシック" pitchFamily="31" charset="-128"/>
              </a:rPr>
              <a:t>Devoted, amicable, and professional catering </a:t>
            </a:r>
          </a:p>
        </p:txBody>
      </p:sp>
      <p:sp>
        <p:nvSpPr>
          <p:cNvPr id="18" name="Rounded Rectangle 17"/>
          <p:cNvSpPr/>
          <p:nvPr/>
        </p:nvSpPr>
        <p:spPr>
          <a:xfrm>
            <a:off x="5291138" y="4256088"/>
            <a:ext cx="2438400" cy="1524000"/>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a:lstStyle/>
          <a:p>
            <a:pPr>
              <a:defRPr/>
            </a:pPr>
            <a:r>
              <a:rPr lang="en-US" sz="1800">
                <a:solidFill>
                  <a:schemeClr val="tx1"/>
                </a:solidFill>
                <a:ea typeface="ＭＳ Ｐゴシック" pitchFamily="31" charset="-128"/>
              </a:rPr>
              <a:t>Affordable and includes some discounts to make it even more affordable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52400"/>
            <a:ext cx="8229600" cy="914400"/>
          </a:xfrm>
        </p:spPr>
        <p:txBody>
          <a:bodyPr rtlCol="0">
            <a:sp3d extrusionH="12700">
              <a:extrusionClr>
                <a:schemeClr val="bg1"/>
              </a:extrusionClr>
            </a:sp3d>
          </a:bodyPr>
          <a:lstStyle/>
          <a:p>
            <a:pPr eaLnBrk="1" fontAlgn="auto" hangingPunct="1">
              <a:spcAft>
                <a:spcPts val="0"/>
              </a:spcAft>
              <a:defRPr/>
            </a:pPr>
            <a:r>
              <a:rPr lang="en-US" dirty="0" smtClean="0">
                <a:solidFill>
                  <a:srgbClr val="FF0000"/>
                </a:solidFill>
                <a:ea typeface="ＭＳ Ｐゴシック" pitchFamily="-107" charset="-128"/>
                <a:cs typeface="+mj-cs"/>
              </a:rPr>
              <a:t>Promotional Mix</a:t>
            </a:r>
            <a:endParaRPr lang="en-US" dirty="0" smtClean="0">
              <a:solidFill>
                <a:srgbClr val="FF0000"/>
              </a:solidFill>
              <a:ea typeface="+mj-ea"/>
              <a:cs typeface="+mj-cs"/>
            </a:endParaRPr>
          </a:p>
        </p:txBody>
      </p:sp>
      <p:grpSp>
        <p:nvGrpSpPr>
          <p:cNvPr id="34819" name="Group 38923"/>
          <p:cNvGrpSpPr>
            <a:grpSpLocks/>
          </p:cNvGrpSpPr>
          <p:nvPr/>
        </p:nvGrpSpPr>
        <p:grpSpPr bwMode="auto">
          <a:xfrm>
            <a:off x="674688" y="1657350"/>
            <a:ext cx="8016875" cy="3494088"/>
            <a:chOff x="674914" y="1657193"/>
            <a:chExt cx="8017066" cy="3494152"/>
          </a:xfrm>
        </p:grpSpPr>
        <p:sp>
          <p:nvSpPr>
            <p:cNvPr id="38925" name="Freeform 38924"/>
            <p:cNvSpPr/>
            <p:nvPr/>
          </p:nvSpPr>
          <p:spPr>
            <a:xfrm>
              <a:off x="674914" y="1657193"/>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a:solidFill>
              <a:srgbClr val="3366FF"/>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324174" tIns="8890" rIns="306394" bIns="8890" anchor="ctr"/>
            <a:lstStyle/>
            <a:p>
              <a:pPr algn="ctr" defTabSz="622300">
                <a:lnSpc>
                  <a:spcPct val="90000"/>
                </a:lnSpc>
                <a:spcAft>
                  <a:spcPct val="35000"/>
                </a:spcAft>
                <a:defRPr/>
              </a:pPr>
              <a:r>
                <a:rPr lang="en-US" sz="1400" b="1" dirty="0">
                  <a:solidFill>
                    <a:schemeClr val="bg1"/>
                  </a:solidFill>
                  <a:ea typeface="ＭＳ Ｐゴシック" pitchFamily="-107" charset="-128"/>
                </a:rPr>
                <a:t>Advertising</a:t>
              </a:r>
              <a:endParaRPr lang="en-US" sz="1400" dirty="0">
                <a:solidFill>
                  <a:srgbClr val="FFFFFF"/>
                </a:solidFill>
                <a:ea typeface="ＭＳ Ｐゴシック" pitchFamily="-107" charset="-128"/>
              </a:endParaRPr>
            </a:p>
          </p:txBody>
        </p:sp>
        <p:sp>
          <p:nvSpPr>
            <p:cNvPr id="38926" name="Freeform 38925"/>
            <p:cNvSpPr/>
            <p:nvPr/>
          </p:nvSpPr>
          <p:spPr>
            <a:xfrm>
              <a:off x="2205506" y="1684929"/>
              <a:ext cx="4825333" cy="603995"/>
            </a:xfrm>
            <a:custGeom>
              <a:avLst/>
              <a:gdLst>
                <a:gd name="connsiteX0" fmla="*/ 0 w 4825333"/>
                <a:gd name="connsiteY0" fmla="*/ 0 h 603995"/>
                <a:gd name="connsiteX1" fmla="*/ 4523336 w 4825333"/>
                <a:gd name="connsiteY1" fmla="*/ 0 h 603995"/>
                <a:gd name="connsiteX2" fmla="*/ 4825333 w 4825333"/>
                <a:gd name="connsiteY2" fmla="*/ 301998 h 603995"/>
                <a:gd name="connsiteX3" fmla="*/ 4523336 w 4825333"/>
                <a:gd name="connsiteY3" fmla="*/ 603995 h 603995"/>
                <a:gd name="connsiteX4" fmla="*/ 0 w 4825333"/>
                <a:gd name="connsiteY4" fmla="*/ 603995 h 603995"/>
                <a:gd name="connsiteX5" fmla="*/ 301998 w 4825333"/>
                <a:gd name="connsiteY5" fmla="*/ 301998 h 603995"/>
                <a:gd name="connsiteX6" fmla="*/ 0 w 4825333"/>
                <a:gd name="connsiteY6" fmla="*/ 0 h 60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5">
                  <a:moveTo>
                    <a:pt x="0" y="0"/>
                  </a:moveTo>
                  <a:lnTo>
                    <a:pt x="4523336" y="0"/>
                  </a:lnTo>
                  <a:lnTo>
                    <a:pt x="4825333" y="301998"/>
                  </a:lnTo>
                  <a:lnTo>
                    <a:pt x="4523336" y="603995"/>
                  </a:lnTo>
                  <a:lnTo>
                    <a:pt x="0" y="603995"/>
                  </a:lnTo>
                  <a:lnTo>
                    <a:pt x="301998" y="301998"/>
                  </a:lnTo>
                  <a:lnTo>
                    <a:pt x="0" y="0"/>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322318" tIns="10160" rIns="301997" bIns="10160" anchor="ctr"/>
            <a:lstStyle/>
            <a:p>
              <a:pPr marL="230188" defTabSz="711200">
                <a:lnSpc>
                  <a:spcPct val="90000"/>
                </a:lnSpc>
                <a:spcAft>
                  <a:spcPct val="35000"/>
                </a:spcAft>
                <a:defRPr/>
              </a:pPr>
              <a:r>
                <a:rPr lang="en-US" sz="1600">
                  <a:solidFill>
                    <a:srgbClr val="000000"/>
                  </a:solidFill>
                  <a:latin typeface="Georgia" pitchFamily="18" charset="0"/>
                  <a:ea typeface="ＭＳ Ｐゴシック" pitchFamily="31" charset="-128"/>
                </a:rPr>
                <a:t>Internet and Business cards</a:t>
              </a:r>
            </a:p>
          </p:txBody>
        </p:sp>
        <p:sp>
          <p:nvSpPr>
            <p:cNvPr id="38927" name="Freeform 38926"/>
            <p:cNvSpPr/>
            <p:nvPr/>
          </p:nvSpPr>
          <p:spPr>
            <a:xfrm>
              <a:off x="6883347" y="1659169"/>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a:solidFill>
              <a:srgbClr val="FF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320521" tIns="11430" rIns="297661" bIns="11430" anchor="ctr"/>
            <a:lstStyle/>
            <a:p>
              <a:pPr defTabSz="800100">
                <a:lnSpc>
                  <a:spcPct val="90000"/>
                </a:lnSpc>
                <a:spcAft>
                  <a:spcPct val="35000"/>
                </a:spcAft>
                <a:tabLst>
                  <a:tab pos="1087438" algn="r"/>
                </a:tabLst>
                <a:defRPr/>
              </a:pPr>
              <a:r>
                <a:rPr lang="en-US" sz="1800" dirty="0">
                  <a:solidFill>
                    <a:schemeClr val="bg1"/>
                  </a:solidFill>
                  <a:latin typeface="Georgia" pitchFamily="18" charset="0"/>
                  <a:ea typeface="ＭＳ Ｐゴシック" pitchFamily="31" charset="-128"/>
                </a:rPr>
                <a:t>	$20.00</a:t>
              </a:r>
            </a:p>
          </p:txBody>
        </p:sp>
        <p:sp>
          <p:nvSpPr>
            <p:cNvPr id="38928" name="Freeform 38927"/>
            <p:cNvSpPr/>
            <p:nvPr/>
          </p:nvSpPr>
          <p:spPr>
            <a:xfrm>
              <a:off x="674914" y="2340130"/>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a:solidFill>
              <a:srgbClr val="3366FF"/>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lIns="324174" tIns="8890" rIns="306394" bIns="8890" anchor="ctr"/>
            <a:lstStyle/>
            <a:p>
              <a:pPr algn="ctr" defTabSz="622300">
                <a:lnSpc>
                  <a:spcPct val="90000"/>
                </a:lnSpc>
                <a:spcAft>
                  <a:spcPct val="35000"/>
                </a:spcAft>
                <a:defRPr/>
              </a:pPr>
              <a:r>
                <a:rPr lang="en-US" sz="1400" b="1" dirty="0">
                  <a:solidFill>
                    <a:schemeClr val="bg1"/>
                  </a:solidFill>
                  <a:ea typeface="ＭＳ Ｐゴシック" pitchFamily="-107" charset="-128"/>
                </a:rPr>
                <a:t>Publicity</a:t>
              </a:r>
              <a:endParaRPr lang="en-US" sz="1400" dirty="0">
                <a:solidFill>
                  <a:srgbClr val="FFFFFF"/>
                </a:solidFill>
                <a:ea typeface="ＭＳ Ｐゴシック" pitchFamily="-107" charset="-128"/>
              </a:endParaRPr>
            </a:p>
          </p:txBody>
        </p:sp>
        <p:sp>
          <p:nvSpPr>
            <p:cNvPr id="38929" name="Freeform 38928"/>
            <p:cNvSpPr/>
            <p:nvPr/>
          </p:nvSpPr>
          <p:spPr>
            <a:xfrm>
              <a:off x="2205506" y="2368695"/>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322320" tIns="10160" rIns="301999" bIns="10160" anchor="ctr"/>
            <a:lstStyle/>
            <a:p>
              <a:pPr marL="230188" defTabSz="711200">
                <a:lnSpc>
                  <a:spcPct val="90000"/>
                </a:lnSpc>
                <a:spcAft>
                  <a:spcPct val="35000"/>
                </a:spcAft>
                <a:defRPr/>
              </a:pPr>
              <a:r>
                <a:rPr lang="en-US" sz="1600">
                  <a:solidFill>
                    <a:srgbClr val="000000"/>
                  </a:solidFill>
                  <a:latin typeface="Georgia" pitchFamily="18" charset="0"/>
                  <a:ea typeface="ＭＳ Ｐゴシック" pitchFamily="-107" charset="-128"/>
                </a:rPr>
                <a:t>Facebook, Twitter, SMSA’s official website, and word of mouth</a:t>
              </a:r>
            </a:p>
          </p:txBody>
        </p:sp>
        <p:sp>
          <p:nvSpPr>
            <p:cNvPr id="38930" name="Freeform 38929"/>
            <p:cNvSpPr/>
            <p:nvPr/>
          </p:nvSpPr>
          <p:spPr>
            <a:xfrm>
              <a:off x="6883347" y="2342937"/>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a:solidFill>
              <a:srgbClr val="FF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320521" tIns="11430" rIns="297661" bIns="11430" anchor="ctr"/>
            <a:lstStyle/>
            <a:p>
              <a:pPr defTabSz="800100">
                <a:lnSpc>
                  <a:spcPct val="90000"/>
                </a:lnSpc>
                <a:spcAft>
                  <a:spcPct val="35000"/>
                </a:spcAft>
                <a:tabLst>
                  <a:tab pos="1087438" algn="r"/>
                </a:tabLst>
                <a:defRPr/>
              </a:pPr>
              <a:r>
                <a:rPr lang="en-US" sz="1800" dirty="0">
                  <a:solidFill>
                    <a:srgbClr val="000000"/>
                  </a:solidFill>
                  <a:latin typeface="Georgia" pitchFamily="18" charset="0"/>
                  <a:ea typeface="ＭＳ Ｐゴシック" pitchFamily="31" charset="-128"/>
                </a:rPr>
                <a:t>	</a:t>
              </a:r>
              <a:r>
                <a:rPr lang="en-US" sz="1800" dirty="0">
                  <a:solidFill>
                    <a:schemeClr val="bg1"/>
                  </a:solidFill>
                  <a:latin typeface="Georgia" pitchFamily="18" charset="0"/>
                  <a:ea typeface="ＭＳ Ｐゴシック" pitchFamily="31" charset="-128"/>
                </a:rPr>
                <a:t>$0.00</a:t>
              </a:r>
            </a:p>
          </p:txBody>
        </p:sp>
        <p:sp>
          <p:nvSpPr>
            <p:cNvPr id="38931" name="Freeform 38930"/>
            <p:cNvSpPr/>
            <p:nvPr/>
          </p:nvSpPr>
          <p:spPr>
            <a:xfrm>
              <a:off x="674914" y="3023899"/>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a:solidFill>
              <a:srgbClr val="3366FF"/>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lIns="324174" tIns="8890" rIns="306394" bIns="8890" anchor="ctr"/>
            <a:lstStyle/>
            <a:p>
              <a:pPr algn="ctr" defTabSz="622300">
                <a:lnSpc>
                  <a:spcPct val="90000"/>
                </a:lnSpc>
                <a:spcAft>
                  <a:spcPct val="35000"/>
                </a:spcAft>
                <a:defRPr/>
              </a:pPr>
              <a:r>
                <a:rPr lang="en-US" sz="1400" b="1">
                  <a:solidFill>
                    <a:schemeClr val="bg1"/>
                  </a:solidFill>
                  <a:ea typeface="ＭＳ Ｐゴシック" pitchFamily="-107" charset="-128"/>
                </a:rPr>
                <a:t>Personal Selling</a:t>
              </a:r>
              <a:endParaRPr lang="en-US" sz="1400">
                <a:solidFill>
                  <a:srgbClr val="FFFFFF"/>
                </a:solidFill>
                <a:ea typeface="ＭＳ Ｐゴシック" pitchFamily="-107" charset="-128"/>
              </a:endParaRPr>
            </a:p>
          </p:txBody>
        </p:sp>
        <p:sp>
          <p:nvSpPr>
            <p:cNvPr id="38932" name="Freeform 38931"/>
            <p:cNvSpPr/>
            <p:nvPr/>
          </p:nvSpPr>
          <p:spPr>
            <a:xfrm>
              <a:off x="2205506" y="3052464"/>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lIns="322320" tIns="10160" rIns="301999" bIns="10160" anchor="ctr"/>
            <a:lstStyle/>
            <a:p>
              <a:pPr marL="230188" defTabSz="711200">
                <a:lnSpc>
                  <a:spcPct val="90000"/>
                </a:lnSpc>
                <a:spcAft>
                  <a:spcPct val="35000"/>
                </a:spcAft>
                <a:defRPr/>
              </a:pPr>
              <a:r>
                <a:rPr lang="en-US" sz="1600">
                  <a:solidFill>
                    <a:srgbClr val="000000"/>
                  </a:solidFill>
                  <a:latin typeface="Georgia" pitchFamily="18" charset="0"/>
                  <a:ea typeface="ＭＳ Ｐゴシック" pitchFamily="-107" charset="-128"/>
                </a:rPr>
                <a:t>Our website with personal emails</a:t>
              </a:r>
            </a:p>
            <a:p>
              <a:pPr marL="230188" defTabSz="711200">
                <a:lnSpc>
                  <a:spcPct val="90000"/>
                </a:lnSpc>
                <a:spcAft>
                  <a:spcPct val="35000"/>
                </a:spcAft>
                <a:defRPr/>
              </a:pPr>
              <a:r>
                <a:rPr lang="en-US" sz="1600">
                  <a:solidFill>
                    <a:srgbClr val="000000"/>
                  </a:solidFill>
                  <a:latin typeface="Georgia" pitchFamily="18" charset="0"/>
                  <a:ea typeface="ＭＳ Ｐゴシック" pitchFamily="-107" charset="-128"/>
                </a:rPr>
                <a:t>(Within SMSA’s website)</a:t>
              </a:r>
            </a:p>
          </p:txBody>
        </p:sp>
        <p:sp>
          <p:nvSpPr>
            <p:cNvPr id="38933" name="Freeform 38932"/>
            <p:cNvSpPr/>
            <p:nvPr/>
          </p:nvSpPr>
          <p:spPr>
            <a:xfrm>
              <a:off x="6883347" y="3026706"/>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a:solidFill>
              <a:srgbClr val="FF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320521" tIns="11430" rIns="297661" bIns="11430" anchor="ctr"/>
            <a:lstStyle/>
            <a:p>
              <a:pPr defTabSz="800100">
                <a:lnSpc>
                  <a:spcPct val="90000"/>
                </a:lnSpc>
                <a:spcAft>
                  <a:spcPct val="35000"/>
                </a:spcAft>
                <a:tabLst>
                  <a:tab pos="1087438" algn="r"/>
                </a:tabLst>
                <a:defRPr/>
              </a:pPr>
              <a:r>
                <a:rPr lang="en-US" sz="1800" dirty="0">
                  <a:solidFill>
                    <a:schemeClr val="bg1"/>
                  </a:solidFill>
                  <a:latin typeface="Georgia" pitchFamily="18" charset="0"/>
                  <a:ea typeface="ＭＳ Ｐゴシック" pitchFamily="31" charset="-128"/>
                </a:rPr>
                <a:t>	$0.00</a:t>
              </a:r>
            </a:p>
          </p:txBody>
        </p:sp>
        <p:sp>
          <p:nvSpPr>
            <p:cNvPr id="38934" name="Freeform 38933"/>
            <p:cNvSpPr/>
            <p:nvPr/>
          </p:nvSpPr>
          <p:spPr>
            <a:xfrm>
              <a:off x="674914" y="3707667"/>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a:solidFill>
              <a:srgbClr val="3366FF"/>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324174" tIns="8890" rIns="306394" bIns="8890" anchor="ctr"/>
            <a:lstStyle/>
            <a:p>
              <a:pPr algn="ctr" defTabSz="622300">
                <a:lnSpc>
                  <a:spcPct val="90000"/>
                </a:lnSpc>
                <a:spcAft>
                  <a:spcPct val="35000"/>
                </a:spcAft>
                <a:defRPr/>
              </a:pPr>
              <a:r>
                <a:rPr lang="en-US" sz="1400" b="1">
                  <a:solidFill>
                    <a:schemeClr val="bg1"/>
                  </a:solidFill>
                  <a:ea typeface="ＭＳ Ｐゴシック" pitchFamily="-107" charset="-128"/>
                </a:rPr>
                <a:t>Sales Promotion</a:t>
              </a:r>
              <a:endParaRPr lang="en-US" sz="1400">
                <a:solidFill>
                  <a:srgbClr val="FFFFFF"/>
                </a:solidFill>
                <a:ea typeface="ＭＳ Ｐゴシック" pitchFamily="-107" charset="-128"/>
              </a:endParaRPr>
            </a:p>
          </p:txBody>
        </p:sp>
        <p:sp>
          <p:nvSpPr>
            <p:cNvPr id="38935" name="Freeform 38934"/>
            <p:cNvSpPr/>
            <p:nvPr/>
          </p:nvSpPr>
          <p:spPr>
            <a:xfrm>
              <a:off x="2205506" y="3736232"/>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322320" tIns="10160" rIns="301999" bIns="10160" anchor="ctr"/>
            <a:lstStyle/>
            <a:p>
              <a:pPr marL="230188" defTabSz="711200">
                <a:lnSpc>
                  <a:spcPct val="90000"/>
                </a:lnSpc>
                <a:spcAft>
                  <a:spcPct val="35000"/>
                </a:spcAft>
                <a:defRPr/>
              </a:pPr>
              <a:r>
                <a:rPr lang="en-US" sz="1500" dirty="0">
                  <a:solidFill>
                    <a:srgbClr val="000000"/>
                  </a:solidFill>
                  <a:latin typeface="Georgia" pitchFamily="18" charset="0"/>
                  <a:ea typeface="ＭＳ Ｐゴシック" pitchFamily="-107" charset="-128"/>
                </a:rPr>
                <a:t>Coupons – Purchase from us 4 times in a row without missing a week and get 25% off your next purchase. </a:t>
              </a:r>
            </a:p>
          </p:txBody>
        </p:sp>
        <p:sp>
          <p:nvSpPr>
            <p:cNvPr id="38936" name="Freeform 38935"/>
            <p:cNvSpPr/>
            <p:nvPr/>
          </p:nvSpPr>
          <p:spPr>
            <a:xfrm>
              <a:off x="6883347" y="3710474"/>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a:solidFill>
              <a:srgbClr val="FF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320521" tIns="11430" rIns="297661" bIns="11430" anchor="ctr"/>
            <a:lstStyle/>
            <a:p>
              <a:pPr defTabSz="800100">
                <a:lnSpc>
                  <a:spcPct val="90000"/>
                </a:lnSpc>
                <a:spcAft>
                  <a:spcPct val="35000"/>
                </a:spcAft>
                <a:tabLst>
                  <a:tab pos="1087438" algn="r"/>
                </a:tabLst>
                <a:defRPr/>
              </a:pPr>
              <a:r>
                <a:rPr lang="en-US" sz="1800" dirty="0">
                  <a:solidFill>
                    <a:srgbClr val="000000"/>
                  </a:solidFill>
                  <a:latin typeface="Georgia" pitchFamily="18" charset="0"/>
                  <a:ea typeface="ＭＳ Ｐゴシック" pitchFamily="31" charset="-128"/>
                </a:rPr>
                <a:t>	</a:t>
              </a:r>
              <a:r>
                <a:rPr lang="en-US" sz="1800" dirty="0">
                  <a:solidFill>
                    <a:schemeClr val="bg1"/>
                  </a:solidFill>
                  <a:latin typeface="Georgia" pitchFamily="18" charset="0"/>
                  <a:ea typeface="ＭＳ Ｐゴシック" pitchFamily="31" charset="-128"/>
                </a:rPr>
                <a:t>$69.98 </a:t>
              </a:r>
            </a:p>
          </p:txBody>
        </p:sp>
        <p:sp>
          <p:nvSpPr>
            <p:cNvPr id="38940" name="Freeform 38939"/>
            <p:cNvSpPr/>
            <p:nvPr/>
          </p:nvSpPr>
          <p:spPr>
            <a:xfrm>
              <a:off x="686026" y="4419959"/>
              <a:ext cx="6328236" cy="731386"/>
            </a:xfrm>
            <a:custGeom>
              <a:avLst/>
              <a:gdLst>
                <a:gd name="connsiteX0" fmla="*/ 0 w 6328236"/>
                <a:gd name="connsiteY0" fmla="*/ 0 h 731386"/>
                <a:gd name="connsiteX1" fmla="*/ 5962543 w 6328236"/>
                <a:gd name="connsiteY1" fmla="*/ 0 h 731386"/>
                <a:gd name="connsiteX2" fmla="*/ 6328236 w 6328236"/>
                <a:gd name="connsiteY2" fmla="*/ 365693 h 731386"/>
                <a:gd name="connsiteX3" fmla="*/ 5962543 w 6328236"/>
                <a:gd name="connsiteY3" fmla="*/ 731386 h 731386"/>
                <a:gd name="connsiteX4" fmla="*/ 0 w 6328236"/>
                <a:gd name="connsiteY4" fmla="*/ 731386 h 731386"/>
                <a:gd name="connsiteX5" fmla="*/ 365693 w 6328236"/>
                <a:gd name="connsiteY5" fmla="*/ 365693 h 731386"/>
                <a:gd name="connsiteX6" fmla="*/ 0 w 6328236"/>
                <a:gd name="connsiteY6" fmla="*/ 0 h 7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8236" h="731386">
                  <a:moveTo>
                    <a:pt x="0" y="0"/>
                  </a:moveTo>
                  <a:lnTo>
                    <a:pt x="5962543" y="0"/>
                  </a:lnTo>
                  <a:lnTo>
                    <a:pt x="6328236" y="365693"/>
                  </a:lnTo>
                  <a:lnTo>
                    <a:pt x="5962543" y="731386"/>
                  </a:lnTo>
                  <a:lnTo>
                    <a:pt x="0" y="731386"/>
                  </a:lnTo>
                  <a:lnTo>
                    <a:pt x="365693" y="365693"/>
                  </a:lnTo>
                  <a:lnTo>
                    <a:pt x="0" y="0"/>
                  </a:lnTo>
                  <a:close/>
                </a:path>
              </a:pathLst>
            </a:custGeom>
            <a:solidFill>
              <a:srgbClr val="FFFF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lnRef>
            <a:fillRef idx="3">
              <a:schemeClr val="accent2"/>
            </a:fillRef>
            <a:effectRef idx="3">
              <a:schemeClr val="accent2"/>
            </a:effectRef>
            <a:fontRef idx="minor">
              <a:schemeClr val="lt1"/>
            </a:fontRef>
          </p:style>
          <p:txBody>
            <a:bodyPr lIns="396173" tIns="15240" rIns="365693" bIns="15240" spcCol="1270" anchor="ctr"/>
            <a:lstStyle/>
            <a:p>
              <a:pPr defTabSz="1066800">
                <a:lnSpc>
                  <a:spcPct val="90000"/>
                </a:lnSpc>
                <a:spcAft>
                  <a:spcPct val="35000"/>
                </a:spcAft>
                <a:defRPr/>
              </a:pPr>
              <a:r>
                <a:rPr lang="en-US" b="1" dirty="0">
                  <a:solidFill>
                    <a:schemeClr val="tx1"/>
                  </a:solidFill>
                  <a:ea typeface="ＭＳ Ｐゴシック" pitchFamily="-112" charset="-128"/>
                  <a:cs typeface="Arial" pitchFamily="34" charset="0"/>
                </a:rPr>
                <a:t>Total Monthly Promotional Expense</a:t>
              </a:r>
            </a:p>
          </p:txBody>
        </p:sp>
        <p:sp>
          <p:nvSpPr>
            <p:cNvPr id="38941" name="Freeform 38940"/>
            <p:cNvSpPr/>
            <p:nvPr/>
          </p:nvSpPr>
          <p:spPr>
            <a:xfrm>
              <a:off x="6781853" y="4419959"/>
              <a:ext cx="1910127" cy="724775"/>
            </a:xfrm>
            <a:custGeom>
              <a:avLst/>
              <a:gdLst>
                <a:gd name="connsiteX0" fmla="*/ 0 w 1848405"/>
                <a:gd name="connsiteY0" fmla="*/ 0 h 731387"/>
                <a:gd name="connsiteX1" fmla="*/ 1482712 w 1848405"/>
                <a:gd name="connsiteY1" fmla="*/ 0 h 731387"/>
                <a:gd name="connsiteX2" fmla="*/ 1848405 w 1848405"/>
                <a:gd name="connsiteY2" fmla="*/ 365694 h 731387"/>
                <a:gd name="connsiteX3" fmla="*/ 1482712 w 1848405"/>
                <a:gd name="connsiteY3" fmla="*/ 731387 h 731387"/>
                <a:gd name="connsiteX4" fmla="*/ 0 w 1848405"/>
                <a:gd name="connsiteY4" fmla="*/ 731387 h 731387"/>
                <a:gd name="connsiteX5" fmla="*/ 365694 w 1848405"/>
                <a:gd name="connsiteY5" fmla="*/ 365694 h 731387"/>
                <a:gd name="connsiteX6" fmla="*/ 0 w 1848405"/>
                <a:gd name="connsiteY6" fmla="*/ 0 h 73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8405" h="731387">
                  <a:moveTo>
                    <a:pt x="0" y="0"/>
                  </a:moveTo>
                  <a:lnTo>
                    <a:pt x="1482712" y="0"/>
                  </a:lnTo>
                  <a:lnTo>
                    <a:pt x="1848405" y="365694"/>
                  </a:lnTo>
                  <a:lnTo>
                    <a:pt x="1482712" y="731387"/>
                  </a:lnTo>
                  <a:lnTo>
                    <a:pt x="0" y="731387"/>
                  </a:lnTo>
                  <a:lnTo>
                    <a:pt x="365694" y="365694"/>
                  </a:lnTo>
                  <a:lnTo>
                    <a:pt x="0" y="0"/>
                  </a:lnTo>
                  <a:close/>
                </a:path>
              </a:pathLst>
            </a:custGeom>
            <a:solidFill>
              <a:srgbClr val="FF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388554" tIns="11430" rIns="365693" bIns="11430" anchor="ctr"/>
            <a:lstStyle/>
            <a:p>
              <a:pPr defTabSz="800100">
                <a:lnSpc>
                  <a:spcPct val="90000"/>
                </a:lnSpc>
                <a:spcAft>
                  <a:spcPct val="35000"/>
                </a:spcAft>
                <a:tabLst>
                  <a:tab pos="1147763" algn="r"/>
                </a:tabLst>
                <a:defRPr/>
              </a:pPr>
              <a:r>
                <a:rPr lang="en-US" sz="1800" b="1" dirty="0">
                  <a:solidFill>
                    <a:srgbClr val="000000"/>
                  </a:solidFill>
                  <a:latin typeface="Georgia" pitchFamily="18" charset="0"/>
                  <a:ea typeface="ＭＳ Ｐゴシック" pitchFamily="31" charset="-128"/>
                </a:rPr>
                <a:t>	</a:t>
              </a:r>
              <a:r>
                <a:rPr lang="en-US" sz="1800" b="1" dirty="0">
                  <a:solidFill>
                    <a:schemeClr val="bg1"/>
                  </a:solidFill>
                  <a:latin typeface="Georgia" pitchFamily="18" charset="0"/>
                  <a:ea typeface="ＭＳ Ｐゴシック" pitchFamily="31" charset="-128"/>
                </a:rPr>
                <a:t>$89.98</a:t>
              </a:r>
            </a:p>
          </p:txBody>
        </p:sp>
      </p:grpSp>
      <p:sp>
        <p:nvSpPr>
          <p:cNvPr id="7" name="AutoShape 250"/>
          <p:cNvSpPr>
            <a:spLocks noChangeArrowheads="1"/>
          </p:cNvSpPr>
          <p:nvPr/>
        </p:nvSpPr>
        <p:spPr bwMode="auto">
          <a:xfrm>
            <a:off x="762000" y="1066800"/>
            <a:ext cx="6019800" cy="479425"/>
          </a:xfrm>
          <a:prstGeom prst="roundRect">
            <a:avLst>
              <a:gd name="adj" fmla="val 16667"/>
            </a:avLst>
          </a:prstGeom>
          <a:solidFill>
            <a:srgbClr val="3366FF"/>
          </a:solidFill>
          <a:ln>
            <a:solidFill>
              <a:srgbClr val="3366FF"/>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600" b="1" dirty="0">
                <a:solidFill>
                  <a:schemeClr val="bg1"/>
                </a:solidFill>
                <a:cs typeface="Arial" pitchFamily="34" charset="0"/>
              </a:rPr>
              <a:t>Promotional Expense</a:t>
            </a:r>
          </a:p>
        </p:txBody>
      </p:sp>
      <p:sp>
        <p:nvSpPr>
          <p:cNvPr id="9" name="AutoShape 250"/>
          <p:cNvSpPr>
            <a:spLocks noChangeArrowheads="1"/>
          </p:cNvSpPr>
          <p:nvPr/>
        </p:nvSpPr>
        <p:spPr bwMode="auto">
          <a:xfrm>
            <a:off x="6900863" y="1066800"/>
            <a:ext cx="1709737" cy="479425"/>
          </a:xfrm>
          <a:prstGeom prst="roundRect">
            <a:avLst>
              <a:gd name="adj" fmla="val 16667"/>
            </a:avLst>
          </a:prstGeom>
          <a:solidFill>
            <a:srgbClr val="FF0000"/>
          </a:solidFill>
          <a:ln>
            <a:solidFill>
              <a:srgbClr val="FF0000"/>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600" b="1" dirty="0">
                <a:solidFill>
                  <a:schemeClr val="bg1"/>
                </a:solidFill>
                <a:cs typeface="Arial" pitchFamily="34" charset="0"/>
              </a:rPr>
              <a:t>Monthly</a:t>
            </a:r>
          </a:p>
          <a:p>
            <a:pPr algn="ctr">
              <a:defRPr/>
            </a:pPr>
            <a:r>
              <a:rPr lang="en-US" sz="1600" b="1" dirty="0">
                <a:solidFill>
                  <a:schemeClr val="bg1"/>
                </a:solidFill>
                <a:cs typeface="Arial" pitchFamily="34" charset="0"/>
              </a:rPr>
              <a:t>Amount</a:t>
            </a:r>
          </a:p>
        </p:txBody>
      </p:sp>
      <p:pic>
        <p:nvPicPr>
          <p:cNvPr id="34822" name="Picture 9" descr="NFTE_SmallTagLock_PantoneC.eps"/>
          <p:cNvPicPr>
            <a:picLocks noChangeAspect="1"/>
          </p:cNvPicPr>
          <p:nvPr/>
        </p:nvPicPr>
        <p:blipFill>
          <a:blip r:embed="rId3"/>
          <a:srcRect/>
          <a:stretch>
            <a:fillRect/>
          </a:stretch>
        </p:blipFill>
        <p:spPr bwMode="auto">
          <a:xfrm>
            <a:off x="106363" y="47625"/>
            <a:ext cx="1643062" cy="82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52400"/>
            <a:ext cx="8305800" cy="762000"/>
          </a:xfrm>
        </p:spPr>
        <p:txBody>
          <a:bodyPr rtlCol="0">
            <a:sp3d extrusionH="12700">
              <a:extrusionClr>
                <a:schemeClr val="bg1"/>
              </a:extrusionClr>
            </a:sp3d>
          </a:bodyPr>
          <a:lstStyle/>
          <a:p>
            <a:pPr eaLnBrk="1" fontAlgn="auto" hangingPunct="1">
              <a:lnSpc>
                <a:spcPct val="80000"/>
              </a:lnSpc>
              <a:spcBef>
                <a:spcPts val="600"/>
              </a:spcBef>
              <a:spcAft>
                <a:spcPts val="0"/>
              </a:spcAft>
              <a:defRPr/>
            </a:pPr>
            <a:r>
              <a:rPr lang="en-US" sz="4400" smtClean="0">
                <a:solidFill>
                  <a:srgbClr val="FF0000"/>
                </a:solidFill>
                <a:ea typeface="ＭＳ Ｐゴシック" pitchFamily="-107" charset="-128"/>
                <a:cs typeface="+mj-cs"/>
              </a:rPr>
              <a:t>Cost of </a:t>
            </a:r>
            <a:r>
              <a:rPr lang="en-US" smtClean="0">
                <a:solidFill>
                  <a:srgbClr val="FF0000"/>
                </a:solidFill>
                <a:ea typeface="ＭＳ Ｐゴシック" pitchFamily="-107" charset="-128"/>
                <a:cs typeface="+mj-cs"/>
              </a:rPr>
              <a:t>Materials/Labor</a:t>
            </a:r>
            <a:endParaRPr lang="en-US" i="1" smtClean="0">
              <a:solidFill>
                <a:srgbClr val="FF0000"/>
              </a:solidFill>
              <a:latin typeface="Myriad Web Pro" charset="0"/>
              <a:ea typeface="ＭＳ Ｐゴシック" pitchFamily="-107" charset="-128"/>
              <a:cs typeface="Arial" pitchFamily="34" charset="0"/>
            </a:endParaRPr>
          </a:p>
        </p:txBody>
      </p:sp>
      <p:pic>
        <p:nvPicPr>
          <p:cNvPr id="35843" name="Picture 13" descr="NFTE_SmallTagLock_PantoneC.eps"/>
          <p:cNvPicPr>
            <a:picLocks noChangeAspect="1"/>
          </p:cNvPicPr>
          <p:nvPr/>
        </p:nvPicPr>
        <p:blipFill>
          <a:blip r:embed="rId3"/>
          <a:srcRect/>
          <a:stretch>
            <a:fillRect/>
          </a:stretch>
        </p:blipFill>
        <p:spPr bwMode="auto">
          <a:xfrm>
            <a:off x="0" y="5562600"/>
            <a:ext cx="1350963" cy="676275"/>
          </a:xfrm>
          <a:prstGeom prst="rect">
            <a:avLst/>
          </a:prstGeom>
          <a:noFill/>
          <a:ln w="9525">
            <a:noFill/>
            <a:miter lim="800000"/>
            <a:headEnd/>
            <a:tailEnd/>
          </a:ln>
        </p:spPr>
      </p:pic>
      <p:graphicFrame>
        <p:nvGraphicFramePr>
          <p:cNvPr id="2" name="Table 1"/>
          <p:cNvGraphicFramePr>
            <a:graphicFrameLocks noGrp="1"/>
          </p:cNvGraphicFramePr>
          <p:nvPr/>
        </p:nvGraphicFramePr>
        <p:xfrm>
          <a:off x="1524000" y="1524000"/>
          <a:ext cx="6096000" cy="2625078"/>
        </p:xfrm>
        <a:graphic>
          <a:graphicData uri="http://schemas.openxmlformats.org/drawingml/2006/table">
            <a:tbl>
              <a:tblPr/>
              <a:tblGrid>
                <a:gridCol w="2438400"/>
                <a:gridCol w="2133600"/>
                <a:gridCol w="1524000"/>
              </a:tblGrid>
              <a:tr h="37147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ea typeface="ＭＳ Ｐゴシック" pitchFamily="-107" charset="-128"/>
                        </a:rPr>
                        <a:t>Materials</a:t>
                      </a:r>
                      <a:endParaRPr kumimoji="0" lang="en-US" sz="1400" b="1" i="0" u="none" strike="noStrike" cap="none" normalizeH="0" baseline="0" dirty="0" smtClean="0">
                        <a:ln>
                          <a:noFill/>
                        </a:ln>
                        <a:solidFill>
                          <a:schemeClr val="bg1"/>
                        </a:solidFill>
                        <a:effectLst/>
                        <a:latin typeface="Arial" pitchFamily="34" charset="0"/>
                        <a:ea typeface="ＭＳ Ｐゴシック" pitchFamily="-107"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hMerge="1">
                  <a:txBody>
                    <a:bodyPr/>
                    <a:lstStyle/>
                    <a:p>
                      <a:endParaRPr lang="en-US"/>
                    </a:p>
                  </a:txBody>
                  <a:tcPr/>
                </a:tc>
                <a:tc hMerge="1">
                  <a:txBody>
                    <a:bodyPr/>
                    <a:lstStyle/>
                    <a:p>
                      <a:endParaRPr lang="en-US"/>
                    </a:p>
                  </a:txBody>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107" charset="-128"/>
                        </a:rPr>
                        <a:t>Material Description</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107" charset="-128"/>
                        </a:rPr>
                        <a:t>Cost/Total Quantity</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107" charset="-128"/>
                        </a:rPr>
                        <a:t>Cost per Unit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Georgia" pitchFamily="18" charset="0"/>
                          <a:ea typeface="ＭＳ Ｐゴシック" pitchFamily="-107" charset="-128"/>
                        </a:rPr>
                        <a:t>Hefty Styrofoam plates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Georgia" pitchFamily="18" charset="0"/>
                          <a:ea typeface="ＭＳ Ｐゴシック" pitchFamily="-107" charset="-128"/>
                        </a:rPr>
                        <a:t>$12.27 (350 plates)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60475" algn="r"/>
                        </a:tabLst>
                      </a:pPr>
                      <a:r>
                        <a:rPr kumimoji="0" lang="en-US" sz="1400" b="0" i="0" u="none" strike="noStrike" cap="none" normalizeH="0" baseline="0" smtClean="0">
                          <a:ln>
                            <a:noFill/>
                          </a:ln>
                          <a:solidFill>
                            <a:schemeClr val="tx1"/>
                          </a:solidFill>
                          <a:effectLst/>
                          <a:latin typeface="Georgia" pitchFamily="18" charset="0"/>
                          <a:ea typeface="ＭＳ Ｐゴシック" pitchFamily="-107" charset="-128"/>
                        </a:rPr>
                        <a:t>	$0.03</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Georgia" pitchFamily="18" charset="0"/>
                          <a:ea typeface="ＭＳ Ｐゴシック" pitchFamily="-107" charset="-128"/>
                        </a:rPr>
                        <a:t>Chicken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Georgia" pitchFamily="18" charset="0"/>
                          <a:ea typeface="ＭＳ Ｐゴシック" pitchFamily="-107" charset="-128"/>
                        </a:rPr>
                        <a:t>$1.89 (1lb)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60475" algn="r"/>
                        </a:tabLst>
                      </a:pPr>
                      <a:r>
                        <a:rPr kumimoji="0" lang="en-US" sz="1400" b="0" i="0" u="none" strike="noStrike" cap="none" normalizeH="0" baseline="0" smtClean="0">
                          <a:ln>
                            <a:noFill/>
                          </a:ln>
                          <a:solidFill>
                            <a:schemeClr val="tx1"/>
                          </a:solidFill>
                          <a:effectLst/>
                          <a:latin typeface="Georgia" pitchFamily="18" charset="0"/>
                          <a:ea typeface="ＭＳ Ｐゴシック" pitchFamily="-107" charset="-128"/>
                        </a:rPr>
                        <a:t>	$0.95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Georgia" pitchFamily="18" charset="0"/>
                          <a:ea typeface="ＭＳ Ｐゴシック" pitchFamily="-107" charset="-128"/>
                        </a:rPr>
                        <a:t>Salad &amp; Fruit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Georgia" pitchFamily="18" charset="0"/>
                          <a:ea typeface="ＭＳ Ｐゴシック" pitchFamily="-107" charset="-128"/>
                        </a:rPr>
                        <a:t>$1.69</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60475" algn="r"/>
                        </a:tabLst>
                      </a:pPr>
                      <a:r>
                        <a:rPr kumimoji="0" lang="en-US" sz="1400" b="0" i="0" u="none" strike="noStrike" cap="none" normalizeH="0" baseline="0" smtClean="0">
                          <a:ln>
                            <a:noFill/>
                          </a:ln>
                          <a:solidFill>
                            <a:schemeClr val="tx1"/>
                          </a:solidFill>
                          <a:effectLst/>
                          <a:latin typeface="Georgia" pitchFamily="18" charset="0"/>
                          <a:ea typeface="ＭＳ Ｐゴシック" pitchFamily="-107" charset="-128"/>
                        </a:rPr>
                        <a:t>	$0.56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Georgia" pitchFamily="18" charset="0"/>
                          <a:ea typeface="ＭＳ Ｐゴシック" pitchFamily="-107" charset="-128"/>
                        </a:rPr>
                        <a:t>Rice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Georgia" pitchFamily="18" charset="0"/>
                          <a:ea typeface="ＭＳ Ｐゴシック" pitchFamily="-107" charset="-128"/>
                        </a:rPr>
                        <a:t>$13.69 (20lb)</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60475" algn="r"/>
                        </a:tabLst>
                      </a:pPr>
                      <a:r>
                        <a:rPr kumimoji="0" lang="en-US" sz="1400" b="0" i="0" u="none" strike="noStrike" cap="none" normalizeH="0" baseline="0" smtClean="0">
                          <a:ln>
                            <a:noFill/>
                          </a:ln>
                          <a:solidFill>
                            <a:schemeClr val="tx1"/>
                          </a:solidFill>
                          <a:effectLst/>
                          <a:latin typeface="Georgia" pitchFamily="18" charset="0"/>
                          <a:ea typeface="ＭＳ Ｐゴシック" pitchFamily="-107" charset="-128"/>
                        </a:rPr>
                        <a:t>	$0.46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107" charset="-128"/>
                        </a:rPr>
                        <a:t>Total Material Cost per Unit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60475" algn="r"/>
                        </a:tabLst>
                      </a:pPr>
                      <a:r>
                        <a:rPr kumimoji="0" lang="en-US" sz="1400" b="1" i="0" u="none" strike="noStrike" cap="none" normalizeH="0" baseline="0" dirty="0" smtClean="0">
                          <a:ln>
                            <a:noFill/>
                          </a:ln>
                          <a:solidFill>
                            <a:schemeClr val="tx1"/>
                          </a:solidFill>
                          <a:effectLst/>
                          <a:latin typeface="Georgia" pitchFamily="18" charset="0"/>
                          <a:ea typeface="ＭＳ Ｐゴシック" pitchFamily="-107" charset="-128"/>
                        </a:rPr>
                        <a:t>	</a:t>
                      </a:r>
                      <a:r>
                        <a:rPr kumimoji="0" lang="en-US" sz="1400" b="0" i="0" u="none" strike="noStrike" cap="none" normalizeH="0" baseline="0" dirty="0" smtClean="0">
                          <a:ln>
                            <a:noFill/>
                          </a:ln>
                          <a:solidFill>
                            <a:schemeClr val="tx1"/>
                          </a:solidFill>
                          <a:effectLst/>
                          <a:latin typeface="Georgia" pitchFamily="18" charset="0"/>
                          <a:ea typeface="ＭＳ Ｐゴシック" pitchFamily="-107" charset="-128"/>
                        </a:rPr>
                        <a:t>$2.00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3" name="Table 2"/>
          <p:cNvGraphicFramePr>
            <a:graphicFrameLocks noGrp="1"/>
          </p:cNvGraphicFramePr>
          <p:nvPr/>
        </p:nvGraphicFramePr>
        <p:xfrm>
          <a:off x="1524000" y="4191000"/>
          <a:ext cx="6096000" cy="1591704"/>
        </p:xfrm>
        <a:graphic>
          <a:graphicData uri="http://schemas.openxmlformats.org/drawingml/2006/table">
            <a:tbl>
              <a:tblPr/>
              <a:tblGrid>
                <a:gridCol w="2032000"/>
                <a:gridCol w="2032000"/>
                <a:gridCol w="2032000"/>
              </a:tblGrid>
              <a:tr h="37147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ＭＳ Ｐゴシック" pitchFamily="-107" charset="-128"/>
                        </a:rPr>
                        <a:t>Labor</a:t>
                      </a:r>
                      <a:endParaRPr kumimoji="0" lang="en-US" sz="1400" b="1" i="0" u="none" strike="noStrike" cap="none" normalizeH="0" baseline="0" dirty="0" smtClean="0">
                        <a:ln>
                          <a:noFill/>
                        </a:ln>
                        <a:solidFill>
                          <a:schemeClr val="tx1"/>
                        </a:solidFill>
                        <a:effectLst/>
                        <a:latin typeface="Arial" pitchFamily="34" charset="0"/>
                        <a:ea typeface="ＭＳ Ｐゴシック" pitchFamily="-107" charset="-128"/>
                      </a:endParaRP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D500"/>
                    </a:solidFill>
                  </a:tcPr>
                </a:tc>
                <a:tc hMerge="1">
                  <a:txBody>
                    <a:bodyPr/>
                    <a:lstStyle/>
                    <a:p>
                      <a:endParaRPr lang="en-US"/>
                    </a:p>
                  </a:txBody>
                  <a:tcPr/>
                </a:tc>
                <a:tc hMerge="1">
                  <a:txBody>
                    <a:bodyPr/>
                    <a:lstStyle/>
                    <a:p>
                      <a:endParaRPr lang="en-US"/>
                    </a:p>
                  </a:txBody>
                  <a:tcPr/>
                </a:tc>
              </a:tr>
              <a:tr h="519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107" charset="-128"/>
                        </a:rPr>
                        <a:t>Labor Cost per Hour</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7" charset="-128"/>
                        </a:rPr>
                        <a:t>Time (in Hours) to Make One Unit</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107" charset="-128"/>
                        </a:rPr>
                        <a:t>Labor Cost per Unit</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Georgia" pitchFamily="18" charset="0"/>
                          <a:ea typeface="ＭＳ Ｐゴシック" pitchFamily="-107" charset="-128"/>
                        </a:rPr>
                        <a:t>$8.25</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D5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Georgia" pitchFamily="18" charset="0"/>
                          <a:ea typeface="ＭＳ Ｐゴシック" pitchFamily="-107" charset="-128"/>
                        </a:rPr>
                        <a:t>Time (6 </a:t>
                      </a:r>
                      <a:r>
                        <a:rPr kumimoji="0" lang="en-US" sz="1400" b="0" i="0" u="none" strike="noStrike" cap="none" normalizeH="0" baseline="0" dirty="0" err="1" smtClean="0">
                          <a:ln>
                            <a:noFill/>
                          </a:ln>
                          <a:solidFill>
                            <a:schemeClr val="tx1"/>
                          </a:solidFill>
                          <a:effectLst/>
                          <a:latin typeface="Georgia" pitchFamily="18" charset="0"/>
                          <a:ea typeface="ＭＳ Ｐゴシック" pitchFamily="-107" charset="-128"/>
                        </a:rPr>
                        <a:t>mins</a:t>
                      </a:r>
                      <a:r>
                        <a:rPr kumimoji="0" lang="en-US" sz="1400" b="0" i="0" u="none" strike="noStrike" cap="none" normalizeH="0" baseline="0" dirty="0" smtClean="0">
                          <a:ln>
                            <a:noFill/>
                          </a:ln>
                          <a:solidFill>
                            <a:schemeClr val="tx1"/>
                          </a:solidFill>
                          <a:effectLst/>
                          <a:latin typeface="Georgia" pitchFamily="18" charset="0"/>
                          <a:ea typeface="ＭＳ Ｐゴシック" pitchFamily="-107" charset="-128"/>
                        </a:rPr>
                        <a:t>)</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D5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712913" algn="r"/>
                        </a:tabLst>
                      </a:pPr>
                      <a:r>
                        <a:rPr kumimoji="0" lang="en-US" sz="1400" b="0" i="0" u="none" strike="noStrike" cap="none" normalizeH="0" baseline="0" dirty="0" smtClean="0">
                          <a:ln>
                            <a:noFill/>
                          </a:ln>
                          <a:solidFill>
                            <a:schemeClr val="tx1"/>
                          </a:solidFill>
                          <a:effectLst/>
                          <a:latin typeface="Georgia" pitchFamily="18" charset="0"/>
                          <a:ea typeface="ＭＳ Ｐゴシック" pitchFamily="-107" charset="-128"/>
                        </a:rPr>
                        <a:t>	$0.83</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D500"/>
                    </a:solidFill>
                  </a:tcPr>
                </a:tc>
              </a:tr>
              <a:tr h="371475">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107" charset="-128"/>
                        </a:rPr>
                        <a:t>Total Labor Cost per Unit</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712913" algn="r"/>
                        </a:tabLst>
                      </a:pPr>
                      <a:r>
                        <a:rPr kumimoji="0" lang="en-US" sz="1400" b="1" i="0" u="none" strike="noStrike" cap="none" normalizeH="0" baseline="0" smtClean="0">
                          <a:ln>
                            <a:noFill/>
                          </a:ln>
                          <a:solidFill>
                            <a:schemeClr val="tx1"/>
                          </a:solidFill>
                          <a:effectLst/>
                          <a:latin typeface="Georgia" pitchFamily="18" charset="0"/>
                          <a:ea typeface="ＭＳ Ｐゴシック" pitchFamily="-107" charset="-128"/>
                        </a:rPr>
                        <a:t>	</a:t>
                      </a:r>
                      <a:r>
                        <a:rPr kumimoji="0" lang="en-US" sz="1400" b="0" i="0" u="none" strike="noStrike" cap="none" normalizeH="0" baseline="0" smtClean="0">
                          <a:ln>
                            <a:noFill/>
                          </a:ln>
                          <a:solidFill>
                            <a:schemeClr val="tx1"/>
                          </a:solidFill>
                          <a:effectLst/>
                          <a:latin typeface="Georgia" pitchFamily="18" charset="0"/>
                          <a:ea typeface="ＭＳ Ｐゴシック" pitchFamily="-107" charset="-128"/>
                        </a:rPr>
                        <a:t>$0.83</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graphicFrame>
        <p:nvGraphicFramePr>
          <p:cNvPr id="8" name="Table 7"/>
          <p:cNvGraphicFramePr>
            <a:graphicFrameLocks noGrp="1"/>
          </p:cNvGraphicFramePr>
          <p:nvPr/>
        </p:nvGraphicFramePr>
        <p:xfrm>
          <a:off x="1524000" y="5867400"/>
          <a:ext cx="6083300" cy="519113"/>
        </p:xfrm>
        <a:graphic>
          <a:graphicData uri="http://schemas.openxmlformats.org/drawingml/2006/table">
            <a:tbl>
              <a:tblPr/>
              <a:tblGrid>
                <a:gridCol w="2501900"/>
                <a:gridCol w="3581400"/>
              </a:tblGrid>
              <a:tr h="5191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ＭＳ Ｐゴシック" pitchFamily="-107" charset="-128"/>
                        </a:rPr>
                        <a:t>COGS (per Unit)</a:t>
                      </a:r>
                    </a:p>
                  </a:txBody>
                  <a:tcPr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311525" algn="r"/>
                        </a:tabLst>
                      </a:pPr>
                      <a:r>
                        <a:rPr kumimoji="0" lang="en-US" sz="1400" b="1" i="0" u="none" strike="noStrike" cap="none" normalizeH="0" baseline="0" dirty="0" smtClean="0">
                          <a:ln>
                            <a:noFill/>
                          </a:ln>
                          <a:solidFill>
                            <a:schemeClr val="tx1"/>
                          </a:solidFill>
                          <a:effectLst/>
                          <a:latin typeface="Georgia" pitchFamily="18" charset="0"/>
                          <a:ea typeface="ＭＳ Ｐゴシック" pitchFamily="-107" charset="-128"/>
                        </a:rPr>
                        <a:t>	</a:t>
                      </a:r>
                      <a:r>
                        <a:rPr kumimoji="0" lang="en-US" sz="1800" b="1" i="0" u="none" strike="noStrike" cap="none" normalizeH="0" baseline="0" dirty="0" smtClean="0">
                          <a:ln>
                            <a:noFill/>
                          </a:ln>
                          <a:solidFill>
                            <a:schemeClr val="tx1"/>
                          </a:solidFill>
                          <a:effectLst/>
                          <a:latin typeface="Georgia" pitchFamily="18" charset="0"/>
                          <a:ea typeface="ＭＳ Ｐゴシック" pitchFamily="-107" charset="-128"/>
                        </a:rPr>
                        <a:t>$2.83</a:t>
                      </a:r>
                    </a:p>
                  </a:txBody>
                  <a:tcPr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35902" name="Rectangle 6"/>
          <p:cNvSpPr>
            <a:spLocks noChangeArrowheads="1"/>
          </p:cNvSpPr>
          <p:nvPr/>
        </p:nvSpPr>
        <p:spPr bwMode="auto">
          <a:xfrm>
            <a:off x="2819400" y="762000"/>
            <a:ext cx="3276600" cy="646113"/>
          </a:xfrm>
          <a:prstGeom prst="rect">
            <a:avLst/>
          </a:prstGeom>
          <a:noFill/>
          <a:ln w="9525">
            <a:noFill/>
            <a:miter lim="800000"/>
            <a:headEnd/>
            <a:tailEnd/>
          </a:ln>
        </p:spPr>
        <p:txBody>
          <a:bodyPr>
            <a:spAutoFit/>
          </a:bodyPr>
          <a:lstStyle/>
          <a:p>
            <a:pPr>
              <a:spcBef>
                <a:spcPct val="50000"/>
              </a:spcBef>
            </a:pPr>
            <a:r>
              <a:rPr lang="en-US" sz="1200" b="1">
                <a:latin typeface="Georgia" pitchFamily="18" charset="0"/>
              </a:rPr>
              <a:t>For just one chicken dinner, which includes side dishes like rice with salad and fruits will be just $6.00.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0" y="152400"/>
            <a:ext cx="8229600" cy="914400"/>
          </a:xfrm>
        </p:spPr>
        <p:txBody>
          <a:bodyPr rtlCol="0">
            <a:sp3d extrusionH="12700">
              <a:extrusionClr>
                <a:schemeClr val="bg1"/>
              </a:extrusionClr>
            </a:sp3d>
          </a:bodyPr>
          <a:lstStyle/>
          <a:p>
            <a:pPr eaLnBrk="1" fontAlgn="auto" hangingPunct="1">
              <a:spcBef>
                <a:spcPts val="600"/>
              </a:spcBef>
              <a:spcAft>
                <a:spcPts val="0"/>
              </a:spcAft>
              <a:defRPr/>
            </a:pPr>
            <a:r>
              <a:rPr lang="en-US" dirty="0" smtClean="0">
                <a:solidFill>
                  <a:srgbClr val="FF0000"/>
                </a:solidFill>
                <a:ea typeface="ＭＳ Ｐゴシック" pitchFamily="-107" charset="-128"/>
                <a:cs typeface="+mj-cs"/>
              </a:rPr>
              <a:t>Economics of One Unit</a:t>
            </a:r>
            <a:endParaRPr lang="en-US" sz="1400" i="1" dirty="0" smtClean="0">
              <a:solidFill>
                <a:srgbClr val="FF0000"/>
              </a:solidFill>
              <a:latin typeface="Myriad Web Pro" charset="0"/>
              <a:ea typeface="ＭＳ Ｐゴシック" pitchFamily="-107" charset="-128"/>
              <a:cs typeface="Arial" pitchFamily="34" charset="0"/>
            </a:endParaRPr>
          </a:p>
        </p:txBody>
      </p:sp>
      <p:pic>
        <p:nvPicPr>
          <p:cNvPr id="36867" name="Picture 13" descr="NFTE_SmallTagLock_PantoneC.eps"/>
          <p:cNvPicPr>
            <a:picLocks noChangeAspect="1"/>
          </p:cNvPicPr>
          <p:nvPr/>
        </p:nvPicPr>
        <p:blipFill>
          <a:blip r:embed="rId3"/>
          <a:srcRect/>
          <a:stretch>
            <a:fillRect/>
          </a:stretch>
        </p:blipFill>
        <p:spPr bwMode="auto">
          <a:xfrm>
            <a:off x="33338" y="6019800"/>
            <a:ext cx="1609725" cy="804863"/>
          </a:xfrm>
          <a:prstGeom prst="rect">
            <a:avLst/>
          </a:prstGeom>
          <a:noFill/>
          <a:ln w="9525">
            <a:noFill/>
            <a:miter lim="800000"/>
            <a:headEnd/>
            <a:tailEnd/>
          </a:ln>
        </p:spPr>
      </p:pic>
      <p:graphicFrame>
        <p:nvGraphicFramePr>
          <p:cNvPr id="2" name="Table 1"/>
          <p:cNvGraphicFramePr>
            <a:graphicFrameLocks noGrp="1"/>
          </p:cNvGraphicFramePr>
          <p:nvPr/>
        </p:nvGraphicFramePr>
        <p:xfrm>
          <a:off x="827088" y="2176463"/>
          <a:ext cx="7696200" cy="3732212"/>
        </p:xfrm>
        <a:graphic>
          <a:graphicData uri="http://schemas.openxmlformats.org/drawingml/2006/table">
            <a:tbl>
              <a:tblPr/>
              <a:tblGrid>
                <a:gridCol w="5267325"/>
                <a:gridCol w="2428875"/>
              </a:tblGrid>
              <a:tr h="708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ＭＳ Ｐゴシック" pitchFamily="-107" charset="-128"/>
                        </a:rPr>
                        <a:t>Selling Price (per Unit)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174875" algn="r"/>
                        </a:tabLst>
                      </a:pPr>
                      <a:r>
                        <a:rPr kumimoji="0" lang="en-US" sz="2000" b="1" i="0" u="none" strike="noStrike" cap="none" normalizeH="0" baseline="0" dirty="0" smtClean="0">
                          <a:ln>
                            <a:noFill/>
                          </a:ln>
                          <a:solidFill>
                            <a:schemeClr val="tx1"/>
                          </a:solidFill>
                          <a:effectLst/>
                          <a:latin typeface="Georgia" pitchFamily="18" charset="0"/>
                          <a:ea typeface="ＭＳ Ｐゴシック" pitchFamily="-107" charset="-128"/>
                        </a:rPr>
                        <a:t>	$7.00</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08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ＭＳ Ｐゴシック" pitchFamily="-107" charset="-128"/>
                        </a:rPr>
                        <a:t>COGS (per Unit)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174875" algn="r"/>
                        </a:tabLst>
                      </a:pPr>
                      <a:r>
                        <a:rPr kumimoji="0" lang="en-US" sz="2000" b="1" i="0" u="none" strike="noStrike" cap="none" normalizeH="0" baseline="0" dirty="0" smtClean="0">
                          <a:ln>
                            <a:noFill/>
                          </a:ln>
                          <a:solidFill>
                            <a:schemeClr val="tx1"/>
                          </a:solidFill>
                          <a:effectLst/>
                          <a:latin typeface="Georgia" pitchFamily="18" charset="0"/>
                          <a:ea typeface="ＭＳ Ｐゴシック" pitchFamily="-107" charset="-128"/>
                        </a:rPr>
                        <a:t>	$2.83</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19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ＭＳ Ｐゴシック" pitchFamily="-107" charset="-128"/>
                        </a:rPr>
                        <a:t>Other Variable Expenses (per Unit)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174875" algn="r"/>
                        </a:tabLst>
                      </a:pPr>
                      <a:r>
                        <a:rPr kumimoji="0" lang="en-US" sz="2000" b="1" i="0" u="none" strike="noStrike" cap="none" normalizeH="0" baseline="0" dirty="0" smtClean="0">
                          <a:ln>
                            <a:noFill/>
                          </a:ln>
                          <a:solidFill>
                            <a:schemeClr val="tx1"/>
                          </a:solidFill>
                          <a:effectLst/>
                          <a:latin typeface="Georgia" pitchFamily="18" charset="0"/>
                          <a:ea typeface="ＭＳ Ｐゴシック" pitchFamily="-107" charset="-128"/>
                        </a:rPr>
                        <a:t>	$0.00</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88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107" charset="-128"/>
                        </a:rPr>
                        <a:t>Total Variable Expenses (per Unit)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174875" algn="r"/>
                        </a:tabLst>
                      </a:pPr>
                      <a:r>
                        <a:rPr kumimoji="0" lang="en-US" sz="2000" b="1" i="0" u="none" strike="noStrike" cap="none" normalizeH="0" baseline="0" dirty="0" smtClean="0">
                          <a:ln>
                            <a:noFill/>
                          </a:ln>
                          <a:solidFill>
                            <a:schemeClr val="tx1"/>
                          </a:solidFill>
                          <a:effectLst/>
                          <a:latin typeface="Georgia" pitchFamily="18" charset="0"/>
                          <a:ea typeface="ＭＳ Ｐゴシック" pitchFamily="-107" charset="-128"/>
                        </a:rPr>
                        <a:t>	$2.83</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08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ea typeface="ＭＳ Ｐゴシック" pitchFamily="-107" charset="-128"/>
                        </a:rPr>
                        <a:t>Contribution Margin (per Unit)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174875" algn="r"/>
                        </a:tabLst>
                      </a:pPr>
                      <a:r>
                        <a:rPr kumimoji="0" lang="en-US" sz="2000" b="1" i="0" u="none" strike="noStrike" cap="none" normalizeH="0" baseline="0" dirty="0" smtClean="0">
                          <a:ln>
                            <a:noFill/>
                          </a:ln>
                          <a:solidFill>
                            <a:schemeClr val="bg1"/>
                          </a:solidFill>
                          <a:effectLst/>
                          <a:latin typeface="Georgia" pitchFamily="18" charset="0"/>
                          <a:ea typeface="ＭＳ Ｐゴシック" pitchFamily="-107" charset="-128"/>
                        </a:rPr>
                        <a:t>	$4.17</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r>
            </a:tbl>
          </a:graphicData>
        </a:graphic>
      </p:graphicFrame>
      <p:sp>
        <p:nvSpPr>
          <p:cNvPr id="7" name="Text Box 274"/>
          <p:cNvSpPr txBox="1">
            <a:spLocks noChangeArrowheads="1"/>
          </p:cNvSpPr>
          <p:nvPr/>
        </p:nvSpPr>
        <p:spPr bwMode="auto">
          <a:xfrm>
            <a:off x="3429000" y="1250950"/>
            <a:ext cx="5105400" cy="923925"/>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defRPr/>
            </a:pPr>
            <a:r>
              <a:rPr lang="en-US" sz="1800" b="1">
                <a:solidFill>
                  <a:srgbClr val="10253F"/>
                </a:solidFill>
                <a:latin typeface="Georgia" pitchFamily="18" charset="0"/>
                <a:ea typeface="ＭＳ Ｐゴシック" pitchFamily="-107" charset="-128"/>
              </a:rPr>
              <a:t>For just one chicken dinner, which includes side dishes like rice with salad and fruits will be just $6.00.</a:t>
            </a:r>
            <a:endParaRPr lang="en-US" sz="1800" b="1">
              <a:solidFill>
                <a:schemeClr val="bg1"/>
              </a:solidFill>
              <a:latin typeface="Georgia" pitchFamily="18" charset="0"/>
              <a:ea typeface="ＭＳ Ｐゴシック" pitchFamily="-107"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914400" y="228601"/>
            <a:ext cx="7313613" cy="1264024"/>
          </a:xfrm>
        </p:spPr>
        <p:txBody>
          <a:bodyPr rtlCol="0">
            <a:normAutofit fontScale="90000"/>
            <a:sp3d extrusionH="12700">
              <a:extrusionClr>
                <a:schemeClr val="bg1"/>
              </a:extrusionClr>
            </a:sp3d>
          </a:bodyPr>
          <a:lstStyle/>
          <a:p>
            <a:pPr eaLnBrk="1" fontAlgn="auto" hangingPunct="1">
              <a:spcAft>
                <a:spcPts val="0"/>
              </a:spcAft>
              <a:defRPr/>
            </a:pPr>
            <a:r>
              <a:rPr sz="4400" dirty="0" smtClean="0">
                <a:solidFill>
                  <a:srgbClr val="FF0000"/>
                </a:solidFill>
                <a:ea typeface="ＭＳ Ｐゴシック" pitchFamily="-107" charset="-128"/>
                <a:cs typeface="+mj-cs"/>
              </a:rPr>
              <a:t>Average Monthly Fixed Expenses</a:t>
            </a:r>
            <a:endParaRPr sz="1400" i="1" dirty="0" smtClean="0">
              <a:solidFill>
                <a:srgbClr val="FF0000"/>
              </a:solidFill>
              <a:latin typeface="Myriad Web Pro" charset="0"/>
              <a:ea typeface="ＭＳ Ｐゴシック" pitchFamily="-107" charset="-128"/>
              <a:cs typeface="+mj-cs"/>
            </a:endParaRPr>
          </a:p>
        </p:txBody>
      </p:sp>
      <p:graphicFrame>
        <p:nvGraphicFramePr>
          <p:cNvPr id="23942" name="Group 390"/>
          <p:cNvGraphicFramePr>
            <a:graphicFrameLocks noGrp="1"/>
          </p:cNvGraphicFramePr>
          <p:nvPr>
            <p:ph idx="1"/>
          </p:nvPr>
        </p:nvGraphicFramePr>
        <p:xfrm>
          <a:off x="457200" y="1676400"/>
          <a:ext cx="8229600" cy="2997200"/>
        </p:xfrm>
        <a:graphic>
          <a:graphicData uri="http://schemas.openxmlformats.org/drawingml/2006/table">
            <a:tbl>
              <a:tblPr/>
              <a:tblGrid>
                <a:gridCol w="4572000"/>
                <a:gridCol w="3657600"/>
              </a:tblGrid>
              <a:tr h="511175">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ea typeface="ＭＳ Ｐゴシック" pitchFamily="-107" charset="-128"/>
                        </a:rPr>
                        <a:t>Fixed Expense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ea typeface="ＭＳ Ｐゴシック" pitchFamily="-107" charset="-128"/>
                        </a:rPr>
                        <a:t>Average Monthly Expense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r>
              <a:tr h="4143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smtClean="0">
                          <a:ln>
                            <a:noFill/>
                          </a:ln>
                          <a:solidFill>
                            <a:schemeClr val="bg1"/>
                          </a:solidFill>
                          <a:effectLst/>
                          <a:latin typeface="Arial" pitchFamily="34" charset="0"/>
                          <a:ea typeface="ＭＳ Ｐゴシック" pitchFamily="-107" charset="-128"/>
                        </a:rPr>
                        <a:t>Insurance </a:t>
                      </a:r>
                      <a:r>
                        <a:rPr kumimoji="0" lang="en-US" sz="1400" b="1" i="0" u="none" strike="noStrike" cap="none" normalizeH="0" baseline="0" smtClean="0">
                          <a:ln>
                            <a:noFill/>
                          </a:ln>
                          <a:solidFill>
                            <a:schemeClr val="bg1"/>
                          </a:solidFill>
                          <a:effectLst/>
                          <a:latin typeface="Arial" pitchFamily="34" charset="0"/>
                          <a:ea typeface="ＭＳ Ｐゴシック" pitchFamily="-107" charset="-128"/>
                        </a:rPr>
                        <a:t>($1/2 M liability)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smtClean="0">
                          <a:ln>
                            <a:noFill/>
                          </a:ln>
                          <a:solidFill>
                            <a:srgbClr val="254061"/>
                          </a:solidFill>
                          <a:effectLst/>
                          <a:latin typeface="Georgia" pitchFamily="18" charset="0"/>
                          <a:ea typeface="ＭＳ Ｐゴシック" pitchFamily="-107" charset="-128"/>
                        </a:rPr>
                        <a:t>	</a:t>
                      </a:r>
                      <a:r>
                        <a:rPr kumimoji="0" lang="en-US" sz="1800" b="1" i="0" u="none" strike="noStrike" cap="none" normalizeH="0" baseline="0" smtClean="0">
                          <a:ln>
                            <a:noFill/>
                          </a:ln>
                          <a:solidFill>
                            <a:schemeClr val="bg1"/>
                          </a:solidFill>
                          <a:effectLst/>
                          <a:latin typeface="Georgia" pitchFamily="18" charset="0"/>
                          <a:ea typeface="ＭＳ Ｐゴシック" pitchFamily="-107" charset="-128"/>
                        </a:rPr>
                        <a:t>$75.00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143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107" charset="-128"/>
                        </a:rPr>
                        <a:t>Salary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smtClean="0">
                          <a:ln>
                            <a:noFill/>
                          </a:ln>
                          <a:solidFill>
                            <a:srgbClr val="254061"/>
                          </a:solidFill>
                          <a:effectLst/>
                          <a:latin typeface="Georgia" pitchFamily="18" charset="0"/>
                          <a:ea typeface="ＭＳ Ｐゴシック" pitchFamily="-107" charset="-128"/>
                        </a:rPr>
                        <a:t>	</a:t>
                      </a:r>
                      <a:r>
                        <a:rPr kumimoji="0" lang="en-US" sz="1800" b="1" i="0" u="none" strike="noStrike" cap="none" normalizeH="0" baseline="0" smtClean="0">
                          <a:ln>
                            <a:noFill/>
                          </a:ln>
                          <a:solidFill>
                            <a:schemeClr val="tx1"/>
                          </a:solidFill>
                          <a:effectLst/>
                          <a:latin typeface="Georgia" pitchFamily="18" charset="0"/>
                          <a:ea typeface="ＭＳ Ｐゴシック" pitchFamily="-107" charset="-128"/>
                        </a:rPr>
                        <a:t>$1,000.00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143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smtClean="0">
                          <a:ln>
                            <a:noFill/>
                          </a:ln>
                          <a:solidFill>
                            <a:schemeClr val="bg1"/>
                          </a:solidFill>
                          <a:effectLst/>
                          <a:latin typeface="Arial" pitchFamily="34" charset="0"/>
                          <a:ea typeface="ＭＳ Ｐゴシック" pitchFamily="-107" charset="-128"/>
                        </a:rPr>
                        <a:t>Advertising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smtClean="0">
                          <a:ln>
                            <a:noFill/>
                          </a:ln>
                          <a:solidFill>
                            <a:schemeClr val="bg1"/>
                          </a:solidFill>
                          <a:effectLst/>
                          <a:latin typeface="Georgia" pitchFamily="18" charset="0"/>
                          <a:ea typeface="ＭＳ Ｐゴシック" pitchFamily="-107" charset="-128"/>
                        </a:rPr>
                        <a:t>	$89.98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143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107" charset="-128"/>
                        </a:rPr>
                        <a:t>Depreciation</a:t>
                      </a:r>
                      <a:r>
                        <a:rPr kumimoji="0" lang="en-US" sz="1400" b="1" i="0" u="none" strike="noStrike" cap="none" normalizeH="0" baseline="0" smtClean="0">
                          <a:ln>
                            <a:noFill/>
                          </a:ln>
                          <a:solidFill>
                            <a:schemeClr val="tx1"/>
                          </a:solidFill>
                          <a:effectLst/>
                          <a:latin typeface="Arial" pitchFamily="34" charset="0"/>
                          <a:ea typeface="ＭＳ Ｐゴシック" pitchFamily="-107" charset="-128"/>
                        </a:rPr>
                        <a:t> (computer, cell 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smtClean="0">
                          <a:ln>
                            <a:noFill/>
                          </a:ln>
                          <a:solidFill>
                            <a:schemeClr val="tx1"/>
                          </a:solidFill>
                          <a:effectLst/>
                          <a:latin typeface="Georgia" pitchFamily="18" charset="0"/>
                          <a:ea typeface="ＭＳ Ｐゴシック" pitchFamily="-107" charset="-128"/>
                        </a:rPr>
                        <a:t>	$50.00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43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smtClean="0">
                          <a:ln>
                            <a:noFill/>
                          </a:ln>
                          <a:solidFill>
                            <a:schemeClr val="bg1"/>
                          </a:solidFill>
                          <a:effectLst/>
                          <a:latin typeface="Arial" pitchFamily="34" charset="0"/>
                          <a:ea typeface="ＭＳ Ｐゴシック" pitchFamily="-107" charset="-128"/>
                        </a:rPr>
                        <a:t>Rent/Utilities </a:t>
                      </a:r>
                      <a:r>
                        <a:rPr kumimoji="0" lang="en-US" sz="1400" b="1" i="0" u="none" strike="noStrike" cap="none" normalizeH="0" baseline="0" smtClean="0">
                          <a:ln>
                            <a:noFill/>
                          </a:ln>
                          <a:solidFill>
                            <a:schemeClr val="bg1"/>
                          </a:solidFill>
                          <a:effectLst/>
                          <a:latin typeface="Arial" pitchFamily="34" charset="0"/>
                          <a:ea typeface="ＭＳ Ｐゴシック" pitchFamily="-107" charset="-128"/>
                        </a:rPr>
                        <a:t>(Gas, Electric, Telephone, Internet)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smtClean="0">
                          <a:ln>
                            <a:noFill/>
                          </a:ln>
                          <a:solidFill>
                            <a:schemeClr val="bg1"/>
                          </a:solidFill>
                          <a:effectLst/>
                          <a:latin typeface="Georgia" pitchFamily="18" charset="0"/>
                          <a:ea typeface="ＭＳ Ｐゴシック" pitchFamily="-107" charset="-128"/>
                        </a:rPr>
                        <a:t>	$25.00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143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107" charset="-128"/>
                        </a:rPr>
                        <a:t>Total Average Monthly Fixed Expenses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smtClean="0">
                          <a:ln>
                            <a:noFill/>
                          </a:ln>
                          <a:solidFill>
                            <a:schemeClr val="tx1"/>
                          </a:solidFill>
                          <a:effectLst/>
                          <a:latin typeface="Georgia" pitchFamily="18" charset="0"/>
                          <a:ea typeface="ＭＳ Ｐゴシック" pitchFamily="-107" charset="-128"/>
                        </a:rPr>
                        <a:t>	$1,239.98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37917" name="Picture 13" descr="NFTE_SmallTagLock_PantoneC.eps"/>
          <p:cNvPicPr>
            <a:picLocks noChangeAspect="1"/>
          </p:cNvPicPr>
          <p:nvPr/>
        </p:nvPicPr>
        <p:blipFill>
          <a:blip r:embed="rId3"/>
          <a:srcRect/>
          <a:stretch>
            <a:fillRect/>
          </a:stretch>
        </p:blipFill>
        <p:spPr bwMode="auto">
          <a:xfrm>
            <a:off x="33338" y="6019800"/>
            <a:ext cx="1609725" cy="80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381000"/>
            <a:ext cx="8229600" cy="1325562"/>
          </a:xfrm>
        </p:spPr>
        <p:txBody>
          <a:bodyPr rtlCol="0">
            <a:normAutofit fontScale="90000"/>
            <a:sp3d extrusionH="12700">
              <a:extrusionClr>
                <a:schemeClr val="bg1"/>
              </a:extrusionClr>
            </a:sp3d>
          </a:bodyPr>
          <a:lstStyle/>
          <a:p>
            <a:pPr eaLnBrk="1" fontAlgn="auto" hangingPunct="1">
              <a:spcAft>
                <a:spcPts val="0"/>
              </a:spcAft>
              <a:defRPr/>
            </a:pPr>
            <a:r>
              <a:rPr dirty="0" smtClean="0">
                <a:solidFill>
                  <a:srgbClr val="FF0000"/>
                </a:solidFill>
                <a:ea typeface="ＭＳ Ｐゴシック" pitchFamily="-107" charset="-128"/>
                <a:cs typeface="+mj-cs"/>
              </a:rPr>
              <a:t>Time-Management Plan</a:t>
            </a:r>
            <a:r>
              <a:rPr dirty="0" smtClean="0">
                <a:ea typeface="ＭＳ Ｐゴシック" pitchFamily="-107" charset="-128"/>
                <a:cs typeface="+mj-cs"/>
              </a:rPr>
              <a:t/>
            </a:r>
            <a:br>
              <a:rPr dirty="0" smtClean="0">
                <a:ea typeface="ＭＳ Ｐゴシック" pitchFamily="-107" charset="-128"/>
                <a:cs typeface="+mj-cs"/>
              </a:rPr>
            </a:br>
            <a:r>
              <a:rPr sz="2800" i="1" dirty="0" smtClean="0">
                <a:solidFill>
                  <a:srgbClr val="33CC33"/>
                </a:solidFill>
                <a:ea typeface="ＭＳ Ｐゴシック" pitchFamily="-107" charset="-128"/>
                <a:cs typeface="+mj-cs"/>
              </a:rPr>
              <a:t>Schedule for a Typical Week</a:t>
            </a:r>
            <a:r>
              <a:rPr sz="1400" i="1" dirty="0" smtClean="0">
                <a:solidFill>
                  <a:srgbClr val="008000"/>
                </a:solidFill>
                <a:ea typeface="ＭＳ Ｐゴシック" pitchFamily="-107" charset="-128"/>
                <a:cs typeface="+mj-cs"/>
              </a:rPr>
              <a:t/>
            </a:r>
            <a:br>
              <a:rPr sz="1400" i="1" dirty="0" smtClean="0">
                <a:solidFill>
                  <a:srgbClr val="008000"/>
                </a:solidFill>
                <a:ea typeface="ＭＳ Ｐゴシック" pitchFamily="-107" charset="-128"/>
                <a:cs typeface="+mj-cs"/>
              </a:rPr>
            </a:br>
            <a:endParaRPr sz="1400" i="1" dirty="0" smtClean="0">
              <a:solidFill>
                <a:srgbClr val="008000"/>
              </a:solidFill>
              <a:latin typeface="Myriad Web Pro" charset="0"/>
              <a:ea typeface="ＭＳ Ｐゴシック" pitchFamily="-107" charset="-128"/>
              <a:cs typeface="+mj-cs"/>
            </a:endParaRPr>
          </a:p>
        </p:txBody>
      </p:sp>
      <p:pic>
        <p:nvPicPr>
          <p:cNvPr id="1028" name="Picture 13" descr="NFTE_SmallTagLock_PantoneC.eps"/>
          <p:cNvPicPr>
            <a:picLocks noChangeAspect="1"/>
          </p:cNvPicPr>
          <p:nvPr/>
        </p:nvPicPr>
        <p:blipFill>
          <a:blip r:embed="rId4"/>
          <a:srcRect/>
          <a:stretch>
            <a:fillRect/>
          </a:stretch>
        </p:blipFill>
        <p:spPr bwMode="auto">
          <a:xfrm>
            <a:off x="0" y="5562600"/>
            <a:ext cx="1609725" cy="804863"/>
          </a:xfrm>
          <a:prstGeom prst="rect">
            <a:avLst/>
          </a:prstGeom>
          <a:noFill/>
          <a:ln w="9525">
            <a:noFill/>
            <a:miter lim="800000"/>
            <a:headEnd/>
            <a:tailEnd/>
          </a:ln>
        </p:spPr>
      </p:pic>
      <p:sp>
        <p:nvSpPr>
          <p:cNvPr id="1029" name="TextBox 1"/>
          <p:cNvSpPr txBox="1">
            <a:spLocks noChangeArrowheads="1"/>
          </p:cNvSpPr>
          <p:nvPr/>
        </p:nvSpPr>
        <p:spPr bwMode="auto">
          <a:xfrm>
            <a:off x="1981200" y="1524000"/>
            <a:ext cx="5029200" cy="369888"/>
          </a:xfrm>
          <a:prstGeom prst="rect">
            <a:avLst/>
          </a:prstGeom>
          <a:noFill/>
          <a:ln w="9525">
            <a:noFill/>
            <a:miter lim="800000"/>
            <a:headEnd/>
            <a:tailEnd/>
          </a:ln>
        </p:spPr>
        <p:txBody>
          <a:bodyPr>
            <a:spAutoFit/>
          </a:bodyPr>
          <a:lstStyle/>
          <a:p>
            <a:pPr algn="ctr"/>
            <a:r>
              <a:rPr lang="en-US" sz="1800" b="1"/>
              <a:t>Total Hours in a Week = 168</a:t>
            </a:r>
          </a:p>
        </p:txBody>
      </p:sp>
      <p:graphicFrame>
        <p:nvGraphicFramePr>
          <p:cNvPr id="1026" name="Chart 1"/>
          <p:cNvGraphicFramePr>
            <a:graphicFrameLocks/>
          </p:cNvGraphicFramePr>
          <p:nvPr/>
        </p:nvGraphicFramePr>
        <p:xfrm>
          <a:off x="1295400" y="1828800"/>
          <a:ext cx="6705600" cy="3841750"/>
        </p:xfrm>
        <a:graphic>
          <a:graphicData uri="http://schemas.openxmlformats.org/presentationml/2006/ole">
            <p:oleObj spid="_x0000_s1026" name="Worksheet" r:id="rId5" imgW="6705353" imgH="3416174" progId="Excel.Sheet.8">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a:xfrm>
            <a:off x="914400" y="228601"/>
            <a:ext cx="7313613" cy="1264024"/>
          </a:xfrm>
        </p:spPr>
        <p:txBody>
          <a:bodyPr rtlCol="0">
            <a:normAutofit fontScale="90000"/>
            <a:sp3d extrusionH="12700">
              <a:extrusionClr>
                <a:schemeClr val="bg1"/>
              </a:extrusionClr>
            </a:sp3d>
          </a:bodyPr>
          <a:lstStyle/>
          <a:p>
            <a:pPr eaLnBrk="1" fontAlgn="auto" hangingPunct="1">
              <a:spcAft>
                <a:spcPts val="0"/>
              </a:spcAft>
              <a:defRPr/>
            </a:pPr>
            <a:r>
              <a:rPr dirty="0" smtClean="0">
                <a:solidFill>
                  <a:srgbClr val="FF0000"/>
                </a:solidFill>
                <a:ea typeface="ＭＳ Ｐゴシック" pitchFamily="-107" charset="-128"/>
                <a:cs typeface="+mj-cs"/>
              </a:rPr>
              <a:t>Monthly Sales Projections</a:t>
            </a:r>
            <a:r>
              <a:rPr dirty="0" smtClean="0">
                <a:ea typeface="ＭＳ Ｐゴシック" pitchFamily="-107" charset="-128"/>
                <a:cs typeface="+mj-cs"/>
              </a:rPr>
              <a:t/>
            </a:r>
            <a:br>
              <a:rPr dirty="0" smtClean="0">
                <a:ea typeface="ＭＳ Ｐゴシック" pitchFamily="-107" charset="-128"/>
                <a:cs typeface="+mj-cs"/>
              </a:rPr>
            </a:br>
            <a:r>
              <a:rPr sz="2800" i="1" dirty="0" smtClean="0">
                <a:solidFill>
                  <a:schemeClr val="tx1"/>
                </a:solidFill>
                <a:ea typeface="ＭＳ Ｐゴシック" pitchFamily="-107" charset="-128"/>
                <a:cs typeface="+mj-cs"/>
              </a:rPr>
              <a:t>First Year </a:t>
            </a:r>
            <a:endParaRPr sz="2000" i="1" dirty="0" smtClean="0">
              <a:solidFill>
                <a:schemeClr val="tx1"/>
              </a:solidFill>
              <a:latin typeface="Myriad Web Pro" charset="0"/>
              <a:ea typeface="ＭＳ Ｐゴシック" pitchFamily="-107" charset="-128"/>
              <a:cs typeface="+mj-cs"/>
            </a:endParaRPr>
          </a:p>
        </p:txBody>
      </p:sp>
      <p:graphicFrame>
        <p:nvGraphicFramePr>
          <p:cNvPr id="2050" name="Object 79"/>
          <p:cNvGraphicFramePr>
            <a:graphicFrameLocks noGrp="1" noChangeAspect="1"/>
          </p:cNvGraphicFramePr>
          <p:nvPr>
            <p:ph idx="1"/>
          </p:nvPr>
        </p:nvGraphicFramePr>
        <p:xfrm>
          <a:off x="1420813" y="2927350"/>
          <a:ext cx="6299200" cy="1944688"/>
        </p:xfrm>
        <a:graphic>
          <a:graphicData uri="http://schemas.openxmlformats.org/presentationml/2006/ole">
            <p:oleObj spid="_x0000_s2050" name="Worksheet" r:id="rId4" imgW="6724650" imgH="2076450" progId="Excel.Sheet.8">
              <p:embed/>
            </p:oleObj>
          </a:graphicData>
        </a:graphic>
      </p:graphicFrame>
      <p:sp>
        <p:nvSpPr>
          <p:cNvPr id="21515" name="Text Box 11"/>
          <p:cNvSpPr txBox="1">
            <a:spLocks noChangeArrowheads="1"/>
          </p:cNvSpPr>
          <p:nvPr/>
        </p:nvSpPr>
        <p:spPr bwMode="auto">
          <a:xfrm>
            <a:off x="6695715" y="1421082"/>
            <a:ext cx="1762486" cy="1477328"/>
          </a:xfrm>
          <a:prstGeom prst="rect">
            <a:avLst/>
          </a:prstGeom>
          <a:solidFill>
            <a:srgbClr val="FF0000"/>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1800" b="1">
                <a:solidFill>
                  <a:schemeClr val="bg1"/>
                </a:solidFill>
                <a:ea typeface="ＭＳ Ｐゴシック" pitchFamily="-107" charset="-128"/>
              </a:rPr>
              <a:t>Total Units Sold</a:t>
            </a:r>
          </a:p>
          <a:p>
            <a:pPr>
              <a:defRPr/>
            </a:pPr>
            <a:endParaRPr lang="en-US" sz="1800" b="1">
              <a:solidFill>
                <a:schemeClr val="bg1"/>
              </a:solidFill>
              <a:latin typeface="Myriad Web Pro" charset="0"/>
              <a:ea typeface="ＭＳ Ｐゴシック" pitchFamily="-107" charset="-128"/>
            </a:endParaRPr>
          </a:p>
          <a:p>
            <a:pPr>
              <a:defRPr/>
            </a:pPr>
            <a:endParaRPr lang="en-US" sz="1800" b="1">
              <a:solidFill>
                <a:schemeClr val="bg1"/>
              </a:solidFill>
              <a:latin typeface="Myriad Web Pro" charset="0"/>
              <a:ea typeface="ＭＳ Ｐゴシック" pitchFamily="-107" charset="-128"/>
            </a:endParaRPr>
          </a:p>
          <a:p>
            <a:pPr>
              <a:defRPr/>
            </a:pPr>
            <a:endParaRPr lang="en-US" sz="1800">
              <a:solidFill>
                <a:srgbClr val="FFFFFF"/>
              </a:solidFill>
              <a:ea typeface="ＭＳ Ｐゴシック" pitchFamily="-107" charset="-128"/>
            </a:endParaRPr>
          </a:p>
        </p:txBody>
      </p:sp>
      <p:pic>
        <p:nvPicPr>
          <p:cNvPr id="2053" name="Picture 13" descr="NFTE_SmallTagLock_PantoneC.eps"/>
          <p:cNvPicPr>
            <a:picLocks noChangeAspect="1"/>
          </p:cNvPicPr>
          <p:nvPr/>
        </p:nvPicPr>
        <p:blipFill>
          <a:blip r:embed="rId5"/>
          <a:srcRect/>
          <a:stretch>
            <a:fillRect/>
          </a:stretch>
        </p:blipFill>
        <p:spPr bwMode="auto">
          <a:xfrm>
            <a:off x="33338" y="6019800"/>
            <a:ext cx="1609725" cy="804863"/>
          </a:xfrm>
          <a:prstGeom prst="rect">
            <a:avLst/>
          </a:prstGeom>
          <a:noFill/>
          <a:ln w="9525">
            <a:noFill/>
            <a:miter lim="800000"/>
            <a:headEnd/>
            <a:tailEnd/>
          </a:ln>
        </p:spPr>
      </p:pic>
      <p:sp>
        <p:nvSpPr>
          <p:cNvPr id="7" name="TextBox 6"/>
          <p:cNvSpPr txBox="1"/>
          <p:nvPr/>
        </p:nvSpPr>
        <p:spPr>
          <a:xfrm>
            <a:off x="7042150" y="2159000"/>
            <a:ext cx="1143000" cy="369888"/>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800" b="1" dirty="0">
                <a:solidFill>
                  <a:srgbClr val="0D0D0D"/>
                </a:solidFill>
                <a:latin typeface="Georgia" pitchFamily="18" charset="0"/>
                <a:ea typeface="ＭＳ Ｐゴシック" pitchFamily="31" charset="-128"/>
              </a:rPr>
              <a:t>6,420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914400" y="228601"/>
            <a:ext cx="7313613" cy="1264024"/>
          </a:xfrm>
        </p:spPr>
        <p:txBody>
          <a:bodyPr rtlCol="0">
            <a:sp3d extrusionH="12700">
              <a:extrusionClr>
                <a:schemeClr val="bg1"/>
              </a:extrusionClr>
            </a:sp3d>
          </a:bodyPr>
          <a:lstStyle/>
          <a:p>
            <a:pPr eaLnBrk="1" fontAlgn="auto" hangingPunct="1">
              <a:spcAft>
                <a:spcPts val="0"/>
              </a:spcAft>
              <a:defRPr/>
            </a:pPr>
            <a:r>
              <a:rPr lang="en-US" dirty="0" smtClean="0">
                <a:solidFill>
                  <a:srgbClr val="FF0000"/>
                </a:solidFill>
                <a:ea typeface="ＭＳ Ｐゴシック" pitchFamily="-107" charset="-128"/>
                <a:cs typeface="+mj-cs"/>
              </a:rPr>
              <a:t>Monthly Break-Even Units</a:t>
            </a:r>
            <a:endParaRPr lang="en-US" sz="1400" i="1" dirty="0" smtClean="0">
              <a:solidFill>
                <a:srgbClr val="FF0000"/>
              </a:solidFill>
              <a:latin typeface="Myriad Web Pro" charset="0"/>
              <a:ea typeface="ＭＳ Ｐゴシック" pitchFamily="-107" charset="-128"/>
              <a:cs typeface="+mj-cs"/>
            </a:endParaRPr>
          </a:p>
        </p:txBody>
      </p:sp>
      <p:pic>
        <p:nvPicPr>
          <p:cNvPr id="38915" name="Picture 13" descr="NFTE_SmallTagLock_PantoneC.eps"/>
          <p:cNvPicPr>
            <a:picLocks noChangeAspect="1"/>
          </p:cNvPicPr>
          <p:nvPr/>
        </p:nvPicPr>
        <p:blipFill>
          <a:blip r:embed="rId3"/>
          <a:srcRect/>
          <a:stretch>
            <a:fillRect/>
          </a:stretch>
        </p:blipFill>
        <p:spPr bwMode="auto">
          <a:xfrm>
            <a:off x="33338" y="6019800"/>
            <a:ext cx="1609725" cy="804863"/>
          </a:xfrm>
          <a:prstGeom prst="rect">
            <a:avLst/>
          </a:prstGeom>
          <a:noFill/>
          <a:ln w="9525">
            <a:noFill/>
            <a:miter lim="800000"/>
            <a:headEnd/>
            <a:tailEnd/>
          </a:ln>
        </p:spPr>
      </p:pic>
      <p:sp>
        <p:nvSpPr>
          <p:cNvPr id="38916" name="TextBox 3"/>
          <p:cNvSpPr txBox="1">
            <a:spLocks noChangeArrowheads="1"/>
          </p:cNvSpPr>
          <p:nvPr/>
        </p:nvSpPr>
        <p:spPr bwMode="auto">
          <a:xfrm>
            <a:off x="609600" y="3352800"/>
            <a:ext cx="7467600" cy="954088"/>
          </a:xfrm>
          <a:prstGeom prst="rect">
            <a:avLst/>
          </a:prstGeom>
          <a:noFill/>
          <a:ln w="9525">
            <a:noFill/>
            <a:miter lim="800000"/>
            <a:headEnd/>
            <a:tailEnd/>
          </a:ln>
        </p:spPr>
        <p:txBody>
          <a:bodyPr>
            <a:spAutoFit/>
          </a:bodyPr>
          <a:lstStyle/>
          <a:p>
            <a:r>
              <a:rPr lang="en-US" sz="2800"/>
              <a:t>In an average month, the company will begin to make a profit after selling 			units</a:t>
            </a:r>
            <a:r>
              <a:rPr lang="en-US" sz="2800">
                <a:solidFill>
                  <a:schemeClr val="bg1"/>
                </a:solidFill>
              </a:rPr>
              <a:t>.</a:t>
            </a:r>
          </a:p>
        </p:txBody>
      </p:sp>
      <p:sp>
        <p:nvSpPr>
          <p:cNvPr id="7" name="Text Box 274"/>
          <p:cNvSpPr txBox="1">
            <a:spLocks noChangeArrowheads="1"/>
          </p:cNvSpPr>
          <p:nvPr/>
        </p:nvSpPr>
        <p:spPr bwMode="auto">
          <a:xfrm>
            <a:off x="5257800" y="3854450"/>
            <a:ext cx="1600200" cy="40005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2000" b="1" dirty="0">
                <a:solidFill>
                  <a:schemeClr val="tx1"/>
                </a:solidFill>
                <a:latin typeface="Georgia" pitchFamily="18" charset="0"/>
                <a:ea typeface="ＭＳ Ｐゴシック" pitchFamily="31" charset="-128"/>
              </a:rPr>
              <a:t>297</a:t>
            </a:r>
          </a:p>
        </p:txBody>
      </p:sp>
      <p:sp>
        <p:nvSpPr>
          <p:cNvPr id="38918" name="TextBox 2"/>
          <p:cNvSpPr txBox="1">
            <a:spLocks noChangeArrowheads="1"/>
          </p:cNvSpPr>
          <p:nvPr/>
        </p:nvSpPr>
        <p:spPr bwMode="auto">
          <a:xfrm>
            <a:off x="1143000" y="1676400"/>
            <a:ext cx="4572000" cy="338138"/>
          </a:xfrm>
          <a:prstGeom prst="rect">
            <a:avLst/>
          </a:prstGeom>
          <a:noFill/>
          <a:ln w="9525">
            <a:noFill/>
            <a:miter lim="800000"/>
            <a:headEnd/>
            <a:tailEnd/>
          </a:ln>
        </p:spPr>
        <p:txBody>
          <a:bodyPr>
            <a:spAutoFit/>
          </a:bodyPr>
          <a:lstStyle/>
          <a:p>
            <a:r>
              <a:rPr lang="en-US" sz="1600" b="1" i="1">
                <a:solidFill>
                  <a:srgbClr val="10253F"/>
                </a:solidFill>
                <a:latin typeface="Georgia" pitchFamily="18" charset="0"/>
              </a:rPr>
              <a:t>Monthly Fixed Expenses  </a:t>
            </a:r>
          </a:p>
        </p:txBody>
      </p:sp>
      <p:cxnSp>
        <p:nvCxnSpPr>
          <p:cNvPr id="6" name="Straight Connector 5"/>
          <p:cNvCxnSpPr/>
          <p:nvPr/>
        </p:nvCxnSpPr>
        <p:spPr>
          <a:xfrm>
            <a:off x="914400" y="2090738"/>
            <a:ext cx="342900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8920" name="TextBox 8"/>
          <p:cNvSpPr txBox="1">
            <a:spLocks noChangeArrowheads="1"/>
          </p:cNvSpPr>
          <p:nvPr/>
        </p:nvSpPr>
        <p:spPr bwMode="auto">
          <a:xfrm>
            <a:off x="838200" y="2157413"/>
            <a:ext cx="6096000" cy="338137"/>
          </a:xfrm>
          <a:prstGeom prst="rect">
            <a:avLst/>
          </a:prstGeom>
          <a:noFill/>
          <a:ln w="9525">
            <a:noFill/>
            <a:miter lim="800000"/>
            <a:headEnd/>
            <a:tailEnd/>
          </a:ln>
        </p:spPr>
        <p:txBody>
          <a:bodyPr>
            <a:spAutoFit/>
          </a:bodyPr>
          <a:lstStyle/>
          <a:p>
            <a:r>
              <a:rPr lang="en-US" sz="1600" b="1" i="1">
                <a:solidFill>
                  <a:srgbClr val="10253F"/>
                </a:solidFill>
                <a:latin typeface="Georgia" pitchFamily="18" charset="0"/>
              </a:rPr>
              <a:t>Contribution Margin per Unit </a:t>
            </a:r>
          </a:p>
        </p:txBody>
      </p:sp>
      <p:sp>
        <p:nvSpPr>
          <p:cNvPr id="14" name="TextBox 13"/>
          <p:cNvSpPr txBox="1"/>
          <p:nvPr/>
        </p:nvSpPr>
        <p:spPr>
          <a:xfrm>
            <a:off x="4495800" y="1922463"/>
            <a:ext cx="457200" cy="338137"/>
          </a:xfrm>
          <a:prstGeom prst="rect">
            <a:avLst/>
          </a:prstGeom>
          <a:noFill/>
        </p:spPr>
        <p:txBody>
          <a:bodyPr>
            <a:spAutoFit/>
          </a:bodyPr>
          <a:lstStyle/>
          <a:p>
            <a:pPr algn="ctr">
              <a:defRPr/>
            </a:pPr>
            <a:r>
              <a:rPr lang="en-US" sz="1600" b="1" i="1" dirty="0">
                <a:solidFill>
                  <a:schemeClr val="bg2">
                    <a:lumMod val="50000"/>
                  </a:schemeClr>
                </a:solidFill>
                <a:latin typeface="Georgia" pitchFamily="18" charset="0"/>
                <a:ea typeface="+mn-ea"/>
                <a:cs typeface="Arial" charset="0"/>
              </a:rPr>
              <a:t>=</a:t>
            </a:r>
          </a:p>
        </p:txBody>
      </p:sp>
      <p:sp>
        <p:nvSpPr>
          <p:cNvPr id="38922" name="TextBox 14"/>
          <p:cNvSpPr txBox="1">
            <a:spLocks noChangeArrowheads="1"/>
          </p:cNvSpPr>
          <p:nvPr/>
        </p:nvSpPr>
        <p:spPr bwMode="auto">
          <a:xfrm>
            <a:off x="5334000" y="1905000"/>
            <a:ext cx="3321050" cy="338138"/>
          </a:xfrm>
          <a:prstGeom prst="rect">
            <a:avLst/>
          </a:prstGeom>
          <a:noFill/>
          <a:ln w="9525">
            <a:noFill/>
            <a:miter lim="800000"/>
            <a:headEnd/>
            <a:tailEnd/>
          </a:ln>
        </p:spPr>
        <p:txBody>
          <a:bodyPr>
            <a:spAutoFit/>
          </a:bodyPr>
          <a:lstStyle/>
          <a:p>
            <a:r>
              <a:rPr lang="en-US" sz="1600" b="1" i="1">
                <a:solidFill>
                  <a:srgbClr val="10253F"/>
                </a:solidFill>
                <a:latin typeface="Georgia" pitchFamily="18" charset="0"/>
              </a:rPr>
              <a:t>Monthly Break-Even Units </a:t>
            </a:r>
          </a:p>
        </p:txBody>
      </p:sp>
      <p:sp>
        <p:nvSpPr>
          <p:cNvPr id="38923" name="Rectangle 11"/>
          <p:cNvSpPr>
            <a:spLocks noChangeArrowheads="1"/>
          </p:cNvSpPr>
          <p:nvPr/>
        </p:nvSpPr>
        <p:spPr bwMode="auto">
          <a:xfrm>
            <a:off x="3962400" y="1600200"/>
            <a:ext cx="1471613" cy="400050"/>
          </a:xfrm>
          <a:prstGeom prst="rect">
            <a:avLst/>
          </a:prstGeom>
          <a:noFill/>
          <a:ln w="9525">
            <a:noFill/>
            <a:miter lim="800000"/>
            <a:headEnd/>
            <a:tailEnd/>
          </a:ln>
        </p:spPr>
        <p:txBody>
          <a:bodyPr wrap="none">
            <a:spAutoFit/>
          </a:bodyPr>
          <a:lstStyle/>
          <a:p>
            <a:r>
              <a:rPr lang="en-US" sz="2000" b="1">
                <a:latin typeface="Georgia" pitchFamily="18" charset="0"/>
              </a:rPr>
              <a:t>$1,239.98</a:t>
            </a:r>
            <a:endParaRPr lang="en-US" sz="2000"/>
          </a:p>
        </p:txBody>
      </p:sp>
      <p:sp>
        <p:nvSpPr>
          <p:cNvPr id="38924" name="Rectangle 12"/>
          <p:cNvSpPr>
            <a:spLocks noChangeArrowheads="1"/>
          </p:cNvSpPr>
          <p:nvPr/>
        </p:nvSpPr>
        <p:spPr bwMode="auto">
          <a:xfrm>
            <a:off x="4191000" y="2133600"/>
            <a:ext cx="868363" cy="400050"/>
          </a:xfrm>
          <a:prstGeom prst="rect">
            <a:avLst/>
          </a:prstGeom>
          <a:noFill/>
          <a:ln w="9525">
            <a:noFill/>
            <a:miter lim="800000"/>
            <a:headEnd/>
            <a:tailEnd/>
          </a:ln>
        </p:spPr>
        <p:txBody>
          <a:bodyPr wrap="none">
            <a:spAutoFit/>
          </a:bodyPr>
          <a:lstStyle/>
          <a:p>
            <a:r>
              <a:rPr lang="en-US" sz="2000" b="1">
                <a:latin typeface="Georgia" pitchFamily="18" charset="0"/>
              </a:rPr>
              <a:t>$4.17</a:t>
            </a:r>
            <a:endParaRPr lang="en-US" sz="2000" b="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52400" y="114300"/>
            <a:ext cx="8229600" cy="1143000"/>
          </a:xfrm>
        </p:spPr>
        <p:txBody>
          <a:bodyPr rtlCol="0">
            <a:normAutofit fontScale="90000"/>
            <a:sp3d extrusionH="12700">
              <a:extrusionClr>
                <a:schemeClr val="bg1"/>
              </a:extrusionClr>
            </a:sp3d>
          </a:bodyPr>
          <a:lstStyle/>
          <a:p>
            <a:pPr eaLnBrk="1" fontAlgn="auto" hangingPunct="1">
              <a:spcAft>
                <a:spcPts val="0"/>
              </a:spcAft>
              <a:defRPr/>
            </a:pPr>
            <a:r>
              <a:rPr lang="en-US" sz="4100" dirty="0" smtClean="0">
                <a:solidFill>
                  <a:srgbClr val="FF0000"/>
                </a:solidFill>
                <a:ea typeface="ＭＳ Ｐゴシック" pitchFamily="-107" charset="-128"/>
                <a:cs typeface="+mj-cs"/>
              </a:rPr>
              <a:t>Projected Yearly Income Statement</a:t>
            </a:r>
            <a:br>
              <a:rPr lang="en-US" sz="4100" dirty="0" smtClean="0">
                <a:solidFill>
                  <a:srgbClr val="FF0000"/>
                </a:solidFill>
                <a:ea typeface="ＭＳ Ｐゴシック" pitchFamily="-107" charset="-128"/>
                <a:cs typeface="+mj-cs"/>
              </a:rPr>
            </a:br>
            <a:r>
              <a:rPr lang="en-US" sz="2800" i="1" dirty="0" smtClean="0">
                <a:solidFill>
                  <a:srgbClr val="FF0000"/>
                </a:solidFill>
                <a:ea typeface="ＭＳ Ｐゴシック" pitchFamily="-107" charset="-128"/>
                <a:cs typeface="+mj-cs"/>
              </a:rPr>
              <a:t>First Year</a:t>
            </a:r>
            <a:endParaRPr lang="en-US" sz="1400" i="1" dirty="0" smtClean="0">
              <a:solidFill>
                <a:srgbClr val="FF0000"/>
              </a:solidFill>
              <a:latin typeface="Myriad Web Pro" charset="0"/>
              <a:ea typeface="ＭＳ Ｐゴシック" pitchFamily="-107" charset="-128"/>
              <a:cs typeface="+mj-cs"/>
            </a:endParaRPr>
          </a:p>
        </p:txBody>
      </p:sp>
      <p:pic>
        <p:nvPicPr>
          <p:cNvPr id="39939" name="Picture 13" descr="NFTE_SmallTagLock_PantoneC.eps"/>
          <p:cNvPicPr>
            <a:picLocks noChangeAspect="1"/>
          </p:cNvPicPr>
          <p:nvPr/>
        </p:nvPicPr>
        <p:blipFill>
          <a:blip r:embed="rId3"/>
          <a:srcRect/>
          <a:stretch>
            <a:fillRect/>
          </a:stretch>
        </p:blipFill>
        <p:spPr bwMode="auto">
          <a:xfrm>
            <a:off x="33338" y="6019800"/>
            <a:ext cx="1609725" cy="804863"/>
          </a:xfrm>
          <a:prstGeom prst="rect">
            <a:avLst/>
          </a:prstGeom>
          <a:noFill/>
          <a:ln w="9525">
            <a:noFill/>
            <a:miter lim="800000"/>
            <a:headEnd/>
            <a:tailEnd/>
          </a:ln>
        </p:spPr>
      </p:pic>
      <p:graphicFrame>
        <p:nvGraphicFramePr>
          <p:cNvPr id="3" name="Table 2"/>
          <p:cNvGraphicFramePr>
            <a:graphicFrameLocks noGrp="1"/>
          </p:cNvGraphicFramePr>
          <p:nvPr/>
        </p:nvGraphicFramePr>
        <p:xfrm>
          <a:off x="685800" y="1600200"/>
          <a:ext cx="7080250" cy="4111625"/>
        </p:xfrm>
        <a:graphic>
          <a:graphicData uri="http://schemas.openxmlformats.org/drawingml/2006/table">
            <a:tbl>
              <a:tblPr/>
              <a:tblGrid>
                <a:gridCol w="3079750"/>
                <a:gridCol w="2324100"/>
                <a:gridCol w="1676400"/>
              </a:tblGrid>
              <a:tr h="449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7" charset="-128"/>
                        </a:rPr>
                        <a:t>Selling Price per Unit</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b="1" i="0" u="none" strike="noStrike" cap="none" normalizeH="0" baseline="0" dirty="0" smtClean="0">
                          <a:ln>
                            <a:noFill/>
                          </a:ln>
                          <a:solidFill>
                            <a:schemeClr val="tx1"/>
                          </a:solidFill>
                          <a:effectLst/>
                          <a:latin typeface="Georgia" pitchFamily="18" charset="0"/>
                          <a:ea typeface="ＭＳ Ｐゴシック" pitchFamily="-107" charset="-128"/>
                        </a:rPr>
                        <a:t>	$7.00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Georgia" pitchFamily="18" charset="0"/>
                        <a:ea typeface="ＭＳ Ｐゴシック" pitchFamily="-107" charset="-128"/>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492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107" charset="-128"/>
                        </a:rPr>
                        <a:t>Number of Units Sold</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defRPr/>
                      </a:pPr>
                      <a:r>
                        <a:rPr kumimoji="0" lang="en-US" sz="1600" b="1" i="0" u="none" strike="noStrike" cap="none" normalizeH="0" baseline="0" dirty="0" smtClean="0">
                          <a:ln>
                            <a:noFill/>
                          </a:ln>
                          <a:solidFill>
                            <a:schemeClr val="tx1"/>
                          </a:solidFill>
                          <a:effectLst/>
                          <a:latin typeface="Georgia" pitchFamily="18" charset="0"/>
                          <a:ea typeface="ＭＳ Ｐゴシック" pitchFamily="-107" charset="-128"/>
                        </a:rPr>
                        <a:t>	</a:t>
                      </a:r>
                      <a:r>
                        <a:rPr lang="en-US" sz="1600" b="1" dirty="0" smtClean="0">
                          <a:solidFill>
                            <a:schemeClr val="tx1"/>
                          </a:solidFill>
                          <a:latin typeface="Georgia" pitchFamily="18" charset="0"/>
                          <a:ea typeface="ＭＳ Ｐゴシック" pitchFamily="-107" charset="-128"/>
                        </a:rPr>
                        <a:t>6,420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Georgia" pitchFamily="18" charset="0"/>
                        <a:ea typeface="ＭＳ Ｐゴシック" pitchFamily="-107" charset="-128"/>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492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7" charset="-128"/>
                        </a:rPr>
                        <a:t>Total Sales </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Georgia" pitchFamily="18" charset="0"/>
                        <a:ea typeface="ＭＳ Ｐゴシック" pitchFamily="-107" charset="-128"/>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defRPr/>
                      </a:pPr>
                      <a:r>
                        <a:rPr kumimoji="0" lang="en-US" sz="1600" b="1" i="0" u="none" strike="noStrike" cap="none" normalizeH="0" baseline="0" dirty="0" smtClean="0">
                          <a:ln>
                            <a:noFill/>
                          </a:ln>
                          <a:solidFill>
                            <a:schemeClr val="tx1"/>
                          </a:solidFill>
                          <a:effectLst/>
                          <a:latin typeface="Georgia" pitchFamily="18" charset="0"/>
                          <a:ea typeface="ＭＳ Ｐゴシック" pitchFamily="-107" charset="-128"/>
                        </a:rPr>
                        <a:t>	$44,940.00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517525">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7" charset="-128"/>
                        </a:rPr>
                        <a:t>Variable Expenses</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defRPr/>
                      </a:pPr>
                      <a:r>
                        <a:rPr kumimoji="0" lang="en-US" sz="1600" b="1" i="0" u="none" strike="noStrike" cap="none" normalizeH="0" baseline="0" dirty="0" smtClean="0">
                          <a:ln>
                            <a:noFill/>
                          </a:ln>
                          <a:solidFill>
                            <a:schemeClr val="tx1"/>
                          </a:solidFill>
                          <a:effectLst/>
                          <a:latin typeface="Georgia" pitchFamily="18" charset="0"/>
                          <a:ea typeface="ＭＳ Ｐゴシック" pitchFamily="-107" charset="-128"/>
                        </a:rPr>
                        <a:t>	$0.00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Georgia" pitchFamily="18" charset="0"/>
                        <a:ea typeface="ＭＳ Ｐゴシック" pitchFamily="-107" charset="-128"/>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492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107" charset="-128"/>
                        </a:rPr>
                        <a:t>Contribution Margin</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Georgia" pitchFamily="18" charset="0"/>
                        <a:ea typeface="ＭＳ Ｐゴシック" pitchFamily="-107" charset="-128"/>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defRPr/>
                      </a:pPr>
                      <a:r>
                        <a:rPr kumimoji="0" lang="en-US" sz="1600" b="1" i="0" u="none" strike="noStrike" cap="none" normalizeH="0" baseline="0" dirty="0" smtClean="0">
                          <a:ln>
                            <a:noFill/>
                          </a:ln>
                          <a:solidFill>
                            <a:schemeClr val="tx1"/>
                          </a:solidFill>
                          <a:effectLst/>
                          <a:latin typeface="Georgia" pitchFamily="18" charset="0"/>
                          <a:ea typeface="ＭＳ Ｐゴシック" pitchFamily="-107" charset="-128"/>
                        </a:rPr>
                        <a:t>	$44,940.00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49263">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7" charset="-128"/>
                        </a:rPr>
                        <a:t>Fixed Operating Expenses</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defRPr/>
                      </a:pPr>
                      <a:r>
                        <a:rPr kumimoji="0" lang="en-US" sz="1600" b="1" i="0" u="none" strike="noStrike" cap="none" normalizeH="0" baseline="0" dirty="0" smtClean="0">
                          <a:ln>
                            <a:noFill/>
                          </a:ln>
                          <a:solidFill>
                            <a:schemeClr val="tx1"/>
                          </a:solidFill>
                          <a:effectLst/>
                          <a:latin typeface="Georgia" pitchFamily="18" charset="0"/>
                          <a:ea typeface="ＭＳ Ｐゴシック" pitchFamily="-107" charset="-128"/>
                        </a:rPr>
                        <a:t>	$11,779.81</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sng" strike="noStrike" cap="none" normalizeH="0" baseline="0" dirty="0" smtClean="0">
                        <a:ln>
                          <a:noFill/>
                        </a:ln>
                        <a:solidFill>
                          <a:schemeClr val="tx1"/>
                        </a:solidFill>
                        <a:effectLst/>
                        <a:latin typeface="Georgia" pitchFamily="18" charset="0"/>
                        <a:ea typeface="ＭＳ Ｐゴシック" pitchFamily="-107" charset="-128"/>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492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107" charset="-128"/>
                        </a:rPr>
                        <a:t>Pre-Tax Profit </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sng" strike="noStrike" cap="none" normalizeH="0" baseline="0" dirty="0" smtClean="0">
                        <a:ln>
                          <a:noFill/>
                        </a:ln>
                        <a:solidFill>
                          <a:schemeClr val="tx1"/>
                        </a:solidFill>
                        <a:effectLst/>
                        <a:latin typeface="Georgia" pitchFamily="18" charset="0"/>
                        <a:ea typeface="ＭＳ Ｐゴシック" pitchFamily="-107" charset="-128"/>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defRPr/>
                      </a:pPr>
                      <a:r>
                        <a:rPr kumimoji="0" lang="en-US" sz="1600" b="1" i="0" u="none" strike="noStrike" cap="none" normalizeH="0" baseline="0" dirty="0" smtClean="0">
                          <a:ln>
                            <a:noFill/>
                          </a:ln>
                          <a:solidFill>
                            <a:schemeClr val="tx1"/>
                          </a:solidFill>
                          <a:effectLst/>
                          <a:latin typeface="Georgia" pitchFamily="18" charset="0"/>
                          <a:ea typeface="ＭＳ Ｐゴシック" pitchFamily="-107" charset="-128"/>
                        </a:rPr>
                        <a:t>	$33,160.19</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49263">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7" charset="-128"/>
                        </a:rPr>
                        <a:t>Taxes @ 15% </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defRPr/>
                      </a:pPr>
                      <a:r>
                        <a:rPr kumimoji="0" lang="en-US" sz="1600" b="1" i="0" u="none" strike="noStrike" cap="none" normalizeH="0" baseline="0" dirty="0" smtClean="0">
                          <a:ln>
                            <a:noFill/>
                          </a:ln>
                          <a:solidFill>
                            <a:schemeClr val="tx1"/>
                          </a:solidFill>
                          <a:effectLst/>
                          <a:latin typeface="Georgia" pitchFamily="18" charset="0"/>
                          <a:ea typeface="ＭＳ Ｐゴシック" pitchFamily="-107" charset="-128"/>
                        </a:rPr>
                        <a:t>	$4,974.03</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Georgia" pitchFamily="18" charset="0"/>
                        <a:ea typeface="ＭＳ Ｐゴシック" pitchFamily="-107" charset="-128"/>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49263">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b="1" i="0" u="none" strike="noStrike" cap="none" normalizeH="0" baseline="0" dirty="0" smtClean="0">
                          <a:ln>
                            <a:noFill/>
                          </a:ln>
                          <a:solidFill>
                            <a:schemeClr val="bg1"/>
                          </a:solidFill>
                          <a:effectLst/>
                          <a:latin typeface="Arial" pitchFamily="34" charset="0"/>
                          <a:ea typeface="ＭＳ Ｐゴシック" pitchFamily="-107" charset="-128"/>
                        </a:rPr>
                        <a:t>Net Profit</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Georgia" pitchFamily="18" charset="0"/>
                        <a:ea typeface="ＭＳ Ｐゴシック" pitchFamily="-107" charset="-128"/>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defRPr/>
                      </a:pPr>
                      <a:r>
                        <a:rPr kumimoji="0" lang="en-US" sz="1600" b="1" i="0" u="none" strike="noStrike" cap="none" normalizeH="0" baseline="0" dirty="0" smtClean="0">
                          <a:ln>
                            <a:noFill/>
                          </a:ln>
                          <a:solidFill>
                            <a:schemeClr val="bg1"/>
                          </a:solidFill>
                          <a:effectLst/>
                          <a:latin typeface="Georgia" pitchFamily="18" charset="0"/>
                          <a:ea typeface="ＭＳ Ｐゴシック" pitchFamily="-107" charset="-128"/>
                        </a:rPr>
                        <a:t>	$28,186.16</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p:cNvSpPr>
          <p:nvPr/>
        </p:nvSpPr>
        <p:spPr bwMode="auto">
          <a:xfrm>
            <a:off x="457200" y="114300"/>
            <a:ext cx="8229600" cy="800100"/>
          </a:xfrm>
          <a:prstGeom prst="rect">
            <a:avLst/>
          </a:prstGeom>
          <a:noFill/>
          <a:ln w="9525">
            <a:noFill/>
            <a:miter lim="800000"/>
            <a:headEnd/>
            <a:tailEnd/>
          </a:ln>
        </p:spPr>
        <p:txBody>
          <a:bodyPr anchor="ctr"/>
          <a:lstStyle/>
          <a:p>
            <a:pPr algn="ctr"/>
            <a:r>
              <a:rPr lang="en-US" sz="4800" b="1">
                <a:solidFill>
                  <a:srgbClr val="FF0000"/>
                </a:solidFill>
                <a:latin typeface="Corbel" pitchFamily="34" charset="0"/>
              </a:rPr>
              <a:t>Start-Up Investment</a:t>
            </a:r>
            <a:endParaRPr lang="en-US" sz="1400" b="1" i="1">
              <a:solidFill>
                <a:srgbClr val="FF0000"/>
              </a:solidFill>
              <a:latin typeface="Myriad Web Pro" charset="0"/>
            </a:endParaRPr>
          </a:p>
        </p:txBody>
      </p:sp>
      <p:pic>
        <p:nvPicPr>
          <p:cNvPr id="40963" name="Picture 13" descr="NFTE_SmallTagLock_PantoneC.eps"/>
          <p:cNvPicPr>
            <a:picLocks noChangeAspect="1"/>
          </p:cNvPicPr>
          <p:nvPr/>
        </p:nvPicPr>
        <p:blipFill>
          <a:blip r:embed="rId3"/>
          <a:srcRect/>
          <a:stretch>
            <a:fillRect/>
          </a:stretch>
        </p:blipFill>
        <p:spPr bwMode="auto">
          <a:xfrm>
            <a:off x="33338" y="6081713"/>
            <a:ext cx="1484312" cy="742950"/>
          </a:xfrm>
          <a:prstGeom prst="rect">
            <a:avLst/>
          </a:prstGeom>
          <a:noFill/>
          <a:ln w="9525">
            <a:noFill/>
            <a:miter lim="800000"/>
            <a:headEnd/>
            <a:tailEnd/>
          </a:ln>
        </p:spPr>
      </p:pic>
      <p:graphicFrame>
        <p:nvGraphicFramePr>
          <p:cNvPr id="2" name="Table 1"/>
          <p:cNvGraphicFramePr>
            <a:graphicFrameLocks noGrp="1"/>
          </p:cNvGraphicFramePr>
          <p:nvPr/>
        </p:nvGraphicFramePr>
        <p:xfrm>
          <a:off x="1524000" y="838200"/>
          <a:ext cx="6096000" cy="4095750"/>
        </p:xfrm>
        <a:graphic>
          <a:graphicData uri="http://schemas.openxmlformats.org/drawingml/2006/table">
            <a:tbl>
              <a:tblPr/>
              <a:tblGrid>
                <a:gridCol w="2032000"/>
                <a:gridCol w="2616200"/>
                <a:gridCol w="1447800"/>
              </a:tblGrid>
              <a:tr h="36988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34" charset="0"/>
                          <a:ea typeface="ＭＳ Ｐゴシック" pitchFamily="-107" charset="-128"/>
                        </a:rPr>
                        <a:t>Start-Up Expenditures</a:t>
                      </a:r>
                      <a:endParaRPr kumimoji="0" lang="en-US" sz="1600" b="1" i="0" u="none" strike="noStrike" cap="none" normalizeH="0" baseline="0" dirty="0" smtClean="0">
                        <a:ln>
                          <a:noFill/>
                        </a:ln>
                        <a:solidFill>
                          <a:srgbClr val="FFFFFF"/>
                        </a:solidFill>
                        <a:effectLst/>
                        <a:latin typeface="Arial" pitchFamily="34" charset="0"/>
                        <a:ea typeface="ＭＳ Ｐゴシック" pitchFamily="-107" charset="-128"/>
                      </a:endParaRP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3366FF"/>
                    </a:solidFill>
                  </a:tcPr>
                </a:tc>
                <a:tc hMerge="1">
                  <a:txBody>
                    <a:bodyPr/>
                    <a:lstStyle/>
                    <a:p>
                      <a:endParaRPr lang="en-US"/>
                    </a:p>
                  </a:txBody>
                  <a:tcPr/>
                </a:tc>
                <a:tc hMerge="1">
                  <a:txBody>
                    <a:bodyPr/>
                    <a:lstStyle/>
                    <a:p>
                      <a:endParaRPr lang="en-US"/>
                    </a:p>
                  </a:txBody>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107" charset="-128"/>
                        </a:rPr>
                        <a:t>Item</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107" charset="-128"/>
                        </a:rPr>
                        <a:t>Where Will I Buy This?</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107" charset="-128"/>
                        </a:rPr>
                        <a:t>Cost</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Georgia" pitchFamily="18" charset="0"/>
                          <a:ea typeface="ＭＳ Ｐゴシック" pitchFamily="-107" charset="-128"/>
                        </a:rPr>
                        <a:t>Computer/cell phone</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Georgia" pitchFamily="18" charset="0"/>
                          <a:ea typeface="ＭＳ Ｐゴシック" pitchFamily="-107" charset="-128"/>
                        </a:rPr>
                        <a:t>Best Buy/AT&amp;T</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1147763" algn="r"/>
                        </a:tabLst>
                      </a:pPr>
                      <a:r>
                        <a:rPr kumimoji="0" lang="en-US" sz="1400" b="1" i="0" u="none" strike="noStrike" cap="none" normalizeH="0" baseline="0" dirty="0" smtClean="0">
                          <a:ln>
                            <a:noFill/>
                          </a:ln>
                          <a:solidFill>
                            <a:schemeClr val="tx1"/>
                          </a:solidFill>
                          <a:effectLst/>
                          <a:latin typeface="Georgia" pitchFamily="18" charset="0"/>
                          <a:ea typeface="ＭＳ Ｐゴシック" pitchFamily="-107" charset="-128"/>
                        </a:rPr>
                        <a:t>	Already owned</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Georgia" pitchFamily="18" charset="0"/>
                          <a:ea typeface="ＭＳ Ｐゴシック" pitchFamily="-107" charset="-128"/>
                        </a:rPr>
                        <a:t>Start up supplies/ ingredients</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Georgia" pitchFamily="18" charset="0"/>
                          <a:ea typeface="ＭＳ Ｐゴシック" pitchFamily="-107" charset="-128"/>
                        </a:rPr>
                        <a:t>BJ’s</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1147763" algn="r"/>
                        </a:tabLst>
                      </a:pPr>
                      <a:r>
                        <a:rPr kumimoji="0" lang="en-US" sz="1400" b="1" i="0" u="none" strike="noStrike" cap="none" normalizeH="0" baseline="0" smtClean="0">
                          <a:ln>
                            <a:noFill/>
                          </a:ln>
                          <a:solidFill>
                            <a:schemeClr val="tx1"/>
                          </a:solidFill>
                          <a:effectLst/>
                          <a:latin typeface="Georgia" pitchFamily="18" charset="0"/>
                          <a:ea typeface="ＭＳ Ｐゴシック" pitchFamily="-107" charset="-128"/>
                        </a:rPr>
                        <a:t>	$200.00</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Georgia" pitchFamily="18" charset="0"/>
                          <a:ea typeface="ＭＳ Ｐゴシック" pitchFamily="-107" charset="-128"/>
                        </a:rPr>
                        <a:t>DBA</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Georgia" pitchFamily="18" charset="0"/>
                          <a:ea typeface="ＭＳ Ｐゴシック" pitchFamily="-107" charset="-128"/>
                        </a:rPr>
                        <a:t>Hartford</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1147763" algn="r"/>
                        </a:tabLst>
                      </a:pPr>
                      <a:r>
                        <a:rPr kumimoji="0" lang="en-US" sz="1400" b="1" i="0" u="none" strike="noStrike" cap="none" normalizeH="0" baseline="0" smtClean="0">
                          <a:ln>
                            <a:noFill/>
                          </a:ln>
                          <a:solidFill>
                            <a:schemeClr val="tx1"/>
                          </a:solidFill>
                          <a:effectLst/>
                          <a:latin typeface="Georgia" pitchFamily="18" charset="0"/>
                          <a:ea typeface="ＭＳ Ｐゴシック" pitchFamily="-107" charset="-128"/>
                        </a:rPr>
                        <a:t>	$10.00</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Georgia" pitchFamily="18" charset="0"/>
                          <a:ea typeface="ＭＳ Ｐゴシック" pitchFamily="-107" charset="-128"/>
                        </a:rPr>
                        <a:t>ServSafe</a:t>
                      </a:r>
                      <a:r>
                        <a:rPr kumimoji="0" lang="en-US" sz="1400" b="1" i="0" u="none" strike="noStrike" cap="none" normalizeH="0" baseline="0" dirty="0" smtClean="0">
                          <a:ln>
                            <a:noFill/>
                          </a:ln>
                          <a:solidFill>
                            <a:schemeClr val="tx1"/>
                          </a:solidFill>
                          <a:effectLst/>
                          <a:latin typeface="Georgia" pitchFamily="18" charset="0"/>
                          <a:ea typeface="ＭＳ Ｐゴシック" pitchFamily="-107" charset="-128"/>
                        </a:rPr>
                        <a:t> certification</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Georgia" pitchFamily="18" charset="0"/>
                          <a:ea typeface="ＭＳ Ｐゴシック" pitchFamily="-107" charset="-128"/>
                        </a:rPr>
                        <a:t>Culinary School</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1147763" algn="r"/>
                        </a:tabLst>
                      </a:pPr>
                      <a:r>
                        <a:rPr kumimoji="0" lang="en-US" sz="1400" b="1" i="0" u="none" strike="noStrike" cap="none" normalizeH="0" baseline="0" smtClean="0">
                          <a:ln>
                            <a:noFill/>
                          </a:ln>
                          <a:solidFill>
                            <a:schemeClr val="tx1"/>
                          </a:solidFill>
                          <a:effectLst/>
                          <a:latin typeface="Georgia" pitchFamily="18" charset="0"/>
                          <a:ea typeface="ＭＳ Ｐゴシック" pitchFamily="-107" charset="-128"/>
                        </a:rPr>
                        <a:t>	$350.00</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Georgia" pitchFamily="18" charset="0"/>
                          <a:ea typeface="ＭＳ Ｐゴシック" pitchFamily="-107" charset="-128"/>
                        </a:rPr>
                        <a:t>Stove/Cooking utensils</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Georgia" pitchFamily="18" charset="0"/>
                          <a:ea typeface="ＭＳ Ｐゴシック" pitchFamily="-107" charset="-128"/>
                        </a:rPr>
                        <a:t>SMSA’s Kitchen (Commercial)</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1147763" algn="r"/>
                        </a:tabLst>
                      </a:pPr>
                      <a:r>
                        <a:rPr kumimoji="0" lang="en-US" sz="1400" b="1" i="0" u="none" strike="noStrike" cap="none" normalizeH="0" baseline="0" dirty="0" smtClean="0">
                          <a:ln>
                            <a:noFill/>
                          </a:ln>
                          <a:solidFill>
                            <a:schemeClr val="tx1"/>
                          </a:solidFill>
                          <a:effectLst/>
                          <a:latin typeface="Georgia" pitchFamily="18" charset="0"/>
                          <a:ea typeface="ＭＳ Ｐゴシック" pitchFamily="-107" charset="-128"/>
                        </a:rPr>
                        <a:t>	$0.00</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Georgia" pitchFamily="18" charset="0"/>
                          <a:ea typeface="ＭＳ Ｐゴシック" pitchFamily="-107" charset="-128"/>
                        </a:rPr>
                        <a:t>Partnership Agreement</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Georgia" pitchFamily="18" charset="0"/>
                          <a:ea typeface="ＭＳ Ｐゴシック" pitchFamily="-107" charset="-128"/>
                        </a:rPr>
                        <a:t>Webber &amp; Myers LLC</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1147763" algn="r"/>
                        </a:tabLst>
                      </a:pPr>
                      <a:r>
                        <a:rPr kumimoji="0" lang="en-US" sz="1400" b="1" i="0" u="none" strike="noStrike" cap="none" normalizeH="0" baseline="0" dirty="0" smtClean="0">
                          <a:ln>
                            <a:noFill/>
                          </a:ln>
                          <a:solidFill>
                            <a:schemeClr val="tx1"/>
                          </a:solidFill>
                          <a:effectLst/>
                          <a:latin typeface="Georgia" pitchFamily="18" charset="0"/>
                          <a:ea typeface="ＭＳ Ｐゴシック" pitchFamily="-107" charset="-128"/>
                        </a:rPr>
                        <a:t>$150.00</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69888">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7" charset="-128"/>
                        </a:rPr>
                        <a:t>Total Start-Up Expenditures</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1147763" algn="r"/>
                        </a:tabLst>
                      </a:pPr>
                      <a:r>
                        <a:rPr kumimoji="0" lang="en-US" sz="1400" b="1" i="0" u="none" strike="noStrike" cap="none" normalizeH="0" baseline="0" dirty="0" smtClean="0">
                          <a:ln>
                            <a:noFill/>
                          </a:ln>
                          <a:solidFill>
                            <a:schemeClr val="tx1"/>
                          </a:solidFill>
                          <a:effectLst/>
                          <a:latin typeface="Georgia" pitchFamily="18" charset="0"/>
                          <a:ea typeface="ＭＳ Ｐゴシック" pitchFamily="-107" charset="-128"/>
                        </a:rPr>
                        <a:t>	$710.00</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graphicFrame>
        <p:nvGraphicFramePr>
          <p:cNvPr id="3" name="Table 2"/>
          <p:cNvGraphicFramePr>
            <a:graphicFrameLocks noGrp="1"/>
          </p:cNvGraphicFramePr>
          <p:nvPr/>
        </p:nvGraphicFramePr>
        <p:xfrm>
          <a:off x="1524000" y="4876800"/>
          <a:ext cx="6096000" cy="1139825"/>
        </p:xfrm>
        <a:graphic>
          <a:graphicData uri="http://schemas.openxmlformats.org/drawingml/2006/table">
            <a:tbl>
              <a:tblPr/>
              <a:tblGrid>
                <a:gridCol w="4064000"/>
                <a:gridCol w="2032000"/>
              </a:tblGrid>
              <a:tr h="1682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rPr>
                        <a:t>Cash Reserves</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D500"/>
                    </a:solidFill>
                  </a:tcPr>
                </a:tc>
                <a:tc hMerge="1">
                  <a:txBody>
                    <a:bodyPr/>
                    <a:lstStyle/>
                    <a:p>
                      <a:endParaRPr lang="en-US"/>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rPr>
                        <a:t>Emergency Fund</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Georgia" pitchFamily="-107" charset="0"/>
                          <a:ea typeface="ＭＳ Ｐゴシック" pitchFamily="-107" charset="-128"/>
                          <a:cs typeface="ＭＳ Ｐゴシック" pitchFamily="-107" charset="-128"/>
                        </a:rPr>
                        <a:t>$355.00</a:t>
                      </a:r>
                      <a:endParaRPr kumimoji="0" lang="en-US" sz="1400" b="1" i="0" u="none" strike="noStrike" cap="none" normalizeH="0" baseline="0" dirty="0">
                        <a:ln>
                          <a:noFill/>
                        </a:ln>
                        <a:solidFill>
                          <a:schemeClr val="tx1"/>
                        </a:solidFill>
                        <a:effectLst/>
                        <a:latin typeface="Georgia" pitchFamily="-107" charset="0"/>
                        <a:ea typeface="ＭＳ Ｐゴシック" pitchFamily="-107" charset="-128"/>
                        <a:cs typeface="ＭＳ Ｐゴシック" pitchFamily="-107"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rPr>
                        <a:t>Reserve for Fixed Expenses (x3)</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Georgia" pitchFamily="-107" charset="0"/>
                          <a:ea typeface="ＭＳ Ｐゴシック" pitchFamily="-107" charset="-128"/>
                          <a:cs typeface="ＭＳ Ｐゴシック" pitchFamily="-107" charset="-128"/>
                        </a:rPr>
                        <a:t>$3,719.94</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sp>
        <p:nvSpPr>
          <p:cNvPr id="13" name="Text Box 274"/>
          <p:cNvSpPr txBox="1">
            <a:spLocks noChangeArrowheads="1"/>
          </p:cNvSpPr>
          <p:nvPr/>
        </p:nvSpPr>
        <p:spPr bwMode="auto">
          <a:xfrm>
            <a:off x="5638800" y="6096000"/>
            <a:ext cx="2032000" cy="369888"/>
          </a:xfrm>
          <a:prstGeom prst="rect">
            <a:avLst/>
          </a:prstGeom>
          <a:solidFill>
            <a:srgbClr val="E9EDF4"/>
          </a:solid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1800" b="1" dirty="0">
                <a:solidFill>
                  <a:schemeClr val="tx1"/>
                </a:solidFill>
                <a:latin typeface="Georgia" pitchFamily="18" charset="0"/>
                <a:ea typeface="ＭＳ Ｐゴシック" pitchFamily="31" charset="-128"/>
              </a:rPr>
              <a:t>$4,784.94</a:t>
            </a:r>
          </a:p>
        </p:txBody>
      </p:sp>
      <p:sp>
        <p:nvSpPr>
          <p:cNvPr id="29748" name="TextBox 3"/>
          <p:cNvSpPr txBox="1">
            <a:spLocks noChangeArrowheads="1"/>
          </p:cNvSpPr>
          <p:nvPr/>
        </p:nvSpPr>
        <p:spPr bwMode="auto">
          <a:xfrm>
            <a:off x="1524000" y="6096000"/>
            <a:ext cx="4038600" cy="400050"/>
          </a:xfrm>
          <a:prstGeom prst="rect">
            <a:avLst/>
          </a:prstGeom>
          <a:solidFill>
            <a:srgbClr val="FFFF00"/>
          </a:solidFill>
          <a:ln>
            <a:solidFill>
              <a:schemeClr val="tx1"/>
            </a:solidFill>
          </a:ln>
          <a:effectLst/>
          <a:extLst/>
        </p:spPr>
        <p:style>
          <a:lnRef idx="3">
            <a:schemeClr val="lt1"/>
          </a:lnRef>
          <a:fillRef idx="1">
            <a:schemeClr val="accent1"/>
          </a:fillRef>
          <a:effectRef idx="1">
            <a:schemeClr val="accent1"/>
          </a:effectRef>
          <a:fontRef idx="minor">
            <a:schemeClr val="lt1"/>
          </a:fontRef>
        </p:style>
        <p:txBody>
          <a:bodyPr>
            <a:spAutoFit/>
          </a:bodyPr>
          <a:lstStyle/>
          <a:p>
            <a:pPr>
              <a:spcBef>
                <a:spcPts val="600"/>
              </a:spcBef>
              <a:defRPr/>
            </a:pPr>
            <a:r>
              <a:rPr lang="en-US" sz="2000" b="1">
                <a:solidFill>
                  <a:schemeClr val="tx1"/>
                </a:solidFill>
                <a:ea typeface="ＭＳ Ｐゴシック" pitchFamily="-107" charset="-128"/>
              </a:rPr>
              <a:t>Total Start-Up Investment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ln>
            <a:miter lim="800000"/>
            <a:headEnd/>
            <a:tailEnd/>
          </a:ln>
        </p:spPr>
        <p:txBody>
          <a:bodyPr/>
          <a:lstStyle/>
          <a:p>
            <a:fld id="{1994C543-CCC6-4152-99E2-F6592E1E32AD}" type="slidenum">
              <a:rPr lang="en-US" smtClean="0"/>
              <a:pPr/>
              <a:t>2</a:t>
            </a:fld>
            <a:endParaRPr lang="en-US" smtClean="0"/>
          </a:p>
        </p:txBody>
      </p:sp>
      <p:pic>
        <p:nvPicPr>
          <p:cNvPr id="25603" name="Picture 2" descr="http://cdn.sheknows.com/articles/2011/04/parenting/family-dinnertime.jpg"/>
          <p:cNvPicPr>
            <a:picLocks noChangeAspect="1" noChangeArrowheads="1"/>
          </p:cNvPicPr>
          <p:nvPr/>
        </p:nvPicPr>
        <p:blipFill>
          <a:blip r:embed="rId2"/>
          <a:srcRect/>
          <a:stretch>
            <a:fillRect/>
          </a:stretch>
        </p:blipFill>
        <p:spPr bwMode="auto">
          <a:xfrm>
            <a:off x="0" y="0"/>
            <a:ext cx="91662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rtlCol="0">
            <a:normAutofit fontScale="90000"/>
            <a:sp3d extrusionH="12700">
              <a:extrusionClr>
                <a:schemeClr val="bg1"/>
              </a:extrusionClr>
            </a:sp3d>
          </a:bodyPr>
          <a:lstStyle/>
          <a:p>
            <a:pPr eaLnBrk="1" fontAlgn="auto" hangingPunct="1">
              <a:spcAft>
                <a:spcPts val="0"/>
              </a:spcAft>
              <a:defRPr/>
            </a:pPr>
            <a:r>
              <a:rPr dirty="0">
                <a:solidFill>
                  <a:srgbClr val="FF0000"/>
                </a:solidFill>
                <a:ea typeface="ＭＳ Ｐゴシック"/>
                <a:cs typeface="+mj-cs"/>
              </a:rPr>
              <a:t>ROS &amp; ROI</a:t>
            </a:r>
            <a:endParaRPr dirty="0">
              <a:solidFill>
                <a:srgbClr val="FF0000"/>
              </a:solidFill>
              <a:ea typeface="+mj-ea"/>
              <a:cs typeface="+mj-cs"/>
            </a:endParaRPr>
          </a:p>
        </p:txBody>
      </p:sp>
      <p:graphicFrame>
        <p:nvGraphicFramePr>
          <p:cNvPr id="5" name="Content Placeholder 4"/>
          <p:cNvGraphicFramePr>
            <a:graphicFrameLocks noGrp="1"/>
          </p:cNvGraphicFramePr>
          <p:nvPr>
            <p:ph idx="1"/>
          </p:nvPr>
        </p:nvGraphicFramePr>
        <p:xfrm>
          <a:off x="457200" y="990599"/>
          <a:ext cx="8229600" cy="2193471"/>
        </p:xfrm>
        <a:graphic>
          <a:graphicData uri="http://schemas.openxmlformats.org/drawingml/2006/table">
            <a:tbl>
              <a:tblPr firstRow="1" bandRow="1">
                <a:tableStyleId>{5C22544A-7EE6-4342-B048-85BDC9FD1C3A}</a:tableStyleId>
              </a:tblPr>
              <a:tblGrid>
                <a:gridCol w="6085114"/>
                <a:gridCol w="2144486"/>
              </a:tblGrid>
              <a:tr h="549878">
                <a:tc gridSpan="2">
                  <a:txBody>
                    <a:bodyPr/>
                    <a:lstStyle/>
                    <a:p>
                      <a:pPr marL="0" algn="ctr" rtl="0" eaLnBrk="1" latinLnBrk="0" hangingPunct="1"/>
                      <a:r>
                        <a:rPr kumimoji="0" lang="en-US" sz="2000" b="1" kern="1200" dirty="0" smtClean="0">
                          <a:solidFill>
                            <a:schemeClr val="lt1"/>
                          </a:solidFill>
                          <a:latin typeface="Arial" pitchFamily="34" charset="0"/>
                          <a:ea typeface="+mn-ea"/>
                          <a:cs typeface="Arial" pitchFamily="34" charset="0"/>
                        </a:rPr>
                        <a:t>ROS: Return on Sales</a:t>
                      </a:r>
                      <a:endParaRPr kumimoji="0" lang="en-US" sz="2000" b="1" kern="1200" dirty="0">
                        <a:solidFill>
                          <a:schemeClr val="lt1"/>
                        </a:solidFill>
                        <a:latin typeface="Arial" pitchFamily="34" charset="0"/>
                        <a:ea typeface="+mn-ea"/>
                        <a:cs typeface="Arial" pitchFamily="34" charset="0"/>
                      </a:endParaRPr>
                    </a:p>
                  </a:txBody>
                  <a:tcPr anchor="ctr">
                    <a:solidFill>
                      <a:srgbClr val="3366FF"/>
                    </a:solidFill>
                  </a:tcPr>
                </a:tc>
                <a:tc hMerge="1">
                  <a:txBody>
                    <a:bodyPr/>
                    <a:lstStyle/>
                    <a:p>
                      <a:pPr marL="0" algn="ctr" rtl="0" eaLnBrk="1" latinLnBrk="0" hangingPunct="1"/>
                      <a:endParaRPr kumimoji="0" lang="en-US" sz="2000" b="1" kern="1200" dirty="0">
                        <a:solidFill>
                          <a:schemeClr val="lt1"/>
                        </a:solidFill>
                        <a:latin typeface="Arial" pitchFamily="34" charset="0"/>
                        <a:ea typeface="+mn-ea"/>
                        <a:cs typeface="Arial" pitchFamily="34" charset="0"/>
                      </a:endParaRPr>
                    </a:p>
                  </a:txBody>
                  <a:tcPr/>
                </a:tc>
              </a:tr>
              <a:tr h="839925">
                <a:tc gridSpan="2">
                  <a:txBody>
                    <a:bodyPr/>
                    <a:lstStyle/>
                    <a:p>
                      <a:endParaRPr lang="en-US" dirty="0"/>
                    </a:p>
                  </a:txBody>
                  <a:tcPr anchor="ctr">
                    <a:blipFill rotWithShape="1">
                      <a:blip r:embed="rId3"/>
                      <a:stretch>
                        <a:fillRect t="-65217" b="-96377"/>
                      </a:stretch>
                    </a:blipFill>
                  </a:tcPr>
                </a:tc>
                <a:tc hMerge="1">
                  <a:txBody>
                    <a:bodyPr/>
                    <a:lstStyle/>
                    <a:p>
                      <a:endParaRPr lang="en-US" dirty="0"/>
                    </a:p>
                  </a:txBody>
                  <a:tcPr/>
                </a:tc>
              </a:tr>
              <a:tr h="803668">
                <a:tc>
                  <a:txBody>
                    <a:bodyPr/>
                    <a:lstStyle/>
                    <a:p>
                      <a:r>
                        <a:rPr lang="en-US" sz="1700" b="1" i="0" dirty="0" smtClean="0">
                          <a:latin typeface="Arial" pitchFamily="34" charset="0"/>
                          <a:cs typeface="Arial" pitchFamily="34" charset="0"/>
                        </a:rPr>
                        <a:t>For My Business:</a:t>
                      </a:r>
                      <a:endParaRPr lang="en-US" sz="2000" i="0" dirty="0" smtClean="0">
                        <a:latin typeface="Arial" pitchFamily="34" charset="0"/>
                        <a:cs typeface="Arial" pitchFamily="34" charset="0"/>
                      </a:endParaRPr>
                    </a:p>
                  </a:txBody>
                  <a:tcPr anchor="ctr">
                    <a:solidFill>
                      <a:schemeClr val="accent3">
                        <a:lumMod val="60000"/>
                        <a:lumOff val="40000"/>
                      </a:schemeClr>
                    </a:solidFill>
                  </a:tcPr>
                </a:tc>
                <a:tc>
                  <a:txBody>
                    <a:bodyPr/>
                    <a:lstStyle/>
                    <a:p>
                      <a:r>
                        <a:rPr lang="en-US" sz="1400" dirty="0" smtClean="0">
                          <a:solidFill>
                            <a:schemeClr val="bg2">
                              <a:lumMod val="50000"/>
                            </a:schemeClr>
                          </a:solidFill>
                          <a:latin typeface="Arial" pitchFamily="34" charset="0"/>
                          <a:cs typeface="Arial" pitchFamily="34" charset="0"/>
                        </a:rPr>
                        <a:t>Dollar</a:t>
                      </a:r>
                    </a:p>
                    <a:p>
                      <a:r>
                        <a:rPr lang="en-US" sz="1400" dirty="0" smtClean="0">
                          <a:solidFill>
                            <a:schemeClr val="bg2">
                              <a:lumMod val="50000"/>
                            </a:schemeClr>
                          </a:solidFill>
                          <a:latin typeface="Arial" pitchFamily="34" charset="0"/>
                          <a:cs typeface="Arial" pitchFamily="34" charset="0"/>
                        </a:rPr>
                        <a:t>Equivalent =</a:t>
                      </a:r>
                      <a:r>
                        <a:rPr lang="en-US" sz="1600" dirty="0" smtClean="0">
                          <a:solidFill>
                            <a:schemeClr val="bg2">
                              <a:lumMod val="50000"/>
                            </a:schemeClr>
                          </a:solidFill>
                          <a:latin typeface="Arial" pitchFamily="34" charset="0"/>
                          <a:cs typeface="Arial" pitchFamily="34" charset="0"/>
                        </a:rPr>
                        <a:t> </a:t>
                      </a:r>
                      <a:endParaRPr lang="en-US" sz="1600" b="0" dirty="0" smtClean="0">
                        <a:solidFill>
                          <a:schemeClr val="bg2">
                            <a:lumMod val="50000"/>
                          </a:schemeClr>
                        </a:solidFill>
                        <a:latin typeface="Arial" pitchFamily="34" charset="0"/>
                        <a:cs typeface="Arial" pitchFamily="34" charset="0"/>
                      </a:endParaRPr>
                    </a:p>
                  </a:txBody>
                  <a:tcPr anchor="ctr">
                    <a:solidFill>
                      <a:schemeClr val="accent3">
                        <a:lumMod val="60000"/>
                        <a:lumOff val="40000"/>
                      </a:schemeClr>
                    </a:solidFill>
                  </a:tcPr>
                </a:tc>
              </a:tr>
            </a:tbl>
          </a:graphicData>
        </a:graphic>
      </p:graphicFrame>
      <p:graphicFrame>
        <p:nvGraphicFramePr>
          <p:cNvPr id="7" name="Content Placeholder 4"/>
          <p:cNvGraphicFramePr>
            <a:graphicFrameLocks/>
          </p:cNvGraphicFramePr>
          <p:nvPr/>
        </p:nvGraphicFramePr>
        <p:xfrm>
          <a:off x="457200" y="3429000"/>
          <a:ext cx="8229600" cy="2273484"/>
        </p:xfrm>
        <a:graphic>
          <a:graphicData uri="http://schemas.openxmlformats.org/drawingml/2006/table">
            <a:tbl>
              <a:tblPr firstRow="1" bandRow="1">
                <a:tableStyleId>{5C22544A-7EE6-4342-B048-85BDC9FD1C3A}</a:tableStyleId>
              </a:tblPr>
              <a:tblGrid>
                <a:gridCol w="6085114"/>
                <a:gridCol w="2144486"/>
              </a:tblGrid>
              <a:tr h="564941">
                <a:tc gridSpan="2">
                  <a:txBody>
                    <a:bodyPr/>
                    <a:lstStyle/>
                    <a:p>
                      <a:pPr marL="0" algn="ctr" rtl="0" eaLnBrk="1" latinLnBrk="0" hangingPunct="1"/>
                      <a:r>
                        <a:rPr kumimoji="0" lang="en-US" sz="2000" b="1" kern="1200" dirty="0" smtClean="0">
                          <a:solidFill>
                            <a:schemeClr val="lt1"/>
                          </a:solidFill>
                          <a:latin typeface="Arial" pitchFamily="34" charset="0"/>
                          <a:ea typeface="+mn-ea"/>
                          <a:cs typeface="Arial" pitchFamily="34" charset="0"/>
                        </a:rPr>
                        <a:t>ROI: Return on Investment</a:t>
                      </a:r>
                      <a:endParaRPr kumimoji="0" lang="en-US" sz="2000" b="1" kern="1200" dirty="0">
                        <a:solidFill>
                          <a:schemeClr val="lt1"/>
                        </a:solidFill>
                        <a:latin typeface="Arial" pitchFamily="34" charset="0"/>
                        <a:ea typeface="+mn-ea"/>
                        <a:cs typeface="Arial" pitchFamily="34" charset="0"/>
                      </a:endParaRPr>
                    </a:p>
                  </a:txBody>
                  <a:tcPr anchor="ctr">
                    <a:solidFill>
                      <a:srgbClr val="3366FF"/>
                    </a:solidFill>
                  </a:tcPr>
                </a:tc>
                <a:tc hMerge="1">
                  <a:txBody>
                    <a:bodyPr/>
                    <a:lstStyle/>
                    <a:p>
                      <a:pPr marL="0" algn="ctr" rtl="0" eaLnBrk="1" latinLnBrk="0" hangingPunct="1"/>
                      <a:endParaRPr kumimoji="0" lang="en-US" sz="2000" b="1" kern="1200" dirty="0">
                        <a:solidFill>
                          <a:schemeClr val="lt1"/>
                        </a:solidFill>
                        <a:latin typeface="Arial" pitchFamily="34" charset="0"/>
                        <a:ea typeface="+mn-ea"/>
                        <a:cs typeface="Arial" pitchFamily="34" charset="0"/>
                      </a:endParaRPr>
                    </a:p>
                  </a:txBody>
                  <a:tcPr/>
                </a:tc>
              </a:tr>
              <a:tr h="882859">
                <a:tc gridSpan="2">
                  <a:txBody>
                    <a:bodyPr/>
                    <a:lstStyle/>
                    <a:p>
                      <a:endParaRPr lang="en-US" dirty="0"/>
                    </a:p>
                  </a:txBody>
                  <a:tcPr anchor="ctr">
                    <a:blipFill rotWithShape="1">
                      <a:blip r:embed="rId4"/>
                      <a:stretch>
                        <a:fillRect t="-64138" b="-93793"/>
                      </a:stretch>
                    </a:blipFill>
                  </a:tcPr>
                </a:tc>
                <a:tc hMerge="1">
                  <a:txBody>
                    <a:bodyPr/>
                    <a:lstStyle/>
                    <a:p>
                      <a:endParaRPr lang="en-US" dirty="0"/>
                    </a:p>
                  </a:txBody>
                  <a:tcPr/>
                </a:tc>
              </a:tr>
              <a:tr h="825684">
                <a:tc>
                  <a:txBody>
                    <a:bodyPr/>
                    <a:lstStyle/>
                    <a:p>
                      <a:pPr marL="0" algn="l" rtl="0" eaLnBrk="1" latinLnBrk="0" hangingPunct="1"/>
                      <a:r>
                        <a:rPr lang="en-US" sz="1700" b="1" dirty="0" smtClean="0">
                          <a:latin typeface="Arial" pitchFamily="34" charset="0"/>
                          <a:cs typeface="Arial" pitchFamily="34" charset="0"/>
                        </a:rPr>
                        <a:t>For My Business:</a:t>
                      </a:r>
                      <a:endParaRPr kumimoji="0" lang="en-US" sz="1800" i="0" kern="1200" dirty="0" smtClean="0">
                        <a:solidFill>
                          <a:srgbClr val="FF0000"/>
                        </a:solidFill>
                        <a:latin typeface="Cambria Math"/>
                        <a:ea typeface="+mn-ea"/>
                        <a:cs typeface="Arial" pitchFamily="34" charset="0"/>
                      </a:endParaRPr>
                    </a:p>
                  </a:txBody>
                  <a:tcPr anchor="ctr">
                    <a:solidFill>
                      <a:srgbClr val="D0D8E8"/>
                    </a:solidFill>
                  </a:tcPr>
                </a:tc>
                <a:tc>
                  <a:txBody>
                    <a:bodyPr/>
                    <a:lstStyle/>
                    <a:p>
                      <a:r>
                        <a:rPr lang="en-US" sz="1400" dirty="0" smtClean="0">
                          <a:solidFill>
                            <a:schemeClr val="bg2">
                              <a:lumMod val="50000"/>
                            </a:schemeClr>
                          </a:solidFill>
                          <a:latin typeface="Arial" pitchFamily="34" charset="0"/>
                          <a:cs typeface="Arial" pitchFamily="34" charset="0"/>
                        </a:rPr>
                        <a:t>Dollar</a:t>
                      </a:r>
                    </a:p>
                    <a:p>
                      <a:r>
                        <a:rPr lang="en-US" sz="1400" dirty="0" smtClean="0">
                          <a:solidFill>
                            <a:schemeClr val="bg2">
                              <a:lumMod val="50000"/>
                            </a:schemeClr>
                          </a:solidFill>
                          <a:latin typeface="Arial" pitchFamily="34" charset="0"/>
                          <a:cs typeface="Arial" pitchFamily="34" charset="0"/>
                        </a:rPr>
                        <a:t>Equivalent =</a:t>
                      </a:r>
                    </a:p>
                  </a:txBody>
                  <a:tcPr anchor="ctr">
                    <a:solidFill>
                      <a:srgbClr val="D0D8E8"/>
                    </a:solidFill>
                  </a:tcPr>
                </a:tc>
              </a:tr>
            </a:tbl>
          </a:graphicData>
        </a:graphic>
      </p:graphicFrame>
      <p:pic>
        <p:nvPicPr>
          <p:cNvPr id="41989" name="Picture 13" descr="NFTE_SmallTagLock_PantoneC.eps"/>
          <p:cNvPicPr>
            <a:picLocks noChangeAspect="1"/>
          </p:cNvPicPr>
          <p:nvPr/>
        </p:nvPicPr>
        <p:blipFill>
          <a:blip r:embed="rId5"/>
          <a:srcRect/>
          <a:stretch>
            <a:fillRect/>
          </a:stretch>
        </p:blipFill>
        <p:spPr bwMode="auto">
          <a:xfrm>
            <a:off x="33338" y="6019800"/>
            <a:ext cx="1609725" cy="804863"/>
          </a:xfrm>
          <a:prstGeom prst="rect">
            <a:avLst/>
          </a:prstGeom>
          <a:noFill/>
          <a:ln w="9525">
            <a:noFill/>
            <a:miter lim="800000"/>
            <a:headEnd/>
            <a:tailEnd/>
          </a:ln>
        </p:spPr>
      </p:pic>
      <p:sp>
        <p:nvSpPr>
          <p:cNvPr id="41990" name="TextBox 2"/>
          <p:cNvSpPr txBox="1">
            <a:spLocks noChangeArrowheads="1"/>
          </p:cNvSpPr>
          <p:nvPr/>
        </p:nvSpPr>
        <p:spPr bwMode="auto">
          <a:xfrm>
            <a:off x="2590800" y="2454275"/>
            <a:ext cx="2057400" cy="738188"/>
          </a:xfrm>
          <a:prstGeom prst="rect">
            <a:avLst/>
          </a:prstGeom>
          <a:noFill/>
          <a:ln w="9525">
            <a:noFill/>
            <a:miter lim="800000"/>
            <a:headEnd/>
            <a:tailEnd/>
          </a:ln>
        </p:spPr>
        <p:txBody>
          <a:bodyPr>
            <a:spAutoFit/>
          </a:bodyPr>
          <a:lstStyle/>
          <a:p>
            <a:r>
              <a:rPr lang="en-US" sz="1400" b="1">
                <a:solidFill>
                  <a:srgbClr val="10253F"/>
                </a:solidFill>
                <a:latin typeface="Georgia" pitchFamily="18" charset="0"/>
              </a:rPr>
              <a:t>$28,186.16</a:t>
            </a:r>
          </a:p>
          <a:p>
            <a:r>
              <a:rPr lang="en-US" sz="1400" b="1">
                <a:solidFill>
                  <a:srgbClr val="10253F"/>
                </a:solidFill>
                <a:latin typeface="Georgia" pitchFamily="18" charset="0"/>
              </a:rPr>
              <a:t>$44,940.00</a:t>
            </a:r>
          </a:p>
          <a:p>
            <a:r>
              <a:rPr lang="en-US" sz="1400">
                <a:solidFill>
                  <a:srgbClr val="FF0000"/>
                </a:solidFill>
                <a:latin typeface="Georgia" pitchFamily="18" charset="0"/>
              </a:rPr>
              <a:t>	</a:t>
            </a:r>
          </a:p>
        </p:txBody>
      </p:sp>
      <p:cxnSp>
        <p:nvCxnSpPr>
          <p:cNvPr id="6" name="Straight Connector 5"/>
          <p:cNvCxnSpPr/>
          <p:nvPr/>
        </p:nvCxnSpPr>
        <p:spPr>
          <a:xfrm>
            <a:off x="2514600" y="2743200"/>
            <a:ext cx="1752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1992" name="TextBox 11"/>
          <p:cNvSpPr txBox="1">
            <a:spLocks noChangeArrowheads="1"/>
          </p:cNvSpPr>
          <p:nvPr/>
        </p:nvSpPr>
        <p:spPr bwMode="auto">
          <a:xfrm>
            <a:off x="4343400" y="2574925"/>
            <a:ext cx="1828800" cy="400050"/>
          </a:xfrm>
          <a:prstGeom prst="rect">
            <a:avLst/>
          </a:prstGeom>
          <a:noFill/>
          <a:ln w="9525">
            <a:noFill/>
            <a:miter lim="800000"/>
            <a:headEnd/>
            <a:tailEnd/>
          </a:ln>
        </p:spPr>
        <p:txBody>
          <a:bodyPr>
            <a:spAutoFit/>
          </a:bodyPr>
          <a:lstStyle/>
          <a:p>
            <a:r>
              <a:rPr lang="en-US" sz="1400">
                <a:solidFill>
                  <a:srgbClr val="FF0000"/>
                </a:solidFill>
              </a:rPr>
              <a:t>X</a:t>
            </a:r>
            <a:r>
              <a:rPr lang="en-US" sz="1400">
                <a:solidFill>
                  <a:srgbClr val="FF0000"/>
                </a:solidFill>
                <a:latin typeface="Georgia" pitchFamily="18" charset="0"/>
              </a:rPr>
              <a:t> 100 = </a:t>
            </a:r>
            <a:r>
              <a:rPr lang="en-US" sz="2000" b="1">
                <a:latin typeface="Georgia" pitchFamily="18" charset="0"/>
              </a:rPr>
              <a:t>63%</a:t>
            </a:r>
          </a:p>
        </p:txBody>
      </p:sp>
      <p:sp>
        <p:nvSpPr>
          <p:cNvPr id="41993" name="TextBox 18"/>
          <p:cNvSpPr txBox="1">
            <a:spLocks noChangeArrowheads="1"/>
          </p:cNvSpPr>
          <p:nvPr/>
        </p:nvSpPr>
        <p:spPr bwMode="auto">
          <a:xfrm>
            <a:off x="2438400" y="4953000"/>
            <a:ext cx="2286000" cy="738188"/>
          </a:xfrm>
          <a:prstGeom prst="rect">
            <a:avLst/>
          </a:prstGeom>
          <a:noFill/>
          <a:ln w="9525">
            <a:noFill/>
            <a:miter lim="800000"/>
            <a:headEnd/>
            <a:tailEnd/>
          </a:ln>
        </p:spPr>
        <p:txBody>
          <a:bodyPr>
            <a:spAutoFit/>
          </a:bodyPr>
          <a:lstStyle/>
          <a:p>
            <a:r>
              <a:rPr lang="en-US" sz="1400" b="1">
                <a:solidFill>
                  <a:srgbClr val="10253F"/>
                </a:solidFill>
                <a:latin typeface="Georgia" pitchFamily="18" charset="0"/>
              </a:rPr>
              <a:t>$28,186.16</a:t>
            </a:r>
          </a:p>
          <a:p>
            <a:r>
              <a:rPr lang="en-US" sz="1400" b="1">
                <a:latin typeface="Georgia" pitchFamily="18" charset="0"/>
              </a:rPr>
              <a:t>$4,784.94</a:t>
            </a:r>
          </a:p>
          <a:p>
            <a:r>
              <a:rPr lang="en-US" sz="1400">
                <a:solidFill>
                  <a:srgbClr val="FF0000"/>
                </a:solidFill>
                <a:latin typeface="Georgia" pitchFamily="18" charset="0"/>
              </a:rPr>
              <a:t>	</a:t>
            </a:r>
          </a:p>
        </p:txBody>
      </p:sp>
      <p:sp>
        <p:nvSpPr>
          <p:cNvPr id="41994" name="TextBox 19"/>
          <p:cNvSpPr txBox="1">
            <a:spLocks noChangeArrowheads="1"/>
          </p:cNvSpPr>
          <p:nvPr/>
        </p:nvSpPr>
        <p:spPr bwMode="auto">
          <a:xfrm>
            <a:off x="4454525" y="5060950"/>
            <a:ext cx="1828800" cy="400050"/>
          </a:xfrm>
          <a:prstGeom prst="rect">
            <a:avLst/>
          </a:prstGeom>
          <a:noFill/>
          <a:ln w="9525">
            <a:noFill/>
            <a:miter lim="800000"/>
            <a:headEnd/>
            <a:tailEnd/>
          </a:ln>
        </p:spPr>
        <p:txBody>
          <a:bodyPr>
            <a:spAutoFit/>
          </a:bodyPr>
          <a:lstStyle/>
          <a:p>
            <a:r>
              <a:rPr lang="en-US" sz="1400">
                <a:solidFill>
                  <a:srgbClr val="FF0000"/>
                </a:solidFill>
              </a:rPr>
              <a:t>X</a:t>
            </a:r>
            <a:r>
              <a:rPr lang="en-US" sz="1400">
                <a:solidFill>
                  <a:srgbClr val="FF0000"/>
                </a:solidFill>
                <a:latin typeface="Georgia" pitchFamily="18" charset="0"/>
              </a:rPr>
              <a:t> 100 = </a:t>
            </a:r>
            <a:r>
              <a:rPr lang="en-US" sz="2000" b="1">
                <a:latin typeface="Georgia" pitchFamily="18" charset="0"/>
              </a:rPr>
              <a:t>589%</a:t>
            </a:r>
          </a:p>
        </p:txBody>
      </p:sp>
      <p:cxnSp>
        <p:nvCxnSpPr>
          <p:cNvPr id="21" name="Straight Connector 20"/>
          <p:cNvCxnSpPr/>
          <p:nvPr/>
        </p:nvCxnSpPr>
        <p:spPr>
          <a:xfrm>
            <a:off x="2514600" y="5257800"/>
            <a:ext cx="1828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696200" y="2693988"/>
            <a:ext cx="914400" cy="307975"/>
          </a:xfrm>
          <a:prstGeom prst="rect">
            <a:avLst/>
          </a:prstGeom>
          <a:solidFill>
            <a:schemeClr val="accent3">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400" dirty="0">
                <a:solidFill>
                  <a:srgbClr val="0D0D0D"/>
                </a:solidFill>
                <a:latin typeface="Georgia" pitchFamily="18" charset="0"/>
                <a:ea typeface="ＭＳ Ｐゴシック" pitchFamily="31" charset="-128"/>
              </a:rPr>
              <a:t>$.63</a:t>
            </a:r>
          </a:p>
        </p:txBody>
      </p:sp>
      <p:sp>
        <p:nvSpPr>
          <p:cNvPr id="13" name="TextBox 12"/>
          <p:cNvSpPr txBox="1"/>
          <p:nvPr/>
        </p:nvSpPr>
        <p:spPr>
          <a:xfrm>
            <a:off x="7696200" y="5214938"/>
            <a:ext cx="914400" cy="307975"/>
          </a:xfrm>
          <a:prstGeom prst="rect">
            <a:avLst/>
          </a:prstGeom>
          <a:solidFill>
            <a:srgbClr val="D0D8E8"/>
          </a:solid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400" dirty="0">
                <a:solidFill>
                  <a:srgbClr val="0D0D0D"/>
                </a:solidFill>
                <a:latin typeface="Georgia" pitchFamily="18" charset="0"/>
                <a:ea typeface="ＭＳ Ｐゴシック" pitchFamily="31" charset="-128"/>
              </a:rPr>
              <a:t>$5.89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52400"/>
            <a:ext cx="8229600" cy="1066800"/>
          </a:xfrm>
        </p:spPr>
        <p:txBody>
          <a:bodyPr rtlCol="0">
            <a:sp3d extrusionH="12700">
              <a:extrusionClr>
                <a:schemeClr val="bg1"/>
              </a:extrusionClr>
            </a:sp3d>
          </a:bodyPr>
          <a:lstStyle/>
          <a:p>
            <a:pPr eaLnBrk="1" fontAlgn="auto" hangingPunct="1">
              <a:spcAft>
                <a:spcPts val="0"/>
              </a:spcAft>
              <a:defRPr/>
            </a:pPr>
            <a:r>
              <a:rPr lang="en-US" dirty="0" smtClean="0">
                <a:solidFill>
                  <a:srgbClr val="FF0000"/>
                </a:solidFill>
                <a:ea typeface="ＭＳ Ｐゴシック" pitchFamily="-107" charset="-128"/>
                <a:cs typeface="+mj-cs"/>
              </a:rPr>
              <a:t>Financing Strategy</a:t>
            </a:r>
            <a:endParaRPr lang="en-US" sz="1400" i="1" dirty="0" smtClean="0">
              <a:solidFill>
                <a:srgbClr val="FF0000"/>
              </a:solidFill>
              <a:latin typeface="Myriad Web Pro" charset="0"/>
              <a:ea typeface="ＭＳ Ｐゴシック" pitchFamily="-107" charset="-128"/>
              <a:cs typeface="+mj-cs"/>
            </a:endParaRPr>
          </a:p>
        </p:txBody>
      </p:sp>
      <p:graphicFrame>
        <p:nvGraphicFramePr>
          <p:cNvPr id="27922" name="Group 274"/>
          <p:cNvGraphicFramePr>
            <a:graphicFrameLocks noGrp="1"/>
          </p:cNvGraphicFramePr>
          <p:nvPr>
            <p:ph idx="1"/>
          </p:nvPr>
        </p:nvGraphicFramePr>
        <p:xfrm>
          <a:off x="280988" y="1905000"/>
          <a:ext cx="8504237" cy="2662238"/>
        </p:xfrm>
        <a:graphic>
          <a:graphicData uri="http://schemas.openxmlformats.org/drawingml/2006/table">
            <a:tbl>
              <a:tblPr/>
              <a:tblGrid>
                <a:gridCol w="2209800"/>
                <a:gridCol w="1355725"/>
                <a:gridCol w="1646237"/>
                <a:gridCol w="1646238"/>
                <a:gridCol w="1646237"/>
              </a:tblGrid>
              <a:tr h="395288">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07" charset="-128"/>
                        </a:rPr>
                        <a:t>Source</a:t>
                      </a:r>
                      <a:endParaRPr kumimoji="0" lang="en-US" sz="1800" b="1" i="1" u="none" strike="noStrike" cap="none" normalizeH="0" baseline="0" dirty="0" smtClean="0">
                        <a:ln>
                          <a:noFill/>
                        </a:ln>
                        <a:solidFill>
                          <a:srgbClr val="009900"/>
                        </a:solidFill>
                        <a:effectLst/>
                        <a:latin typeface="Arial" pitchFamily="34" charset="0"/>
                        <a:ea typeface="ＭＳ Ｐゴシック" pitchFamily="-107" charset="-128"/>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smtClean="0">
                          <a:ln>
                            <a:noFill/>
                          </a:ln>
                          <a:solidFill>
                            <a:schemeClr val="bg1"/>
                          </a:solidFill>
                          <a:effectLst/>
                          <a:latin typeface="Arial" pitchFamily="34" charset="0"/>
                          <a:ea typeface="ＭＳ Ｐゴシック" pitchFamily="-107" charset="-128"/>
                        </a:rPr>
                        <a:t>Amount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smtClean="0">
                          <a:ln>
                            <a:noFill/>
                          </a:ln>
                          <a:solidFill>
                            <a:schemeClr val="bg1"/>
                          </a:solidFill>
                          <a:effectLst/>
                          <a:latin typeface="Arial" pitchFamily="34" charset="0"/>
                          <a:ea typeface="ＭＳ Ｐゴシック" pitchFamily="-107" charset="-128"/>
                        </a:rPr>
                        <a:t>Debt (owe)</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smtClean="0">
                          <a:ln>
                            <a:noFill/>
                          </a:ln>
                          <a:solidFill>
                            <a:schemeClr val="bg1"/>
                          </a:solidFill>
                          <a:effectLst/>
                          <a:latin typeface="Arial" pitchFamily="34" charset="0"/>
                          <a:ea typeface="ＭＳ Ｐゴシック" pitchFamily="-107" charset="-128"/>
                        </a:rPr>
                        <a:t>Equity(own)</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smtClean="0">
                          <a:ln>
                            <a:noFill/>
                          </a:ln>
                          <a:solidFill>
                            <a:schemeClr val="bg1"/>
                          </a:solidFill>
                          <a:effectLst/>
                          <a:latin typeface="Arial" pitchFamily="34" charset="0"/>
                          <a:ea typeface="ＭＳ Ｐゴシック" pitchFamily="-107" charset="-128"/>
                        </a:rPr>
                        <a:t>Gift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r>
              <a:tr h="901700">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107" charset="-128"/>
                        </a:rPr>
                        <a:t>Personal Savings</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147763" algn="r"/>
                        </a:tabLst>
                      </a:pPr>
                      <a:r>
                        <a:rPr kumimoji="0" lang="en-US" sz="1600" b="1" i="0" u="none" strike="noStrike" cap="none" normalizeH="0" baseline="0" smtClean="0">
                          <a:ln>
                            <a:noFill/>
                          </a:ln>
                          <a:solidFill>
                            <a:schemeClr val="tx1"/>
                          </a:solidFill>
                          <a:effectLst/>
                          <a:latin typeface="Georgia" pitchFamily="18" charset="0"/>
                          <a:ea typeface="ＭＳ Ｐゴシック" pitchFamily="-107" charset="-128"/>
                        </a:rPr>
                        <a:t>$4,000.00</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1600" algn="r"/>
                        </a:tabLst>
                      </a:pPr>
                      <a:endParaRPr kumimoji="0" lang="en-US" sz="1400" b="1" i="0" u="none" strike="noStrike" cap="none" normalizeH="0" baseline="0" smtClean="0">
                        <a:ln>
                          <a:noFill/>
                        </a:ln>
                        <a:solidFill>
                          <a:schemeClr val="tx1"/>
                        </a:solidFill>
                        <a:effectLst/>
                        <a:latin typeface="Georgia" pitchFamily="18" charset="0"/>
                        <a:ea typeface="ＭＳ Ｐゴシック" pitchFamily="-107" charset="-128"/>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tab pos="1371600" algn="r"/>
                        </a:tabLst>
                      </a:pPr>
                      <a:r>
                        <a:rPr kumimoji="0" lang="en-US" sz="1800" b="1" i="0" u="none" strike="noStrike" cap="none" normalizeH="0" baseline="0" dirty="0" smtClean="0">
                          <a:ln>
                            <a:noFill/>
                          </a:ln>
                          <a:solidFill>
                            <a:schemeClr val="tx1"/>
                          </a:solidFill>
                          <a:effectLst/>
                          <a:latin typeface="Georgia" pitchFamily="18" charset="0"/>
                          <a:ea typeface="ＭＳ Ｐゴシック" pitchFamily="-107" charset="-128"/>
                        </a:rPr>
                        <a:t>x</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normalizeH="0" baseline="0" dirty="0" smtClean="0">
                        <a:ln>
                          <a:noFill/>
                        </a:ln>
                        <a:solidFill>
                          <a:schemeClr val="tx1"/>
                        </a:solidFill>
                        <a:effectLst/>
                        <a:latin typeface="Georgia" pitchFamily="18" charset="0"/>
                        <a:ea typeface="ＭＳ Ｐゴシック" pitchFamily="-107" charset="-128"/>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58813">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107" charset="-128"/>
                        </a:rPr>
                        <a:t>Relatives/Friends</a:t>
                      </a:r>
                      <a:endParaRPr kumimoji="0" lang="en-US" sz="1800" b="1" i="1" u="none" strike="noStrike" cap="none" normalizeH="0" baseline="0" smtClean="0">
                        <a:ln>
                          <a:noFill/>
                        </a:ln>
                        <a:solidFill>
                          <a:schemeClr val="tx1"/>
                        </a:solidFill>
                        <a:effectLst/>
                        <a:latin typeface="Arial" pitchFamily="34" charset="0"/>
                        <a:ea typeface="ＭＳ Ｐゴシック" pitchFamily="-107" charset="-128"/>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147763" algn="r"/>
                        </a:tabLst>
                      </a:pPr>
                      <a:r>
                        <a:rPr kumimoji="0" lang="en-US" sz="1700" b="1" i="0" u="none" strike="noStrike" cap="none" normalizeH="0" baseline="0" dirty="0" smtClean="0">
                          <a:ln>
                            <a:noFill/>
                          </a:ln>
                          <a:solidFill>
                            <a:schemeClr val="tx1"/>
                          </a:solidFill>
                          <a:effectLst/>
                          <a:latin typeface="Georgia" pitchFamily="18" charset="0"/>
                          <a:ea typeface="ＭＳ Ｐゴシック" pitchFamily="-107" charset="-128"/>
                        </a:rPr>
                        <a:t>$800.00</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tab pos="1371600" algn="r"/>
                        </a:tabLst>
                      </a:pPr>
                      <a:r>
                        <a:rPr kumimoji="0" lang="en-US" sz="1800" b="1" i="0" u="none" strike="noStrike" cap="none" normalizeH="0" baseline="0" dirty="0" smtClean="0">
                          <a:ln>
                            <a:noFill/>
                          </a:ln>
                          <a:solidFill>
                            <a:schemeClr val="tx1"/>
                          </a:solidFill>
                          <a:effectLst/>
                          <a:latin typeface="Georgia" pitchFamily="18" charset="0"/>
                          <a:ea typeface="ＭＳ Ｐゴシック" pitchFamily="-107" charset="-128"/>
                        </a:rPr>
                        <a:t>x</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normalizeH="0" baseline="0" smtClean="0">
                        <a:ln>
                          <a:noFill/>
                        </a:ln>
                        <a:solidFill>
                          <a:schemeClr val="tx1"/>
                        </a:solidFill>
                        <a:effectLst/>
                        <a:latin typeface="Georgia" pitchFamily="18" charset="0"/>
                        <a:ea typeface="ＭＳ Ｐゴシック" pitchFamily="-107" charset="-128"/>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normalizeH="0" baseline="0" dirty="0" smtClean="0">
                        <a:ln>
                          <a:noFill/>
                        </a:ln>
                        <a:solidFill>
                          <a:schemeClr val="tx1"/>
                        </a:solidFill>
                        <a:effectLst/>
                        <a:latin typeface="Georgia" pitchFamily="18" charset="0"/>
                        <a:ea typeface="ＭＳ Ｐゴシック" pitchFamily="-107" charset="-128"/>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65163">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107" charset="-128"/>
                        </a:rPr>
                        <a:t>Totals</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147763" algn="r"/>
                        </a:tabLst>
                      </a:pPr>
                      <a:r>
                        <a:rPr kumimoji="0" lang="en-US" sz="1700" b="1" i="0" u="none" strike="noStrike" cap="none" normalizeH="0" baseline="0" dirty="0" smtClean="0">
                          <a:ln>
                            <a:noFill/>
                          </a:ln>
                          <a:solidFill>
                            <a:schemeClr val="tx1"/>
                          </a:solidFill>
                          <a:effectLst/>
                          <a:latin typeface="Georgia" pitchFamily="18" charset="0"/>
                          <a:ea typeface="ＭＳ Ｐゴシック" pitchFamily="-107" charset="-128"/>
                        </a:rPr>
                        <a:t>$4,784.94</a:t>
                      </a:r>
                    </a:p>
                    <a:p>
                      <a:pPr marL="0" marR="0" lvl="0" indent="0" algn="l" defTabSz="914400" rtl="0" eaLnBrk="1" fontAlgn="base" latinLnBrk="0" hangingPunct="1">
                        <a:lnSpc>
                          <a:spcPct val="100000"/>
                        </a:lnSpc>
                        <a:spcBef>
                          <a:spcPts val="675"/>
                        </a:spcBef>
                        <a:spcAft>
                          <a:spcPct val="0"/>
                        </a:spcAft>
                        <a:buClrTx/>
                        <a:buSzTx/>
                        <a:buFontTx/>
                        <a:buNone/>
                        <a:tabLst>
                          <a:tab pos="1147763" algn="r"/>
                        </a:tabLst>
                      </a:pPr>
                      <a:endParaRPr kumimoji="0" lang="en-US" sz="1800" b="1" i="0" u="none" strike="noStrike" cap="none" normalizeH="0" baseline="0" dirty="0" smtClean="0">
                        <a:ln>
                          <a:noFill/>
                        </a:ln>
                        <a:solidFill>
                          <a:schemeClr val="tx1"/>
                        </a:solidFill>
                        <a:effectLst/>
                        <a:latin typeface="Georgia" pitchFamily="18" charset="0"/>
                        <a:ea typeface="ＭＳ Ｐゴシック" pitchFamily="-107" charset="-128"/>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normalizeH="0" baseline="0" smtClean="0">
                        <a:ln>
                          <a:noFill/>
                        </a:ln>
                        <a:solidFill>
                          <a:schemeClr val="tx1"/>
                        </a:solidFill>
                        <a:effectLst/>
                        <a:latin typeface="Georgia" pitchFamily="18" charset="0"/>
                        <a:ea typeface="ＭＳ Ｐゴシック" pitchFamily="-107" charset="-128"/>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normalizeH="0" baseline="0" smtClean="0">
                        <a:ln>
                          <a:noFill/>
                        </a:ln>
                        <a:solidFill>
                          <a:schemeClr val="tx1"/>
                        </a:solidFill>
                        <a:effectLst/>
                        <a:latin typeface="Georgia" pitchFamily="18" charset="0"/>
                        <a:ea typeface="ＭＳ Ｐゴシック" pitchFamily="-107" charset="-128"/>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normalizeH="0" baseline="0" dirty="0" smtClean="0">
                        <a:ln>
                          <a:noFill/>
                        </a:ln>
                        <a:solidFill>
                          <a:schemeClr val="tx1"/>
                        </a:solidFill>
                        <a:effectLst/>
                        <a:latin typeface="Georgia" pitchFamily="18" charset="0"/>
                        <a:ea typeface="ＭＳ Ｐゴシック" pitchFamily="-107" charset="-128"/>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43043" name="Picture 13" descr="NFTE_SmallTagLock_PantoneC.eps"/>
          <p:cNvPicPr>
            <a:picLocks noChangeAspect="1"/>
          </p:cNvPicPr>
          <p:nvPr/>
        </p:nvPicPr>
        <p:blipFill>
          <a:blip r:embed="rId3"/>
          <a:srcRect/>
          <a:stretch>
            <a:fillRect/>
          </a:stretch>
        </p:blipFill>
        <p:spPr bwMode="auto">
          <a:xfrm>
            <a:off x="33338" y="6019800"/>
            <a:ext cx="1609725" cy="804863"/>
          </a:xfrm>
          <a:prstGeom prst="rect">
            <a:avLst/>
          </a:prstGeom>
          <a:noFill/>
          <a:ln w="9525">
            <a:noFill/>
            <a:miter lim="800000"/>
            <a:headEnd/>
            <a:tailEnd/>
          </a:ln>
        </p:spPr>
      </p:pic>
      <p:sp>
        <p:nvSpPr>
          <p:cNvPr id="8" name="Text Box 274"/>
          <p:cNvSpPr txBox="1">
            <a:spLocks noChangeArrowheads="1"/>
          </p:cNvSpPr>
          <p:nvPr/>
        </p:nvSpPr>
        <p:spPr bwMode="auto">
          <a:xfrm>
            <a:off x="4648200" y="1349375"/>
            <a:ext cx="1524000" cy="400050"/>
          </a:xfrm>
          <a:prstGeom prst="rect">
            <a:avLst/>
          </a:prstGeom>
          <a:solidFill>
            <a:srgbClr val="2C59E0"/>
          </a:solidFill>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r">
              <a:spcBef>
                <a:spcPct val="50000"/>
              </a:spcBef>
              <a:defRPr/>
            </a:pPr>
            <a:r>
              <a:rPr lang="en-US" sz="2000" b="1" dirty="0">
                <a:solidFill>
                  <a:schemeClr val="bg1"/>
                </a:solidFill>
                <a:latin typeface="Georgia" pitchFamily="-107" charset="0"/>
                <a:ea typeface="ＭＳ Ｐゴシック" pitchFamily="-107" charset="-128"/>
                <a:cs typeface="ＭＳ Ｐゴシック" pitchFamily="-107" charset="-128"/>
              </a:rPr>
              <a:t>$4,784.94</a:t>
            </a:r>
          </a:p>
        </p:txBody>
      </p:sp>
      <p:sp>
        <p:nvSpPr>
          <p:cNvPr id="7" name="TextBox 3"/>
          <p:cNvSpPr txBox="1">
            <a:spLocks noChangeArrowheads="1"/>
          </p:cNvSpPr>
          <p:nvPr/>
        </p:nvSpPr>
        <p:spPr bwMode="auto">
          <a:xfrm>
            <a:off x="265113" y="1349375"/>
            <a:ext cx="4038600" cy="400050"/>
          </a:xfrm>
          <a:prstGeom prst="rect">
            <a:avLst/>
          </a:prstGeom>
          <a:solidFill>
            <a:srgbClr val="3366FF"/>
          </a:solidFill>
          <a:ln/>
          <a:effectLst/>
          <a:extLst/>
        </p:spPr>
        <p:style>
          <a:lnRef idx="3">
            <a:schemeClr val="lt1"/>
          </a:lnRef>
          <a:fillRef idx="1">
            <a:schemeClr val="accent1"/>
          </a:fillRef>
          <a:effectRef idx="1">
            <a:schemeClr val="accent1"/>
          </a:effectRef>
          <a:fontRef idx="minor">
            <a:schemeClr val="lt1"/>
          </a:fontRef>
        </p:style>
        <p:txBody>
          <a:bodyPr>
            <a:spAutoFit/>
          </a:bodyPr>
          <a:lstStyle/>
          <a:p>
            <a:pPr>
              <a:spcBef>
                <a:spcPts val="600"/>
              </a:spcBef>
              <a:defRPr/>
            </a:pPr>
            <a:r>
              <a:rPr lang="en-US" sz="2000" b="1">
                <a:solidFill>
                  <a:schemeClr val="bg1"/>
                </a:solidFill>
                <a:ea typeface="ＭＳ Ｐゴシック" pitchFamily="-107" charset="-128"/>
              </a:rPr>
              <a:t>Total Start-Up Investment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630362"/>
          </a:xfrm>
        </p:spPr>
        <p:txBody>
          <a:bodyPr rtlCol="0">
            <a:sp3d extrusionH="12700">
              <a:extrusionClr>
                <a:schemeClr val="bg1"/>
              </a:extrusionClr>
            </a:sp3d>
          </a:bodyPr>
          <a:lstStyle/>
          <a:p>
            <a:pPr eaLnBrk="1" fontAlgn="auto" hangingPunct="1">
              <a:spcAft>
                <a:spcPts val="0"/>
              </a:spcAft>
              <a:defRPr/>
            </a:pPr>
            <a:r>
              <a:rPr lang="en-US" dirty="0" smtClean="0">
                <a:solidFill>
                  <a:srgbClr val="FF0000"/>
                </a:solidFill>
                <a:ea typeface="ＭＳ Ｐゴシック" pitchFamily="-107" charset="-128"/>
                <a:cs typeface="+mj-cs"/>
              </a:rPr>
              <a:t>Business Responsibility</a:t>
            </a:r>
            <a:br>
              <a:rPr lang="en-US" dirty="0" smtClean="0">
                <a:solidFill>
                  <a:srgbClr val="FF0000"/>
                </a:solidFill>
                <a:ea typeface="ＭＳ Ｐゴシック" pitchFamily="-107" charset="-128"/>
                <a:cs typeface="+mj-cs"/>
              </a:rPr>
            </a:br>
            <a:r>
              <a:rPr lang="en-US" dirty="0" smtClean="0">
                <a:solidFill>
                  <a:srgbClr val="FF0000"/>
                </a:solidFill>
                <a:ea typeface="ＭＳ Ｐゴシック" pitchFamily="-107" charset="-128"/>
                <a:cs typeface="+mj-cs"/>
              </a:rPr>
              <a:t>&amp; Philanthropy</a:t>
            </a:r>
            <a:endParaRPr lang="en-US" sz="1400" i="1" dirty="0" smtClean="0">
              <a:solidFill>
                <a:srgbClr val="FF0000"/>
              </a:solidFill>
              <a:latin typeface="Myriad Web Pro" charset="0"/>
              <a:ea typeface="ＭＳ Ｐゴシック" pitchFamily="-107" charset="-128"/>
              <a:cs typeface="+mj-cs"/>
            </a:endParaRPr>
          </a:p>
        </p:txBody>
      </p:sp>
      <p:sp>
        <p:nvSpPr>
          <p:cNvPr id="36867" name="Content Placeholder 2"/>
          <p:cNvSpPr>
            <a:spLocks noGrp="1"/>
          </p:cNvSpPr>
          <p:nvPr>
            <p:ph idx="1"/>
          </p:nvPr>
        </p:nvSpPr>
        <p:spPr>
          <a:xfrm>
            <a:off x="457200" y="2133600"/>
            <a:ext cx="8229600" cy="4495800"/>
          </a:xfrm>
        </p:spPr>
        <p:txBody>
          <a:bodyPr rtlCol="0">
            <a:scene3d>
              <a:camera prst="orthographicFront"/>
              <a:lightRig rig="chilly" dir="t"/>
            </a:scene3d>
            <a:sp3d extrusionH="6350">
              <a:extrusionClr>
                <a:schemeClr val="bg1"/>
              </a:extrusionClr>
            </a:sp3d>
          </a:bodyPr>
          <a:lstStyle/>
          <a:p>
            <a:pPr eaLnBrk="1" fontAlgn="auto" hangingPunct="1">
              <a:spcBef>
                <a:spcPts val="1200"/>
              </a:spcBef>
              <a:spcAft>
                <a:spcPts val="0"/>
              </a:spcAft>
              <a:buClr>
                <a:srgbClr val="984807"/>
              </a:buClr>
              <a:buFont typeface="Wingdings" pitchFamily="2" charset="2"/>
              <a:buNone/>
              <a:defRPr/>
            </a:pPr>
            <a:r>
              <a:rPr lang="en-US" sz="2800" b="1" dirty="0" smtClean="0">
                <a:ea typeface="ＭＳ Ｐゴシック" pitchFamily="-107" charset="-128"/>
                <a:cs typeface="Arial" pitchFamily="34" charset="0"/>
              </a:rPr>
              <a:t>	</a:t>
            </a:r>
            <a:r>
              <a:rPr lang="en-US" sz="2800" b="1" dirty="0" smtClean="0">
                <a:solidFill>
                  <a:srgbClr val="3366FF"/>
                </a:solidFill>
                <a:ea typeface="ＭＳ Ｐゴシック" pitchFamily="-107" charset="-128"/>
                <a:cs typeface="Arial" pitchFamily="34" charset="0"/>
              </a:rPr>
              <a:t>Philanthropy</a:t>
            </a:r>
          </a:p>
          <a:p>
            <a:pPr lvl="1" eaLnBrk="1" fontAlgn="auto" hangingPunct="1">
              <a:spcAft>
                <a:spcPts val="0"/>
              </a:spcAft>
              <a:buClr>
                <a:srgbClr val="C00000"/>
              </a:buClr>
              <a:buFont typeface="Wingdings 2" pitchFamily="18" charset="2"/>
              <a:buChar char=""/>
              <a:defRPr/>
            </a:pPr>
            <a:r>
              <a:rPr lang="en-US" dirty="0" smtClean="0">
                <a:solidFill>
                  <a:schemeClr val="tx1"/>
                </a:solidFill>
                <a:ea typeface="ＭＳ Ｐゴシック" pitchFamily="-107" charset="-128"/>
                <a:cs typeface="Arial" pitchFamily="34" charset="0"/>
              </a:rPr>
              <a:t>SMSA’s Family Meal Night will provide 5% of their net profits to the Action Against Hunger ACF-USA</a:t>
            </a:r>
            <a:endParaRPr lang="en-US" sz="2800" b="1" dirty="0" smtClean="0">
              <a:solidFill>
                <a:schemeClr val="tx1"/>
              </a:solidFill>
              <a:ea typeface="ＭＳ Ｐゴシック" pitchFamily="-107" charset="-128"/>
              <a:cs typeface="Arial" pitchFamily="34" charset="0"/>
            </a:endParaRPr>
          </a:p>
          <a:p>
            <a:pPr eaLnBrk="1" fontAlgn="auto" hangingPunct="1">
              <a:spcBef>
                <a:spcPts val="1200"/>
              </a:spcBef>
              <a:spcAft>
                <a:spcPts val="0"/>
              </a:spcAft>
              <a:buClr>
                <a:srgbClr val="984807"/>
              </a:buClr>
              <a:buFont typeface="Wingdings" pitchFamily="2" charset="2"/>
              <a:buNone/>
              <a:defRPr/>
            </a:pPr>
            <a:r>
              <a:rPr lang="en-US" sz="2800" b="1" dirty="0" smtClean="0">
                <a:ea typeface="ＭＳ Ｐゴシック" pitchFamily="-107" charset="-128"/>
                <a:cs typeface="Arial" pitchFamily="34" charset="0"/>
              </a:rPr>
              <a:t>	</a:t>
            </a:r>
            <a:r>
              <a:rPr lang="en-US" sz="2800" b="1" dirty="0" smtClean="0">
                <a:solidFill>
                  <a:srgbClr val="33CC33"/>
                </a:solidFill>
                <a:ea typeface="ＭＳ Ｐゴシック" pitchFamily="-107" charset="-128"/>
                <a:cs typeface="Arial" pitchFamily="34" charset="0"/>
              </a:rPr>
              <a:t>Business Responsibility</a:t>
            </a:r>
          </a:p>
          <a:p>
            <a:pPr lvl="1" eaLnBrk="1" fontAlgn="auto" hangingPunct="1">
              <a:spcAft>
                <a:spcPts val="0"/>
              </a:spcAft>
              <a:buClr>
                <a:srgbClr val="C00000"/>
              </a:buClr>
              <a:buFont typeface="Wingdings 2" pitchFamily="18" charset="2"/>
              <a:buChar char=""/>
              <a:defRPr/>
            </a:pPr>
            <a:r>
              <a:rPr lang="en-US" dirty="0" smtClean="0">
                <a:solidFill>
                  <a:schemeClr val="tx1"/>
                </a:solidFill>
                <a:ea typeface="ＭＳ Ｐゴシック" pitchFamily="-107" charset="-128"/>
                <a:cs typeface="Arial" pitchFamily="34" charset="0"/>
              </a:rPr>
              <a:t>Our customers will be aware of this by the Action Against Hunger ACF-USA logo found on our business card</a:t>
            </a:r>
          </a:p>
          <a:p>
            <a:pPr lvl="1" eaLnBrk="1" fontAlgn="auto" hangingPunct="1">
              <a:spcAft>
                <a:spcPts val="0"/>
              </a:spcAft>
              <a:buClr>
                <a:srgbClr val="C00000"/>
              </a:buClr>
              <a:buFont typeface="Wingdings 2" pitchFamily="18" charset="2"/>
              <a:buChar char=""/>
              <a:defRPr/>
            </a:pPr>
            <a:endParaRPr lang="en-US" dirty="0" smtClean="0">
              <a:ea typeface="ＭＳ Ｐゴシック" pitchFamily="-107" charset="-128"/>
              <a:cs typeface="Arial" pitchFamily="34" charset="0"/>
            </a:endParaRPr>
          </a:p>
          <a:p>
            <a:pPr eaLnBrk="1" fontAlgn="auto" hangingPunct="1">
              <a:spcBef>
                <a:spcPts val="1200"/>
              </a:spcBef>
              <a:spcAft>
                <a:spcPts val="0"/>
              </a:spcAft>
              <a:buClr>
                <a:srgbClr val="984807"/>
              </a:buClr>
              <a:buFont typeface="Wingdings 2" pitchFamily="18" charset="2"/>
              <a:buChar char=""/>
              <a:defRPr/>
            </a:pPr>
            <a:endParaRPr lang="en-US" sz="2800" b="1" dirty="0" smtClean="0">
              <a:ea typeface="ＭＳ Ｐゴシック" pitchFamily="-107" charset="-128"/>
              <a:cs typeface="Arial" pitchFamily="34" charset="0"/>
            </a:endParaRPr>
          </a:p>
          <a:p>
            <a:pPr lvl="1" eaLnBrk="1" fontAlgn="auto" hangingPunct="1">
              <a:spcAft>
                <a:spcPts val="0"/>
              </a:spcAft>
              <a:buClr>
                <a:srgbClr val="C00000"/>
              </a:buClr>
              <a:buFont typeface="Wingdings 2" pitchFamily="18" charset="2"/>
              <a:buChar char=""/>
              <a:defRPr/>
            </a:pPr>
            <a:endParaRPr lang="en-US" sz="2800" b="1" dirty="0" smtClean="0">
              <a:ea typeface="ＭＳ Ｐゴシック" pitchFamily="-107" charset="-128"/>
              <a:cs typeface="Arial" pitchFamily="34" charset="0"/>
            </a:endParaRPr>
          </a:p>
          <a:p>
            <a:pPr lvl="1" eaLnBrk="1" fontAlgn="auto" hangingPunct="1">
              <a:spcAft>
                <a:spcPts val="0"/>
              </a:spcAft>
              <a:buClr>
                <a:srgbClr val="C00000"/>
              </a:buClr>
              <a:buFont typeface="Wingdings 2" pitchFamily="18" charset="2"/>
              <a:buChar char=""/>
              <a:defRPr/>
            </a:pPr>
            <a:endParaRPr lang="en-US" sz="2800" b="1" dirty="0" smtClean="0">
              <a:ea typeface="ＭＳ Ｐゴシック" pitchFamily="-107" charset="-128"/>
              <a:cs typeface="Arial" pitchFamily="34" charset="0"/>
            </a:endParaRPr>
          </a:p>
          <a:p>
            <a:pPr lvl="1" eaLnBrk="1" fontAlgn="auto" hangingPunct="1">
              <a:spcAft>
                <a:spcPts val="0"/>
              </a:spcAft>
              <a:buClr>
                <a:srgbClr val="C00000"/>
              </a:buClr>
              <a:buFont typeface="Wingdings 2" pitchFamily="18" charset="2"/>
              <a:buChar char=""/>
              <a:defRPr/>
            </a:pPr>
            <a:endParaRPr lang="en-US" sz="2800" b="1" dirty="0" smtClean="0">
              <a:ea typeface="ＭＳ Ｐゴシック" pitchFamily="-107" charset="-128"/>
              <a:cs typeface="Arial" pitchFamily="34" charset="0"/>
            </a:endParaRPr>
          </a:p>
          <a:p>
            <a:pPr lvl="1" eaLnBrk="1" fontAlgn="auto" hangingPunct="1">
              <a:spcAft>
                <a:spcPts val="0"/>
              </a:spcAft>
              <a:buClr>
                <a:srgbClr val="C00000"/>
              </a:buClr>
              <a:buFont typeface="Wingdings 2" pitchFamily="18" charset="2"/>
              <a:buChar char=""/>
              <a:defRPr/>
            </a:pPr>
            <a:endParaRPr lang="en-US" sz="2800" b="1" dirty="0" smtClean="0">
              <a:ea typeface="ＭＳ Ｐゴシック" pitchFamily="-107" charset="-128"/>
              <a:cs typeface="Arial" pitchFamily="34" charset="0"/>
            </a:endParaRPr>
          </a:p>
          <a:p>
            <a:pPr lvl="1" eaLnBrk="1" fontAlgn="auto" hangingPunct="1">
              <a:spcAft>
                <a:spcPts val="0"/>
              </a:spcAft>
              <a:buClr>
                <a:srgbClr val="C00000"/>
              </a:buClr>
              <a:buFont typeface="Wingdings 2" pitchFamily="18" charset="2"/>
              <a:buChar char=""/>
              <a:defRPr/>
            </a:pPr>
            <a:endParaRPr lang="en-US" dirty="0" smtClean="0">
              <a:ea typeface="ＭＳ Ｐゴシック" pitchFamily="-107" charset="-128"/>
              <a:cs typeface="Arial" pitchFamily="34" charset="0"/>
            </a:endParaRPr>
          </a:p>
        </p:txBody>
      </p:sp>
      <p:pic>
        <p:nvPicPr>
          <p:cNvPr id="44036" name="Picture 13" descr="NFTE_SmallTagLock_PantoneC.eps"/>
          <p:cNvPicPr>
            <a:picLocks noChangeAspect="1"/>
          </p:cNvPicPr>
          <p:nvPr/>
        </p:nvPicPr>
        <p:blipFill>
          <a:blip r:embed="rId3"/>
          <a:srcRect/>
          <a:stretch>
            <a:fillRect/>
          </a:stretch>
        </p:blipFill>
        <p:spPr bwMode="auto">
          <a:xfrm>
            <a:off x="33338" y="6019800"/>
            <a:ext cx="1609725" cy="804863"/>
          </a:xfrm>
          <a:prstGeom prst="rect">
            <a:avLst/>
          </a:prstGeom>
          <a:noFill/>
          <a:ln w="9525">
            <a:noFill/>
            <a:miter lim="800000"/>
            <a:headEnd/>
            <a:tailEnd/>
          </a:ln>
        </p:spPr>
      </p:pic>
      <p:pic>
        <p:nvPicPr>
          <p:cNvPr id="44037" name="Picture 5" descr="imagesCAC176Y8"/>
          <p:cNvPicPr>
            <a:picLocks noChangeAspect="1" noChangeArrowheads="1"/>
          </p:cNvPicPr>
          <p:nvPr/>
        </p:nvPicPr>
        <p:blipFill>
          <a:blip r:embed="rId4"/>
          <a:srcRect/>
          <a:stretch>
            <a:fillRect/>
          </a:stretch>
        </p:blipFill>
        <p:spPr bwMode="auto">
          <a:xfrm>
            <a:off x="6324600" y="5105400"/>
            <a:ext cx="2362200" cy="1481138"/>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92125" y="-157163"/>
            <a:ext cx="8229600" cy="842963"/>
          </a:xfrm>
        </p:spPr>
        <p:txBody>
          <a:bodyPr rtlCol="0">
            <a:normAutofit/>
            <a:sp3d extrusionH="12700">
              <a:extrusionClr>
                <a:schemeClr val="bg1"/>
              </a:extrusionClr>
            </a:sp3d>
          </a:bodyPr>
          <a:lstStyle/>
          <a:p>
            <a:pPr eaLnBrk="1" fontAlgn="auto" hangingPunct="1">
              <a:spcAft>
                <a:spcPts val="0"/>
              </a:spcAft>
              <a:defRPr/>
            </a:pPr>
            <a:r>
              <a:rPr lang="en-US" sz="4400" dirty="0" smtClean="0">
                <a:solidFill>
                  <a:srgbClr val="FF0000"/>
                </a:solidFill>
                <a:ea typeface="ＭＳ Ｐゴシック" pitchFamily="-107" charset="-128"/>
                <a:cs typeface="+mj-cs"/>
              </a:rPr>
              <a:t>Business &amp; Personal Goals</a:t>
            </a:r>
            <a:endParaRPr lang="en-US" sz="4400" i="1" dirty="0" smtClean="0">
              <a:solidFill>
                <a:srgbClr val="FF0000"/>
              </a:solidFill>
              <a:latin typeface="Myriad Web Pro" charset="0"/>
              <a:ea typeface="ＭＳ Ｐゴシック" pitchFamily="-107" charset="-128"/>
              <a:cs typeface="+mj-cs"/>
            </a:endParaRPr>
          </a:p>
        </p:txBody>
      </p:sp>
      <p:sp>
        <p:nvSpPr>
          <p:cNvPr id="28691" name="Rectangle 19"/>
          <p:cNvSpPr>
            <a:spLocks noChangeArrowheads="1"/>
          </p:cNvSpPr>
          <p:nvPr/>
        </p:nvSpPr>
        <p:spPr bwMode="auto">
          <a:xfrm>
            <a:off x="762000" y="1219200"/>
            <a:ext cx="3657600" cy="2362200"/>
          </a:xfrm>
          <a:prstGeom prst="rect">
            <a:avLst/>
          </a:prstGeom>
          <a:ln>
            <a:solidFill>
              <a:srgbClr val="FFFF00"/>
            </a:solidFill>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hangingPunct="0">
              <a:spcBef>
                <a:spcPts val="1200"/>
              </a:spcBef>
              <a:buClr>
                <a:srgbClr val="984807"/>
              </a:buClr>
              <a:buSzPct val="80000"/>
              <a:buFont typeface="Wingdings 2" pitchFamily="18" charset="2"/>
              <a:buChar char=""/>
              <a:defRPr/>
            </a:pPr>
            <a:r>
              <a:rPr lang="en-US" sz="1600" dirty="0">
                <a:solidFill>
                  <a:schemeClr val="tx1"/>
                </a:solidFill>
                <a:latin typeface="Georgia" pitchFamily="18" charset="0"/>
                <a:ea typeface="ＭＳ Ｐゴシック" pitchFamily="-107" charset="-128"/>
              </a:rPr>
              <a:t>To get our business up and running (June – Aug)</a:t>
            </a:r>
          </a:p>
          <a:p>
            <a:pPr marL="228600" lvl="1" indent="-228600" eaLnBrk="0" hangingPunct="0">
              <a:spcBef>
                <a:spcPts val="1200"/>
              </a:spcBef>
              <a:buClr>
                <a:srgbClr val="984807"/>
              </a:buClr>
              <a:buSzPct val="80000"/>
              <a:buFont typeface="Wingdings 2" pitchFamily="18" charset="2"/>
              <a:buChar char=""/>
              <a:defRPr/>
            </a:pPr>
            <a:r>
              <a:rPr lang="en-US" sz="1600" dirty="0">
                <a:solidFill>
                  <a:schemeClr val="tx1"/>
                </a:solidFill>
                <a:latin typeface="Georgia" pitchFamily="18" charset="0"/>
                <a:ea typeface="ＭＳ Ｐゴシック" pitchFamily="-107" charset="-128"/>
              </a:rPr>
              <a:t>Will improve our business by hiring more employees to help with the cooking. Hire a professional chef later on</a:t>
            </a:r>
          </a:p>
        </p:txBody>
      </p:sp>
      <p:sp>
        <p:nvSpPr>
          <p:cNvPr id="28692" name="Rectangle 20"/>
          <p:cNvSpPr>
            <a:spLocks noChangeArrowheads="1"/>
          </p:cNvSpPr>
          <p:nvPr/>
        </p:nvSpPr>
        <p:spPr bwMode="auto">
          <a:xfrm>
            <a:off x="4800600" y="1219200"/>
            <a:ext cx="3505200" cy="2362200"/>
          </a:xfrm>
          <a:prstGeom prst="rect">
            <a:avLst/>
          </a:prstGeom>
          <a:ln>
            <a:solidFill>
              <a:srgbClr val="00D500"/>
            </a:solidFill>
            <a:headEnd/>
            <a:tailEnd/>
          </a:ln>
        </p:spPr>
        <p:style>
          <a:lnRef idx="2">
            <a:schemeClr val="accent1"/>
          </a:lnRef>
          <a:fillRef idx="1">
            <a:schemeClr val="lt1"/>
          </a:fillRef>
          <a:effectRef idx="0">
            <a:schemeClr val="accent1"/>
          </a:effectRef>
          <a:fontRef idx="minor">
            <a:schemeClr val="dk1"/>
          </a:fontRef>
        </p:style>
        <p:txBody>
          <a:bodyPr anchor="ctr"/>
          <a:lstStyle/>
          <a:p>
            <a:pPr marL="228600" lvl="1" indent="-228600" eaLnBrk="0" hangingPunct="0">
              <a:lnSpc>
                <a:spcPct val="80000"/>
              </a:lnSpc>
              <a:spcBef>
                <a:spcPts val="1200"/>
              </a:spcBef>
              <a:buClr>
                <a:srgbClr val="984807"/>
              </a:buClr>
              <a:buSzPct val="80000"/>
              <a:defRPr/>
            </a:pPr>
            <a:endParaRPr lang="en-US" sz="1600" dirty="0">
              <a:solidFill>
                <a:srgbClr val="10253F"/>
              </a:solidFill>
              <a:latin typeface="Georgia" pitchFamily="18" charset="0"/>
              <a:ea typeface="ＭＳ Ｐゴシック" pitchFamily="-107" charset="-128"/>
            </a:endParaRPr>
          </a:p>
          <a:p>
            <a:pPr marL="228600" lvl="1" indent="-228600" eaLnBrk="0" hangingPunct="0">
              <a:lnSpc>
                <a:spcPct val="80000"/>
              </a:lnSpc>
              <a:spcBef>
                <a:spcPts val="1200"/>
              </a:spcBef>
              <a:buClr>
                <a:srgbClr val="984807"/>
              </a:buClr>
              <a:buSzPct val="80000"/>
              <a:buFont typeface="Wingdings 2" pitchFamily="18" charset="2"/>
              <a:buChar char=""/>
              <a:defRPr/>
            </a:pPr>
            <a:r>
              <a:rPr lang="en-US" sz="1600" dirty="0">
                <a:solidFill>
                  <a:schemeClr val="tx1"/>
                </a:solidFill>
                <a:latin typeface="Georgia" pitchFamily="18" charset="0"/>
                <a:ea typeface="ＭＳ Ｐゴシック" pitchFamily="-107" charset="-128"/>
              </a:rPr>
              <a:t>Graduate from SMSA and attend a college of our choice</a:t>
            </a:r>
          </a:p>
        </p:txBody>
      </p:sp>
      <p:sp>
        <p:nvSpPr>
          <p:cNvPr id="32773" name="Text Box 21"/>
          <p:cNvSpPr txBox="1">
            <a:spLocks noChangeArrowheads="1"/>
          </p:cNvSpPr>
          <p:nvPr/>
        </p:nvSpPr>
        <p:spPr bwMode="auto">
          <a:xfrm>
            <a:off x="773113" y="687388"/>
            <a:ext cx="3657600" cy="401637"/>
          </a:xfrm>
          <a:prstGeom prst="rect">
            <a:avLst/>
          </a:prstGeom>
          <a:solidFill>
            <a:srgbClr val="0070C0"/>
          </a:solidFill>
          <a:ln>
            <a:solidFill>
              <a:schemeClr val="bg1"/>
            </a:solidFill>
          </a:ln>
          <a:effectLst/>
          <a:extLst/>
        </p:spPr>
        <p:style>
          <a:lnRef idx="3">
            <a:schemeClr val="lt1"/>
          </a:lnRef>
          <a:fillRef idx="1">
            <a:schemeClr val="accent1"/>
          </a:fillRef>
          <a:effectRef idx="1">
            <a:schemeClr val="accent1"/>
          </a:effectRef>
          <a:fontRef idx="minor">
            <a:schemeClr val="lt1"/>
          </a:fontRef>
        </p:style>
        <p:txBody>
          <a:bodyPr>
            <a:spAutoFit/>
          </a:bodyPr>
          <a:lstStyle/>
          <a:p>
            <a:pPr algn="ctr">
              <a:spcBef>
                <a:spcPts val="600"/>
              </a:spcBef>
              <a:defRPr/>
            </a:pPr>
            <a:r>
              <a:rPr lang="en-US" sz="2000" b="1">
                <a:solidFill>
                  <a:schemeClr val="bg1"/>
                </a:solidFill>
                <a:ea typeface="ＭＳ Ｐゴシック" pitchFamily="-107" charset="-128"/>
              </a:rPr>
              <a:t>Business</a:t>
            </a:r>
          </a:p>
        </p:txBody>
      </p:sp>
      <p:sp>
        <p:nvSpPr>
          <p:cNvPr id="32774" name="Text Box 22"/>
          <p:cNvSpPr txBox="1">
            <a:spLocks noChangeArrowheads="1"/>
          </p:cNvSpPr>
          <p:nvPr/>
        </p:nvSpPr>
        <p:spPr bwMode="auto">
          <a:xfrm>
            <a:off x="4800600" y="685800"/>
            <a:ext cx="3494088" cy="401638"/>
          </a:xfrm>
          <a:prstGeom prst="rect">
            <a:avLst/>
          </a:prstGeom>
          <a:solidFill>
            <a:srgbClr val="0070C0"/>
          </a:solidFill>
          <a:ln/>
          <a:effectLst/>
          <a:extLst/>
        </p:spPr>
        <p:style>
          <a:lnRef idx="3">
            <a:schemeClr val="lt1"/>
          </a:lnRef>
          <a:fillRef idx="1">
            <a:schemeClr val="accent1"/>
          </a:fillRef>
          <a:effectRef idx="1">
            <a:schemeClr val="accent1"/>
          </a:effectRef>
          <a:fontRef idx="minor">
            <a:schemeClr val="lt1"/>
          </a:fontRef>
        </p:style>
        <p:txBody>
          <a:bodyPr>
            <a:spAutoFit/>
          </a:bodyPr>
          <a:lstStyle/>
          <a:p>
            <a:pPr algn="ctr">
              <a:spcBef>
                <a:spcPts val="600"/>
              </a:spcBef>
              <a:defRPr/>
            </a:pPr>
            <a:r>
              <a:rPr lang="en-US" sz="2000" b="1">
                <a:solidFill>
                  <a:schemeClr val="bg1"/>
                </a:solidFill>
                <a:ea typeface="ＭＳ Ｐゴシック" pitchFamily="-107" charset="-128"/>
              </a:rPr>
              <a:t>Personal</a:t>
            </a:r>
          </a:p>
        </p:txBody>
      </p:sp>
      <p:sp>
        <p:nvSpPr>
          <p:cNvPr id="28695" name="Rectangle 23"/>
          <p:cNvSpPr>
            <a:spLocks noChangeArrowheads="1"/>
          </p:cNvSpPr>
          <p:nvPr/>
        </p:nvSpPr>
        <p:spPr bwMode="auto">
          <a:xfrm>
            <a:off x="762000" y="3810000"/>
            <a:ext cx="3657600" cy="2206625"/>
          </a:xfrm>
          <a:prstGeom prst="rect">
            <a:avLst/>
          </a:prstGeom>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hangingPunct="0">
              <a:lnSpc>
                <a:spcPct val="80000"/>
              </a:lnSpc>
              <a:spcBef>
                <a:spcPts val="1200"/>
              </a:spcBef>
              <a:buClr>
                <a:srgbClr val="984807"/>
              </a:buClr>
              <a:buSzPct val="80000"/>
              <a:buFont typeface="Wingdings 2" pitchFamily="18" charset="2"/>
              <a:buChar char=""/>
              <a:defRPr/>
            </a:pPr>
            <a:r>
              <a:rPr lang="en-US" sz="1600" dirty="0">
                <a:solidFill>
                  <a:schemeClr val="tx1"/>
                </a:solidFill>
                <a:latin typeface="Georgia" pitchFamily="18" charset="0"/>
                <a:ea typeface="ＭＳ Ｐゴシック" pitchFamily="-107" charset="-128"/>
              </a:rPr>
              <a:t>Training/education involves going to culinary school which will perfect our skills</a:t>
            </a:r>
          </a:p>
          <a:p>
            <a:pPr marL="228600" lvl="1" indent="-228600" eaLnBrk="0" hangingPunct="0">
              <a:lnSpc>
                <a:spcPct val="80000"/>
              </a:lnSpc>
              <a:spcBef>
                <a:spcPts val="1200"/>
              </a:spcBef>
              <a:buClr>
                <a:srgbClr val="984807"/>
              </a:buClr>
              <a:buSzPct val="80000"/>
              <a:buFont typeface="Wingdings 2" pitchFamily="18" charset="2"/>
              <a:buChar char=""/>
              <a:defRPr/>
            </a:pPr>
            <a:r>
              <a:rPr lang="en-US" sz="1600" dirty="0">
                <a:solidFill>
                  <a:schemeClr val="tx1"/>
                </a:solidFill>
                <a:latin typeface="Georgia" pitchFamily="18" charset="0"/>
                <a:ea typeface="ＭＳ Ｐゴシック" pitchFamily="-107" charset="-128"/>
              </a:rPr>
              <a:t>To use a professional chef as our mentor which we will pay to teach us the cooking skills we need in order to successfully run our business</a:t>
            </a:r>
          </a:p>
        </p:txBody>
      </p:sp>
      <p:sp>
        <p:nvSpPr>
          <p:cNvPr id="32776" name="Text Box 24"/>
          <p:cNvSpPr txBox="1">
            <a:spLocks noChangeArrowheads="1"/>
          </p:cNvSpPr>
          <p:nvPr/>
        </p:nvSpPr>
        <p:spPr bwMode="auto">
          <a:xfrm rot="-5400000">
            <a:off x="-689768" y="2199481"/>
            <a:ext cx="2362200" cy="401637"/>
          </a:xfrm>
          <a:prstGeom prst="rect">
            <a:avLst/>
          </a:prstGeom>
          <a:solidFill>
            <a:srgbClr val="0070C0"/>
          </a:solidFill>
          <a:ln>
            <a:solidFill>
              <a:schemeClr val="bg1"/>
            </a:solidFill>
          </a:ln>
          <a:effectLst/>
          <a:extLst/>
        </p:spPr>
        <p:style>
          <a:lnRef idx="3">
            <a:schemeClr val="lt1"/>
          </a:lnRef>
          <a:fillRef idx="1">
            <a:schemeClr val="accent1"/>
          </a:fillRef>
          <a:effectRef idx="1">
            <a:schemeClr val="accent1"/>
          </a:effectRef>
          <a:fontRef idx="minor">
            <a:schemeClr val="lt1"/>
          </a:fontRef>
        </p:style>
        <p:txBody>
          <a:bodyPr>
            <a:spAutoFit/>
          </a:bodyPr>
          <a:lstStyle/>
          <a:p>
            <a:pPr algn="ctr">
              <a:spcBef>
                <a:spcPts val="600"/>
              </a:spcBef>
              <a:defRPr/>
            </a:pPr>
            <a:r>
              <a:rPr lang="en-US" sz="2000" b="1">
                <a:solidFill>
                  <a:schemeClr val="bg1"/>
                </a:solidFill>
                <a:ea typeface="ＭＳ Ｐゴシック" pitchFamily="-107" charset="-128"/>
              </a:rPr>
              <a:t>Short-Term</a:t>
            </a:r>
          </a:p>
        </p:txBody>
      </p:sp>
      <p:sp>
        <p:nvSpPr>
          <p:cNvPr id="32777" name="Text Box 25"/>
          <p:cNvSpPr txBox="1">
            <a:spLocks noChangeArrowheads="1"/>
          </p:cNvSpPr>
          <p:nvPr/>
        </p:nvSpPr>
        <p:spPr bwMode="auto">
          <a:xfrm rot="-5400000">
            <a:off x="-608012" y="4716463"/>
            <a:ext cx="2198687" cy="401637"/>
          </a:xfrm>
          <a:prstGeom prst="rect">
            <a:avLst/>
          </a:prstGeom>
          <a:solidFill>
            <a:srgbClr val="0070C0"/>
          </a:solidFill>
          <a:ln/>
          <a:effectLst/>
          <a:extLst/>
        </p:spPr>
        <p:style>
          <a:lnRef idx="3">
            <a:schemeClr val="lt1"/>
          </a:lnRef>
          <a:fillRef idx="1">
            <a:schemeClr val="accent1"/>
          </a:fillRef>
          <a:effectRef idx="1">
            <a:schemeClr val="accent1"/>
          </a:effectRef>
          <a:fontRef idx="minor">
            <a:schemeClr val="lt1"/>
          </a:fontRef>
        </p:style>
        <p:txBody>
          <a:bodyPr>
            <a:spAutoFit/>
          </a:bodyPr>
          <a:lstStyle/>
          <a:p>
            <a:pPr algn="ctr">
              <a:spcBef>
                <a:spcPts val="600"/>
              </a:spcBef>
              <a:defRPr/>
            </a:pPr>
            <a:r>
              <a:rPr lang="en-US" sz="2000" b="1">
                <a:solidFill>
                  <a:schemeClr val="bg1"/>
                </a:solidFill>
                <a:ea typeface="ＭＳ Ｐゴシック" pitchFamily="-107" charset="-128"/>
              </a:rPr>
              <a:t>Long-Term</a:t>
            </a:r>
          </a:p>
        </p:txBody>
      </p:sp>
      <p:sp>
        <p:nvSpPr>
          <p:cNvPr id="28698" name="Rectangle 26"/>
          <p:cNvSpPr>
            <a:spLocks noChangeArrowheads="1"/>
          </p:cNvSpPr>
          <p:nvPr/>
        </p:nvSpPr>
        <p:spPr bwMode="auto">
          <a:xfrm>
            <a:off x="4800600" y="3810000"/>
            <a:ext cx="3505200" cy="2206625"/>
          </a:xfrm>
          <a:prstGeom prst="rect">
            <a:avLst/>
          </a:prstGeom>
          <a:ln>
            <a:solidFill>
              <a:srgbClr val="3366FF"/>
            </a:solidFill>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hangingPunct="0">
              <a:lnSpc>
                <a:spcPct val="80000"/>
              </a:lnSpc>
              <a:spcBef>
                <a:spcPts val="1200"/>
              </a:spcBef>
              <a:buClr>
                <a:srgbClr val="984807"/>
              </a:buClr>
              <a:buSzPct val="80000"/>
              <a:buFont typeface="Wingdings 2" pitchFamily="18" charset="2"/>
              <a:buChar char=""/>
              <a:defRPr/>
            </a:pPr>
            <a:r>
              <a:rPr lang="en-US" sz="1600" dirty="0">
                <a:solidFill>
                  <a:schemeClr val="tx1"/>
                </a:solidFill>
                <a:latin typeface="Georgia" pitchFamily="18" charset="0"/>
                <a:ea typeface="ＭＳ Ｐゴシック" pitchFamily="-107" charset="-128"/>
              </a:rPr>
              <a:t>K: To graduate from college and secure a job in the criminal justice field</a:t>
            </a:r>
          </a:p>
          <a:p>
            <a:pPr marL="228600" lvl="1" indent="-228600" eaLnBrk="0" hangingPunct="0">
              <a:lnSpc>
                <a:spcPct val="80000"/>
              </a:lnSpc>
              <a:spcBef>
                <a:spcPts val="1200"/>
              </a:spcBef>
              <a:buClr>
                <a:srgbClr val="984807"/>
              </a:buClr>
              <a:buSzPct val="80000"/>
              <a:buFont typeface="Wingdings 2" pitchFamily="18" charset="2"/>
              <a:buChar char=""/>
              <a:defRPr/>
            </a:pPr>
            <a:r>
              <a:rPr lang="en-US" sz="1600" dirty="0">
                <a:solidFill>
                  <a:schemeClr val="tx1"/>
                </a:solidFill>
                <a:latin typeface="Georgia" pitchFamily="18" charset="0"/>
                <a:ea typeface="ＭＳ Ｐゴシック" pitchFamily="-107" charset="-128"/>
              </a:rPr>
              <a:t>J: To graduate from college and secure a job in the medical field</a:t>
            </a:r>
          </a:p>
          <a:p>
            <a:pPr marL="228600" lvl="1" indent="-228600" eaLnBrk="0" hangingPunct="0">
              <a:lnSpc>
                <a:spcPct val="80000"/>
              </a:lnSpc>
              <a:spcBef>
                <a:spcPts val="1200"/>
              </a:spcBef>
              <a:buClr>
                <a:srgbClr val="984807"/>
              </a:buClr>
              <a:buSzPct val="80000"/>
              <a:buFont typeface="Wingdings 2" pitchFamily="18" charset="2"/>
              <a:buChar char=""/>
              <a:defRPr/>
            </a:pPr>
            <a:endParaRPr lang="en-US" sz="2000" dirty="0">
              <a:solidFill>
                <a:srgbClr val="10253F"/>
              </a:solidFill>
              <a:latin typeface="Georgia" pitchFamily="18" charset="0"/>
              <a:ea typeface="ＭＳ Ｐゴシック" pitchFamily="-107" charset="-128"/>
            </a:endParaRPr>
          </a:p>
        </p:txBody>
      </p:sp>
      <p:pic>
        <p:nvPicPr>
          <p:cNvPr id="45067" name="Picture 13" descr="NFTE_SmallTagLock_PantoneC.eps"/>
          <p:cNvPicPr>
            <a:picLocks noChangeAspect="1"/>
          </p:cNvPicPr>
          <p:nvPr/>
        </p:nvPicPr>
        <p:blipFill>
          <a:blip r:embed="rId3"/>
          <a:srcRect/>
          <a:stretch>
            <a:fillRect/>
          </a:stretch>
        </p:blipFill>
        <p:spPr bwMode="auto">
          <a:xfrm>
            <a:off x="0" y="6094413"/>
            <a:ext cx="1439863"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762000" y="304800"/>
            <a:ext cx="7467600" cy="1143000"/>
          </a:xfrm>
        </p:spPr>
        <p:txBody>
          <a:bodyPr rtlCol="0">
            <a:sp3d extrusionH="12700">
              <a:extrusionClr>
                <a:schemeClr val="bg1"/>
              </a:extrusionClr>
            </a:sp3d>
          </a:bodyPr>
          <a:lstStyle/>
          <a:p>
            <a:pPr eaLnBrk="1" fontAlgn="auto" hangingPunct="1">
              <a:spcAft>
                <a:spcPts val="0"/>
              </a:spcAft>
              <a:defRPr/>
            </a:pPr>
            <a:r>
              <a:rPr lang="en-US" dirty="0" err="1" smtClean="0">
                <a:solidFill>
                  <a:srgbClr val="FF0000"/>
                </a:solidFill>
                <a:ea typeface="ＭＳ Ｐゴシック" pitchFamily="-107" charset="-128"/>
                <a:cs typeface="+mj-cs"/>
              </a:rPr>
              <a:t>Stuffin</a:t>
            </a:r>
            <a:r>
              <a:rPr lang="en-US" dirty="0" smtClean="0">
                <a:solidFill>
                  <a:srgbClr val="FF0000"/>
                </a:solidFill>
                <a:ea typeface="ＭＳ Ｐゴシック" pitchFamily="-107" charset="-128"/>
                <a:cs typeface="+mj-cs"/>
              </a:rPr>
              <a:t>’ In </a:t>
            </a:r>
            <a:r>
              <a:rPr lang="en-US" dirty="0" err="1" smtClean="0">
                <a:solidFill>
                  <a:srgbClr val="FF0000"/>
                </a:solidFill>
                <a:ea typeface="ＭＳ Ｐゴシック" pitchFamily="-107" charset="-128"/>
                <a:cs typeface="+mj-cs"/>
              </a:rPr>
              <a:t>Yo</a:t>
            </a:r>
            <a:r>
              <a:rPr lang="en-US" dirty="0" smtClean="0">
                <a:solidFill>
                  <a:srgbClr val="FF0000"/>
                </a:solidFill>
                <a:ea typeface="ＭＳ Ｐゴシック" pitchFamily="-107" charset="-128"/>
                <a:cs typeface="+mj-cs"/>
              </a:rPr>
              <a:t> Belly</a:t>
            </a:r>
          </a:p>
        </p:txBody>
      </p:sp>
      <p:sp>
        <p:nvSpPr>
          <p:cNvPr id="5" name="Rectangle 4"/>
          <p:cNvSpPr/>
          <p:nvPr/>
        </p:nvSpPr>
        <p:spPr>
          <a:xfrm>
            <a:off x="762000" y="1371600"/>
            <a:ext cx="7467600" cy="4343400"/>
          </a:xfrm>
          <a:prstGeom prst="rect">
            <a:avLst/>
          </a:prstGeom>
          <a:solidFill>
            <a:srgbClr val="0000FF"/>
          </a:solidFill>
          <a:ln>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200" b="1" dirty="0">
                <a:solidFill>
                  <a:schemeClr val="bg1"/>
                </a:solidFill>
                <a:ea typeface="ＭＳ Ｐゴシック" pitchFamily="-107" charset="-128"/>
              </a:rPr>
              <a:t>Thank you for your consideration.</a:t>
            </a:r>
          </a:p>
          <a:p>
            <a:pPr algn="ctr">
              <a:spcBef>
                <a:spcPts val="2400"/>
              </a:spcBef>
              <a:defRPr/>
            </a:pPr>
            <a:r>
              <a:rPr lang="en-US" sz="4400" b="1" dirty="0">
                <a:solidFill>
                  <a:srgbClr val="FFFF00"/>
                </a:solidFill>
                <a:latin typeface="Georgia" pitchFamily="18" charset="0"/>
                <a:ea typeface="ＭＳ Ｐゴシック" pitchFamily="-107" charset="-128"/>
              </a:rPr>
              <a:t>SMSA’s Family Meal Night</a:t>
            </a:r>
          </a:p>
          <a:p>
            <a:pPr algn="ctr">
              <a:spcBef>
                <a:spcPts val="2400"/>
              </a:spcBef>
              <a:defRPr/>
            </a:pPr>
            <a:r>
              <a:rPr lang="en-US" sz="3200" b="1" u="sng" dirty="0">
                <a:solidFill>
                  <a:srgbClr val="FFFF00"/>
                </a:solidFill>
                <a:latin typeface="Georgia" pitchFamily="18" charset="0"/>
                <a:ea typeface="ＭＳ Ｐゴシック" pitchFamily="-107" charset="-128"/>
              </a:rPr>
              <a:t>Visit our website</a:t>
            </a:r>
            <a:r>
              <a:rPr lang="en-US" sz="3200" b="1" dirty="0">
                <a:solidFill>
                  <a:srgbClr val="FFFF00"/>
                </a:solidFill>
                <a:latin typeface="Georgia" pitchFamily="18" charset="0"/>
                <a:ea typeface="ＭＳ Ｐゴシック" pitchFamily="-107" charset="-128"/>
              </a:rPr>
              <a:t>: </a:t>
            </a:r>
            <a:r>
              <a:rPr lang="en-US" sz="3200" b="1" dirty="0">
                <a:solidFill>
                  <a:srgbClr val="FFFF00"/>
                </a:solidFill>
                <a:latin typeface="Georgia" pitchFamily="18" charset="0"/>
                <a:ea typeface="ＭＳ Ｐゴシック" pitchFamily="-107" charset="-128"/>
                <a:hlinkClick r:id="rId3"/>
              </a:rPr>
              <a:t>www.smsafmn.webs.com</a:t>
            </a:r>
            <a:endParaRPr lang="en-US" sz="3200" b="1" dirty="0">
              <a:solidFill>
                <a:srgbClr val="FFFF00"/>
              </a:solidFill>
              <a:latin typeface="Georgia" pitchFamily="18" charset="0"/>
              <a:ea typeface="ＭＳ Ｐゴシック" pitchFamily="-107" charset="-128"/>
            </a:endParaRPr>
          </a:p>
          <a:p>
            <a:pPr algn="ctr">
              <a:spcBef>
                <a:spcPts val="2400"/>
              </a:spcBef>
              <a:defRPr/>
            </a:pPr>
            <a:r>
              <a:rPr lang="en-US" sz="2000" b="1" dirty="0">
                <a:solidFill>
                  <a:srgbClr val="FFFF00"/>
                </a:solidFill>
                <a:latin typeface="Georgia" pitchFamily="18" charset="0"/>
                <a:ea typeface="ＭＳ Ｐゴシック" pitchFamily="-107" charset="-128"/>
              </a:rPr>
              <a:t>UNDER CONSTRUCTION</a:t>
            </a:r>
          </a:p>
          <a:p>
            <a:pPr algn="ctr">
              <a:defRPr/>
            </a:pPr>
            <a:endParaRPr lang="en-US" sz="2800" b="1" i="1" dirty="0">
              <a:solidFill>
                <a:srgbClr val="10253F"/>
              </a:solidFill>
              <a:latin typeface="Georgia" pitchFamily="18" charset="0"/>
              <a:ea typeface="ＭＳ Ｐゴシック" pitchFamily="-107" charset="-128"/>
            </a:endParaRPr>
          </a:p>
        </p:txBody>
      </p:sp>
      <p:pic>
        <p:nvPicPr>
          <p:cNvPr id="46084" name="Picture 13" descr="NFTE_SmallTagLock_PantoneC.eps"/>
          <p:cNvPicPr>
            <a:picLocks noChangeAspect="1"/>
          </p:cNvPicPr>
          <p:nvPr/>
        </p:nvPicPr>
        <p:blipFill>
          <a:blip r:embed="rId4"/>
          <a:srcRect/>
          <a:stretch>
            <a:fillRect/>
          </a:stretch>
        </p:blipFill>
        <p:spPr bwMode="auto">
          <a:xfrm>
            <a:off x="0" y="5867400"/>
            <a:ext cx="1609725" cy="80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7"/>
          <p:cNvSpPr>
            <a:spLocks noGrp="1"/>
          </p:cNvSpPr>
          <p:nvPr>
            <p:ph type="title"/>
          </p:nvPr>
        </p:nvSpPr>
        <p:spPr>
          <a:xfrm>
            <a:off x="457200" y="274638"/>
            <a:ext cx="8229600" cy="4068762"/>
          </a:xfrm>
        </p:spPr>
        <p:txBody>
          <a:bodyPr rtlCol="0">
            <a:sp3d extrusionH="12700">
              <a:extrusionClr>
                <a:schemeClr val="bg1"/>
              </a:extrusionClr>
            </a:sp3d>
          </a:bodyPr>
          <a:lstStyle/>
          <a:p>
            <a:pPr eaLnBrk="1" fontAlgn="auto" hangingPunct="1">
              <a:spcAft>
                <a:spcPts val="0"/>
              </a:spcAft>
              <a:defRPr/>
            </a:pPr>
            <a:endParaRPr lang="en-US" dirty="0" smtClean="0">
              <a:solidFill>
                <a:srgbClr val="FF0000"/>
              </a:solidFill>
              <a:ea typeface="ＭＳ Ｐゴシック" pitchFamily="-107" charset="-128"/>
              <a:cs typeface="+mj-cs"/>
            </a:endParaRPr>
          </a:p>
        </p:txBody>
      </p:sp>
      <p:sp>
        <p:nvSpPr>
          <p:cNvPr id="18435" name="Content Placeholder 8"/>
          <p:cNvSpPr>
            <a:spLocks noGrp="1"/>
          </p:cNvSpPr>
          <p:nvPr>
            <p:ph idx="1"/>
          </p:nvPr>
        </p:nvSpPr>
        <p:spPr>
          <a:xfrm>
            <a:off x="457200" y="4419600"/>
            <a:ext cx="8229600" cy="1736725"/>
          </a:xfrm>
        </p:spPr>
        <p:txBody>
          <a:bodyPr rtlCol="0">
            <a:normAutofit fontScale="92500" lnSpcReduction="10000"/>
            <a:scene3d>
              <a:camera prst="orthographicFront"/>
              <a:lightRig rig="chilly" dir="t"/>
            </a:scene3d>
            <a:sp3d extrusionH="6350">
              <a:extrusionClr>
                <a:schemeClr val="bg1"/>
              </a:extrusionClr>
            </a:sp3d>
          </a:bodyPr>
          <a:lstStyle/>
          <a:p>
            <a:pPr marL="547688" indent="-411163" algn="r" eaLnBrk="1" fontAlgn="auto" hangingPunct="1">
              <a:spcAft>
                <a:spcPts val="0"/>
              </a:spcAft>
              <a:buClr>
                <a:srgbClr val="E46C0A"/>
              </a:buClr>
              <a:buFont typeface="Wingdings" pitchFamily="2" charset="2"/>
              <a:buNone/>
              <a:defRPr/>
            </a:pPr>
            <a:r>
              <a:rPr lang="en-US" sz="2800" dirty="0" err="1" smtClean="0">
                <a:solidFill>
                  <a:schemeClr val="tx1"/>
                </a:solidFill>
                <a:latin typeface="Georgia" pitchFamily="18" charset="0"/>
                <a:ea typeface="ＭＳ Ｐゴシック" pitchFamily="-107" charset="-128"/>
                <a:cs typeface="+mn-cs"/>
              </a:rPr>
              <a:t>Jasmina</a:t>
            </a:r>
            <a:r>
              <a:rPr lang="en-US" sz="2800" dirty="0" smtClean="0">
                <a:solidFill>
                  <a:schemeClr val="tx1"/>
                </a:solidFill>
                <a:latin typeface="Georgia" pitchFamily="18" charset="0"/>
                <a:ea typeface="ＭＳ Ｐゴシック" pitchFamily="-107" charset="-128"/>
                <a:cs typeface="+mn-cs"/>
              </a:rPr>
              <a:t> </a:t>
            </a:r>
            <a:r>
              <a:rPr lang="en-US" sz="2800" dirty="0" err="1" smtClean="0">
                <a:solidFill>
                  <a:schemeClr val="tx1"/>
                </a:solidFill>
                <a:latin typeface="Georgia" pitchFamily="18" charset="0"/>
                <a:ea typeface="ＭＳ Ｐゴシック" pitchFamily="-107" charset="-128"/>
                <a:cs typeface="+mn-cs"/>
              </a:rPr>
              <a:t>Hrustic</a:t>
            </a:r>
            <a:r>
              <a:rPr lang="en-US" sz="2800" dirty="0" smtClean="0">
                <a:solidFill>
                  <a:schemeClr val="tx1"/>
                </a:solidFill>
                <a:latin typeface="Georgia" pitchFamily="18" charset="0"/>
                <a:ea typeface="ＭＳ Ｐゴシック" pitchFamily="-107" charset="-128"/>
                <a:cs typeface="+mn-cs"/>
              </a:rPr>
              <a:t> &amp; Kevin Vazquez</a:t>
            </a:r>
          </a:p>
          <a:p>
            <a:pPr marL="547688" indent="-411163" algn="r" eaLnBrk="1" fontAlgn="auto" hangingPunct="1">
              <a:spcAft>
                <a:spcPts val="0"/>
              </a:spcAft>
              <a:buClr>
                <a:srgbClr val="E46C0A"/>
              </a:buClr>
              <a:buFont typeface="Wingdings" pitchFamily="2" charset="2"/>
              <a:buNone/>
              <a:defRPr/>
            </a:pPr>
            <a:r>
              <a:rPr lang="en-US" sz="2800" dirty="0" smtClean="0">
                <a:solidFill>
                  <a:srgbClr val="00D500"/>
                </a:solidFill>
                <a:latin typeface="Georgia" pitchFamily="18" charset="0"/>
                <a:ea typeface="ＭＳ Ｐゴシック" pitchFamily="-107" charset="-128"/>
                <a:cs typeface="+mn-cs"/>
              </a:rPr>
              <a:t>Grade 11</a:t>
            </a:r>
          </a:p>
          <a:p>
            <a:pPr marL="547688" indent="-411163" algn="r" eaLnBrk="1" fontAlgn="auto" hangingPunct="1">
              <a:spcAft>
                <a:spcPts val="0"/>
              </a:spcAft>
              <a:buClr>
                <a:srgbClr val="E46C0A"/>
              </a:buClr>
              <a:buFont typeface="Wingdings" pitchFamily="2" charset="2"/>
              <a:buNone/>
              <a:defRPr/>
            </a:pPr>
            <a:r>
              <a:rPr lang="en-US" sz="2800" dirty="0" smtClean="0">
                <a:solidFill>
                  <a:srgbClr val="3366FF"/>
                </a:solidFill>
                <a:latin typeface="Georgia" pitchFamily="18" charset="0"/>
                <a:ea typeface="ＭＳ Ｐゴシック" pitchFamily="-107" charset="-128"/>
                <a:cs typeface="+mn-cs"/>
              </a:rPr>
              <a:t>Age 17</a:t>
            </a:r>
            <a:endParaRPr lang="en-US" dirty="0" smtClean="0">
              <a:solidFill>
                <a:srgbClr val="3366FF"/>
              </a:solidFill>
              <a:latin typeface="Georgia" pitchFamily="18" charset="0"/>
              <a:ea typeface="ＭＳ Ｐゴシック" pitchFamily="-107" charset="-128"/>
              <a:cs typeface="+mn-cs"/>
            </a:endParaRPr>
          </a:p>
        </p:txBody>
      </p:sp>
      <p:pic>
        <p:nvPicPr>
          <p:cNvPr id="26628" name="Picture 13" descr="NFTE_SmallTagLock_PantoneC.eps"/>
          <p:cNvPicPr>
            <a:picLocks noChangeAspect="1"/>
          </p:cNvPicPr>
          <p:nvPr/>
        </p:nvPicPr>
        <p:blipFill>
          <a:blip r:embed="rId3"/>
          <a:srcRect/>
          <a:stretch>
            <a:fillRect/>
          </a:stretch>
        </p:blipFill>
        <p:spPr bwMode="auto">
          <a:xfrm>
            <a:off x="381000" y="5715000"/>
            <a:ext cx="1609725" cy="804863"/>
          </a:xfrm>
          <a:prstGeom prst="rect">
            <a:avLst/>
          </a:prstGeom>
          <a:noFill/>
          <a:ln w="9525">
            <a:noFill/>
            <a:miter lim="800000"/>
            <a:headEnd/>
            <a:tailEnd/>
          </a:ln>
        </p:spPr>
      </p:pic>
      <p:pic>
        <p:nvPicPr>
          <p:cNvPr id="26629" name="Picture 5" descr="C:\Documents and Settings\freshmen\My Documents\My Pictures\coollogo_com-27663987.png"/>
          <p:cNvPicPr>
            <a:picLocks noChangeAspect="1" noChangeArrowheads="1"/>
          </p:cNvPicPr>
          <p:nvPr/>
        </p:nvPicPr>
        <p:blipFill>
          <a:blip r:embed="rId4"/>
          <a:srcRect/>
          <a:stretch>
            <a:fillRect/>
          </a:stretch>
        </p:blipFill>
        <p:spPr bwMode="auto">
          <a:xfrm>
            <a:off x="762000" y="1447800"/>
            <a:ext cx="77724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914400" y="228601"/>
            <a:ext cx="7313613" cy="1264024"/>
          </a:xfrm>
        </p:spPr>
        <p:txBody>
          <a:bodyPr rtlCol="0">
            <a:sp3d extrusionH="12700">
              <a:extrusionClr>
                <a:schemeClr val="bg1"/>
              </a:extrusionClr>
            </a:sp3d>
          </a:bodyPr>
          <a:lstStyle/>
          <a:p>
            <a:pPr eaLnBrk="1" fontAlgn="auto" hangingPunct="1">
              <a:spcAft>
                <a:spcPts val="0"/>
              </a:spcAft>
              <a:defRPr/>
            </a:pPr>
            <a:r>
              <a:rPr lang="en-US" smtClean="0">
                <a:solidFill>
                  <a:srgbClr val="FF0000"/>
                </a:solidFill>
                <a:ea typeface="ＭＳ Ｐゴシック" pitchFamily="-107" charset="-128"/>
                <a:cs typeface="+mj-cs"/>
              </a:rPr>
              <a:t>Mission Statement</a:t>
            </a:r>
          </a:p>
        </p:txBody>
      </p:sp>
      <p:sp>
        <p:nvSpPr>
          <p:cNvPr id="27651" name="Content Placeholder 2"/>
          <p:cNvSpPr>
            <a:spLocks/>
          </p:cNvSpPr>
          <p:nvPr/>
        </p:nvSpPr>
        <p:spPr bwMode="auto">
          <a:xfrm>
            <a:off x="381000" y="1447800"/>
            <a:ext cx="8153400" cy="4724400"/>
          </a:xfrm>
          <a:prstGeom prst="rect">
            <a:avLst/>
          </a:prstGeom>
          <a:noFill/>
          <a:ln w="9525">
            <a:noFill/>
            <a:miter lim="800000"/>
            <a:headEnd/>
            <a:tailEnd/>
          </a:ln>
        </p:spPr>
        <p:txBody>
          <a:bodyPr/>
          <a:lstStyle/>
          <a:p>
            <a:pPr marL="547688" indent="-411163" eaLnBrk="0" hangingPunct="0">
              <a:spcBef>
                <a:spcPct val="20000"/>
              </a:spcBef>
              <a:buClr>
                <a:srgbClr val="984807"/>
              </a:buClr>
              <a:buSzPct val="80000"/>
            </a:pPr>
            <a:r>
              <a:rPr lang="en-US" sz="2800" b="1">
                <a:solidFill>
                  <a:srgbClr val="00B0F0"/>
                </a:solidFill>
              </a:rPr>
              <a:t>	Mission Statement</a:t>
            </a:r>
          </a:p>
          <a:p>
            <a:pPr marL="547688" lvl="1" indent="-411163" eaLnBrk="0" hangingPunct="0">
              <a:spcBef>
                <a:spcPct val="20000"/>
              </a:spcBef>
              <a:buClr>
                <a:srgbClr val="984807"/>
              </a:buClr>
              <a:buSzPct val="80000"/>
            </a:pPr>
            <a:r>
              <a:rPr lang="en-US" sz="1600">
                <a:latin typeface="Georgia" pitchFamily="18" charset="0"/>
              </a:rPr>
              <a:t>	</a:t>
            </a:r>
            <a:r>
              <a:rPr lang="en-US" sz="2000">
                <a:latin typeface="Georgia" pitchFamily="18" charset="0"/>
              </a:rPr>
              <a:t>SMSA’s FMN ensures that each customer receives professional, devoted, and amicable service. We pledge to provide at an affordable price – well prepared meals using quality ingredients. To ensure that all customers/families receive their home cooked meals on time. Finally, to thank each customer for the opportunity to serve them and their families</a:t>
            </a:r>
          </a:p>
          <a:p>
            <a:pPr marL="547688" indent="-411163" eaLnBrk="0" hangingPunct="0">
              <a:spcBef>
                <a:spcPct val="20000"/>
              </a:spcBef>
              <a:buClr>
                <a:srgbClr val="984807"/>
              </a:buClr>
              <a:buSzPct val="80000"/>
              <a:buFont typeface="Wingdings 2" pitchFamily="18" charset="2"/>
              <a:buChar char=""/>
            </a:pPr>
            <a:endParaRPr lang="en-US" sz="1400" b="1" i="1">
              <a:solidFill>
                <a:srgbClr val="008000"/>
              </a:solidFill>
            </a:endParaRPr>
          </a:p>
          <a:p>
            <a:pPr marL="547688" indent="-411163" eaLnBrk="0" hangingPunct="0">
              <a:spcBef>
                <a:spcPct val="20000"/>
              </a:spcBef>
              <a:buClr>
                <a:srgbClr val="984807"/>
              </a:buClr>
              <a:buSzPct val="80000"/>
            </a:pPr>
            <a:r>
              <a:rPr lang="en-US" sz="2800" b="1">
                <a:solidFill>
                  <a:srgbClr val="33CC33"/>
                </a:solidFill>
              </a:rPr>
              <a:t>	Opportunity</a:t>
            </a:r>
            <a:endParaRPr lang="en-US" sz="1400" b="1" i="1">
              <a:solidFill>
                <a:srgbClr val="33CC33"/>
              </a:solidFill>
            </a:endParaRPr>
          </a:p>
          <a:p>
            <a:pPr marL="547688" lvl="1" indent="-411163" eaLnBrk="0" hangingPunct="0">
              <a:spcBef>
                <a:spcPct val="20000"/>
              </a:spcBef>
              <a:buClr>
                <a:srgbClr val="C00000"/>
              </a:buClr>
              <a:buSzPct val="80000"/>
            </a:pPr>
            <a:r>
              <a:rPr lang="en-US" sz="1400">
                <a:latin typeface="Georgia" pitchFamily="18" charset="0"/>
              </a:rPr>
              <a:t>	</a:t>
            </a:r>
            <a:r>
              <a:rPr lang="en-US" sz="2000">
                <a:latin typeface="Georgia" pitchFamily="18" charset="0"/>
              </a:rPr>
              <a:t>Our service will prepare meals for busy families who lack the time to cook when they arrive home from work and desire a healthy meal</a:t>
            </a:r>
            <a:endParaRPr lang="en-US" sz="2000">
              <a:solidFill>
                <a:srgbClr val="10253F"/>
              </a:solidFill>
              <a:latin typeface="Myriad Web Pro" charset="0"/>
            </a:endParaRPr>
          </a:p>
        </p:txBody>
      </p:sp>
      <p:pic>
        <p:nvPicPr>
          <p:cNvPr id="27652" name="Picture 13" descr="NFTE_SmallTagLock_PantoneC.eps"/>
          <p:cNvPicPr>
            <a:picLocks noChangeAspect="1"/>
          </p:cNvPicPr>
          <p:nvPr/>
        </p:nvPicPr>
        <p:blipFill>
          <a:blip r:embed="rId3"/>
          <a:srcRect/>
          <a:stretch>
            <a:fillRect/>
          </a:stretch>
        </p:blipFill>
        <p:spPr bwMode="auto">
          <a:xfrm>
            <a:off x="6553200" y="5410200"/>
            <a:ext cx="1609725" cy="80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rtlCol="0">
            <a:normAutofit fontScale="90000"/>
            <a:sp3d extrusionH="12700">
              <a:extrusionClr>
                <a:schemeClr val="bg1"/>
              </a:extrusionClr>
            </a:sp3d>
          </a:bodyPr>
          <a:lstStyle/>
          <a:p>
            <a:pPr eaLnBrk="1" fontAlgn="auto" hangingPunct="1">
              <a:spcAft>
                <a:spcPts val="0"/>
              </a:spcAft>
              <a:defRPr/>
            </a:pPr>
            <a:r>
              <a:rPr>
                <a:solidFill>
                  <a:srgbClr val="FF0000"/>
                </a:solidFill>
                <a:ea typeface="+mj-ea"/>
                <a:cs typeface="+mj-cs"/>
              </a:rPr>
              <a:t>Business Profile</a:t>
            </a:r>
          </a:p>
        </p:txBody>
      </p:sp>
      <p:sp>
        <p:nvSpPr>
          <p:cNvPr id="22531" name="Content Placeholder 2"/>
          <p:cNvSpPr>
            <a:spLocks noGrp="1"/>
          </p:cNvSpPr>
          <p:nvPr>
            <p:ph idx="1"/>
          </p:nvPr>
        </p:nvSpPr>
        <p:spPr>
          <a:xfrm>
            <a:off x="381000" y="1143000"/>
            <a:ext cx="6248400" cy="4648200"/>
          </a:xfrm>
        </p:spPr>
        <p:txBody>
          <a:bodyPr rtlCol="0">
            <a:scene3d>
              <a:camera prst="orthographicFront"/>
              <a:lightRig rig="chilly" dir="t"/>
            </a:scene3d>
            <a:sp3d extrusionH="6350">
              <a:extrusionClr>
                <a:schemeClr val="bg1"/>
              </a:extrusionClr>
            </a:sp3d>
          </a:bodyPr>
          <a:lstStyle/>
          <a:p>
            <a:pPr marL="547688" indent="-411163" fontAlgn="auto">
              <a:spcBef>
                <a:spcPts val="1800"/>
              </a:spcBef>
              <a:spcAft>
                <a:spcPts val="0"/>
              </a:spcAft>
              <a:buClr>
                <a:srgbClr val="984807"/>
              </a:buClr>
              <a:buFont typeface="Wingdings" pitchFamily="2" charset="2"/>
              <a:buNone/>
              <a:defRPr/>
            </a:pPr>
            <a:r>
              <a:rPr lang="en-US" sz="2800" b="1" dirty="0" smtClean="0">
                <a:solidFill>
                  <a:srgbClr val="00B0F0"/>
                </a:solidFill>
                <a:ea typeface="ＭＳ Ｐゴシック" pitchFamily="-107" charset="-128"/>
                <a:cs typeface="+mn-cs"/>
              </a:rPr>
              <a:t>	</a:t>
            </a:r>
            <a:r>
              <a:rPr sz="2800" b="1" dirty="0" smtClean="0">
                <a:solidFill>
                  <a:srgbClr val="00B0F0"/>
                </a:solidFill>
                <a:ea typeface="ＭＳ Ｐゴシック" pitchFamily="-107" charset="-128"/>
                <a:cs typeface="+mn-cs"/>
              </a:rPr>
              <a:t>Type </a:t>
            </a:r>
            <a:r>
              <a:rPr sz="2800" b="1" dirty="0">
                <a:solidFill>
                  <a:srgbClr val="00B0F0"/>
                </a:solidFill>
                <a:ea typeface="ＭＳ Ｐゴシック" pitchFamily="-107" charset="-128"/>
                <a:cs typeface="+mn-cs"/>
              </a:rPr>
              <a:t>of Business</a:t>
            </a:r>
            <a:endParaRPr sz="1400" b="1" i="1" dirty="0">
              <a:solidFill>
                <a:srgbClr val="00B0F0"/>
              </a:solidFill>
              <a:ea typeface="ＭＳ Ｐゴシック" pitchFamily="-107" charset="-128"/>
              <a:cs typeface="+mn-cs"/>
            </a:endParaRPr>
          </a:p>
          <a:p>
            <a:pPr marL="722376" lvl="1" indent="-274320" eaLnBrk="1" fontAlgn="auto" hangingPunct="1">
              <a:spcAft>
                <a:spcPts val="0"/>
              </a:spcAft>
              <a:buClr>
                <a:srgbClr val="C00000"/>
              </a:buClr>
              <a:buFont typeface="Wingdings 2" pitchFamily="18" charset="2"/>
              <a:buChar char=""/>
              <a:defRPr/>
            </a:pPr>
            <a:r>
              <a:rPr lang="en-US" sz="2000" dirty="0" smtClean="0">
                <a:solidFill>
                  <a:schemeClr val="tx1"/>
                </a:solidFill>
                <a:ea typeface="ＭＳ Ｐゴシック" pitchFamily="-107" charset="-128"/>
              </a:rPr>
              <a:t>Service</a:t>
            </a:r>
          </a:p>
          <a:p>
            <a:pPr marL="722376" lvl="1" indent="-274320" eaLnBrk="1" fontAlgn="auto" hangingPunct="1">
              <a:spcAft>
                <a:spcPts val="0"/>
              </a:spcAft>
              <a:buClr>
                <a:srgbClr val="C00000"/>
              </a:buClr>
              <a:buFont typeface="Wingdings 2" pitchFamily="18" charset="2"/>
              <a:buChar char=""/>
              <a:defRPr/>
            </a:pPr>
            <a:r>
              <a:rPr lang="en-US" sz="2000" dirty="0" smtClean="0">
                <a:solidFill>
                  <a:schemeClr val="tx1"/>
                </a:solidFill>
                <a:ea typeface="ＭＳ Ｐゴシック" pitchFamily="-107" charset="-128"/>
              </a:rPr>
              <a:t>We prepare home cooked meals to be sold at our school on Fridays for families that either work and have no time to cook when arriving home or families just looking for a quick healthy meal</a:t>
            </a:r>
          </a:p>
          <a:p>
            <a:pPr marL="547688" indent="-411163" fontAlgn="auto">
              <a:spcBef>
                <a:spcPts val="1800"/>
              </a:spcBef>
              <a:spcAft>
                <a:spcPts val="0"/>
              </a:spcAft>
              <a:buClr>
                <a:srgbClr val="984807"/>
              </a:buClr>
              <a:buFont typeface="Wingdings" pitchFamily="2" charset="2"/>
              <a:buNone/>
              <a:defRPr/>
            </a:pPr>
            <a:r>
              <a:rPr lang="en-US" sz="2800" b="1" dirty="0" smtClean="0">
                <a:solidFill>
                  <a:srgbClr val="33CC33"/>
                </a:solidFill>
                <a:ea typeface="ＭＳ Ｐゴシック" pitchFamily="-107" charset="-128"/>
                <a:cs typeface="+mn-cs"/>
              </a:rPr>
              <a:t>	</a:t>
            </a:r>
            <a:r>
              <a:rPr sz="2800" b="1" dirty="0" smtClean="0">
                <a:solidFill>
                  <a:srgbClr val="33CC33"/>
                </a:solidFill>
                <a:ea typeface="ＭＳ Ｐゴシック" pitchFamily="-107" charset="-128"/>
                <a:cs typeface="+mn-cs"/>
              </a:rPr>
              <a:t>Legal </a:t>
            </a:r>
            <a:r>
              <a:rPr sz="2800" b="1" dirty="0">
                <a:solidFill>
                  <a:srgbClr val="33CC33"/>
                </a:solidFill>
                <a:ea typeface="ＭＳ Ｐゴシック" pitchFamily="-107" charset="-128"/>
                <a:cs typeface="+mn-cs"/>
              </a:rPr>
              <a:t>Structure</a:t>
            </a:r>
            <a:endParaRPr sz="2800" b="1" i="1" dirty="0">
              <a:solidFill>
                <a:srgbClr val="33CC33"/>
              </a:solidFill>
              <a:ea typeface="ＭＳ Ｐゴシック" pitchFamily="-107" charset="-128"/>
              <a:cs typeface="+mn-cs"/>
            </a:endParaRPr>
          </a:p>
          <a:p>
            <a:pPr marL="722376" lvl="1" indent="-274320" eaLnBrk="1" fontAlgn="auto" hangingPunct="1">
              <a:spcAft>
                <a:spcPts val="0"/>
              </a:spcAft>
              <a:buClr>
                <a:srgbClr val="C00000"/>
              </a:buClr>
              <a:buFont typeface="Wingdings 2" pitchFamily="18" charset="2"/>
              <a:buChar char=""/>
              <a:defRPr/>
            </a:pPr>
            <a:r>
              <a:rPr lang="en-US" sz="2000" dirty="0" smtClean="0">
                <a:solidFill>
                  <a:schemeClr val="tx1"/>
                </a:solidFill>
                <a:ea typeface="ＭＳ Ｐゴシック" pitchFamily="-107" charset="-128"/>
              </a:rPr>
              <a:t>Partnership</a:t>
            </a:r>
          </a:p>
          <a:p>
            <a:pPr marL="722376" lvl="1" indent="-274320" eaLnBrk="1" fontAlgn="auto" hangingPunct="1">
              <a:spcAft>
                <a:spcPts val="0"/>
              </a:spcAft>
              <a:buClr>
                <a:srgbClr val="C00000"/>
              </a:buClr>
              <a:buFont typeface="Wingdings 2" pitchFamily="18" charset="2"/>
              <a:buChar char=""/>
              <a:defRPr/>
            </a:pPr>
            <a:r>
              <a:rPr lang="en-US" sz="2000" dirty="0" smtClean="0">
                <a:solidFill>
                  <a:schemeClr val="tx1"/>
                </a:solidFill>
                <a:ea typeface="ＭＳ Ｐゴシック" pitchFamily="-107" charset="-128"/>
              </a:rPr>
              <a:t>It requires little paperwork to start and allows us to share our talents and responsibility</a:t>
            </a:r>
          </a:p>
          <a:p>
            <a:pPr marL="722376" lvl="1" indent="-274320" eaLnBrk="1" fontAlgn="auto" hangingPunct="1">
              <a:spcAft>
                <a:spcPts val="0"/>
              </a:spcAft>
              <a:buClr>
                <a:srgbClr val="C00000"/>
              </a:buClr>
              <a:buFont typeface="Wingdings 2" pitchFamily="18" charset="2"/>
              <a:buChar char=""/>
              <a:defRPr/>
            </a:pPr>
            <a:endParaRPr lang="en-US" sz="2000" dirty="0" smtClean="0">
              <a:solidFill>
                <a:srgbClr val="10253F"/>
              </a:solidFill>
              <a:ea typeface="ＭＳ Ｐゴシック" pitchFamily="-107" charset="-128"/>
            </a:endParaRPr>
          </a:p>
        </p:txBody>
      </p:sp>
      <p:pic>
        <p:nvPicPr>
          <p:cNvPr id="28676" name="Picture 13" descr="NFTE_SmallTagLock_PantoneC.eps"/>
          <p:cNvPicPr>
            <a:picLocks noChangeAspect="1"/>
          </p:cNvPicPr>
          <p:nvPr/>
        </p:nvPicPr>
        <p:blipFill>
          <a:blip r:embed="rId3"/>
          <a:srcRect/>
          <a:stretch>
            <a:fillRect/>
          </a:stretch>
        </p:blipFill>
        <p:spPr bwMode="auto">
          <a:xfrm>
            <a:off x="7239000" y="5410200"/>
            <a:ext cx="1609725" cy="804863"/>
          </a:xfrm>
          <a:prstGeom prst="rect">
            <a:avLst/>
          </a:prstGeom>
          <a:noFill/>
          <a:ln w="9525">
            <a:noFill/>
            <a:miter lim="800000"/>
            <a:headEnd/>
            <a:tailEnd/>
          </a:ln>
        </p:spPr>
      </p:pic>
      <p:pic>
        <p:nvPicPr>
          <p:cNvPr id="28677" name="Picture 7"/>
          <p:cNvPicPr>
            <a:picLocks noChangeAspect="1"/>
          </p:cNvPicPr>
          <p:nvPr/>
        </p:nvPicPr>
        <p:blipFill>
          <a:blip r:embed="rId4"/>
          <a:srcRect/>
          <a:stretch>
            <a:fillRect/>
          </a:stretch>
        </p:blipFill>
        <p:spPr bwMode="auto">
          <a:xfrm>
            <a:off x="7010400" y="1066800"/>
            <a:ext cx="1752600" cy="192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14400" y="228601"/>
            <a:ext cx="7313613" cy="1264024"/>
          </a:xfrm>
        </p:spPr>
        <p:txBody>
          <a:bodyPr rtlCol="0">
            <a:normAutofit fontScale="90000"/>
            <a:sp3d extrusionH="12700">
              <a:extrusionClr>
                <a:schemeClr val="bg1"/>
              </a:extrusionClr>
            </a:sp3d>
          </a:bodyPr>
          <a:lstStyle/>
          <a:p>
            <a:pPr eaLnBrk="1" fontAlgn="auto" hangingPunct="1">
              <a:spcAft>
                <a:spcPts val="0"/>
              </a:spcAft>
              <a:defRPr/>
            </a:pPr>
            <a:r>
              <a:rPr lang="en-US" smtClean="0">
                <a:solidFill>
                  <a:srgbClr val="FF0000"/>
                </a:solidFill>
                <a:ea typeface="ＭＳ Ｐゴシック" pitchFamily="-107" charset="-128"/>
                <a:cs typeface="+mj-cs"/>
              </a:rPr>
              <a:t>Qualifications</a:t>
            </a:r>
            <a:r>
              <a:rPr lang="en-US" smtClean="0">
                <a:ea typeface="ＭＳ Ｐゴシック" pitchFamily="-107" charset="-128"/>
                <a:cs typeface="+mj-cs"/>
              </a:rPr>
              <a:t/>
            </a:r>
            <a:br>
              <a:rPr lang="en-US" smtClean="0">
                <a:ea typeface="ＭＳ Ｐゴシック" pitchFamily="-107" charset="-128"/>
                <a:cs typeface="+mj-cs"/>
              </a:rPr>
            </a:br>
            <a:endParaRPr lang="en-US" sz="1400" i="1" smtClean="0">
              <a:solidFill>
                <a:srgbClr val="008000"/>
              </a:solidFill>
              <a:latin typeface="Myriad Web Pro" charset="0"/>
              <a:ea typeface="ＭＳ Ｐゴシック" pitchFamily="-107" charset="-128"/>
              <a:cs typeface="+mj-cs"/>
            </a:endParaRPr>
          </a:p>
        </p:txBody>
      </p:sp>
      <p:sp>
        <p:nvSpPr>
          <p:cNvPr id="21507" name="Content Placeholder 2"/>
          <p:cNvSpPr>
            <a:spLocks noGrp="1"/>
          </p:cNvSpPr>
          <p:nvPr>
            <p:ph idx="1"/>
          </p:nvPr>
        </p:nvSpPr>
        <p:spPr>
          <a:xfrm>
            <a:off x="457200" y="1600200"/>
            <a:ext cx="8229600" cy="4556125"/>
          </a:xfrm>
        </p:spPr>
        <p:txBody>
          <a:bodyPr rtlCol="0">
            <a:scene3d>
              <a:camera prst="orthographicFront"/>
              <a:lightRig rig="chilly" dir="t"/>
            </a:scene3d>
            <a:sp3d extrusionH="6350">
              <a:extrusionClr>
                <a:schemeClr val="bg1"/>
              </a:extrusionClr>
            </a:sp3d>
          </a:bodyPr>
          <a:lstStyle/>
          <a:p>
            <a:pPr marL="593725" indent="-457200" eaLnBrk="1" fontAlgn="auto" hangingPunct="1">
              <a:spcAft>
                <a:spcPts val="0"/>
              </a:spcAft>
              <a:buClr>
                <a:srgbClr val="993300"/>
              </a:buClr>
              <a:buFont typeface="Wingdings" pitchFamily="2" charset="2"/>
              <a:buNone/>
              <a:defRPr/>
            </a:pPr>
            <a:r>
              <a:rPr lang="en-US" sz="2800" dirty="0" smtClean="0">
                <a:solidFill>
                  <a:srgbClr val="FF8416"/>
                </a:solidFill>
                <a:ea typeface="ＭＳ Ｐゴシック" pitchFamily="-107" charset="-128"/>
                <a:cs typeface="+mn-cs"/>
              </a:rPr>
              <a:t>	</a:t>
            </a:r>
            <a:r>
              <a:rPr lang="en-US" sz="2800" dirty="0" smtClean="0">
                <a:solidFill>
                  <a:srgbClr val="33CC33"/>
                </a:solidFill>
                <a:ea typeface="ＭＳ Ｐゴシック" pitchFamily="-107" charset="-128"/>
                <a:cs typeface="+mn-cs"/>
              </a:rPr>
              <a:t>We’re qualified to run this business because:</a:t>
            </a:r>
          </a:p>
          <a:p>
            <a:pPr lvl="1" eaLnBrk="1" fontAlgn="auto" hangingPunct="1">
              <a:spcAft>
                <a:spcPts val="0"/>
              </a:spcAft>
              <a:buClr>
                <a:srgbClr val="C00000"/>
              </a:buClr>
              <a:buFont typeface="Wingdings 2" pitchFamily="18" charset="2"/>
              <a:buChar char=""/>
              <a:defRPr/>
            </a:pPr>
            <a:endParaRPr lang="en-US" sz="2000" dirty="0" smtClean="0">
              <a:solidFill>
                <a:srgbClr val="10253F"/>
              </a:solidFill>
              <a:ea typeface="ＭＳ Ｐゴシック" pitchFamily="-107" charset="-128"/>
            </a:endParaRPr>
          </a:p>
          <a:p>
            <a:pPr lvl="1" eaLnBrk="1" fontAlgn="auto" hangingPunct="1">
              <a:spcBef>
                <a:spcPts val="13"/>
              </a:spcBef>
              <a:spcAft>
                <a:spcPts val="0"/>
              </a:spcAft>
              <a:buClr>
                <a:srgbClr val="C00000"/>
              </a:buClr>
              <a:buFont typeface="Wingdings" pitchFamily="2" charset="2"/>
              <a:buChar char=""/>
              <a:defRPr/>
            </a:pPr>
            <a:r>
              <a:rPr lang="en-US" sz="2000" dirty="0" smtClean="0">
                <a:solidFill>
                  <a:schemeClr val="tx1"/>
                </a:solidFill>
                <a:ea typeface="ＭＳ Ｐゴシック" pitchFamily="-107" charset="-128"/>
                <a:sym typeface="Wingdings" pitchFamily="2" charset="2"/>
              </a:rPr>
              <a:t>Have taken a Marketing /Entrepreneur class</a:t>
            </a:r>
          </a:p>
          <a:p>
            <a:pPr lvl="1" eaLnBrk="1" fontAlgn="auto" hangingPunct="1">
              <a:spcBef>
                <a:spcPts val="13"/>
              </a:spcBef>
              <a:spcAft>
                <a:spcPts val="0"/>
              </a:spcAft>
              <a:buClr>
                <a:srgbClr val="C00000"/>
              </a:buClr>
              <a:buFont typeface="Wingdings" pitchFamily="2" charset="2"/>
              <a:buNone/>
              <a:defRPr/>
            </a:pPr>
            <a:endParaRPr lang="en-US" sz="2000" dirty="0" smtClean="0">
              <a:solidFill>
                <a:schemeClr val="tx1"/>
              </a:solidFill>
              <a:ea typeface="ＭＳ Ｐゴシック" pitchFamily="-107" charset="-128"/>
              <a:sym typeface="Wingdings" pitchFamily="2" charset="2"/>
            </a:endParaRPr>
          </a:p>
          <a:p>
            <a:pPr lvl="1" eaLnBrk="1" fontAlgn="auto" hangingPunct="1">
              <a:spcBef>
                <a:spcPts val="1200"/>
              </a:spcBef>
              <a:spcAft>
                <a:spcPts val="0"/>
              </a:spcAft>
              <a:buClr>
                <a:srgbClr val="C00000"/>
              </a:buClr>
              <a:buFont typeface="Wingdings" pitchFamily="2" charset="2"/>
              <a:buChar char=""/>
              <a:defRPr/>
            </a:pPr>
            <a:r>
              <a:rPr lang="en-US" sz="2000" dirty="0" smtClean="0">
                <a:solidFill>
                  <a:schemeClr val="tx1"/>
                </a:solidFill>
                <a:ea typeface="ＭＳ Ｐゴシック" pitchFamily="-107" charset="-128"/>
                <a:sym typeface="Wingdings" pitchFamily="2" charset="2"/>
              </a:rPr>
              <a:t>We have good customer service skills</a:t>
            </a:r>
          </a:p>
          <a:p>
            <a:pPr lvl="1" eaLnBrk="1" fontAlgn="auto" hangingPunct="1">
              <a:spcBef>
                <a:spcPts val="1200"/>
              </a:spcBef>
              <a:spcAft>
                <a:spcPts val="0"/>
              </a:spcAft>
              <a:buClr>
                <a:srgbClr val="C00000"/>
              </a:buClr>
              <a:buFont typeface="Wingdings" pitchFamily="2" charset="2"/>
              <a:buNone/>
              <a:defRPr/>
            </a:pPr>
            <a:endParaRPr lang="en-US" sz="2000" dirty="0" smtClean="0">
              <a:solidFill>
                <a:schemeClr val="tx1"/>
              </a:solidFill>
              <a:ea typeface="ＭＳ Ｐゴシック" pitchFamily="-107" charset="-128"/>
              <a:sym typeface="Wingdings" pitchFamily="2" charset="2"/>
            </a:endParaRPr>
          </a:p>
          <a:p>
            <a:pPr lvl="1" eaLnBrk="1" fontAlgn="auto" hangingPunct="1">
              <a:spcAft>
                <a:spcPts val="0"/>
              </a:spcAft>
              <a:buClr>
                <a:srgbClr val="C00000"/>
              </a:buClr>
              <a:buFont typeface="Wingdings" pitchFamily="2" charset="2"/>
              <a:buChar char=""/>
              <a:defRPr/>
            </a:pPr>
            <a:r>
              <a:rPr lang="en-US" sz="2000" dirty="0" smtClean="0">
                <a:solidFill>
                  <a:schemeClr val="tx1"/>
                </a:solidFill>
                <a:ea typeface="ＭＳ Ｐゴシック" pitchFamily="-107" charset="-128"/>
                <a:sym typeface="Wingdings" pitchFamily="2" charset="2"/>
              </a:rPr>
              <a:t>We have cooking experience</a:t>
            </a:r>
          </a:p>
          <a:p>
            <a:pPr lvl="1" eaLnBrk="1" fontAlgn="auto" hangingPunct="1">
              <a:spcAft>
                <a:spcPts val="0"/>
              </a:spcAft>
              <a:buClr>
                <a:srgbClr val="C00000"/>
              </a:buClr>
              <a:buFont typeface="Wingdings" pitchFamily="2" charset="2"/>
              <a:buNone/>
              <a:defRPr/>
            </a:pPr>
            <a:endParaRPr lang="en-US" sz="2000" dirty="0" smtClean="0">
              <a:ea typeface="ＭＳ Ｐゴシック" pitchFamily="-107" charset="-128"/>
              <a:sym typeface="Wingdings" pitchFamily="2" charset="2"/>
            </a:endParaRPr>
          </a:p>
          <a:p>
            <a:pPr lvl="1" eaLnBrk="1" fontAlgn="auto" hangingPunct="1">
              <a:spcAft>
                <a:spcPts val="0"/>
              </a:spcAft>
              <a:buClr>
                <a:srgbClr val="C00000"/>
              </a:buClr>
              <a:buFont typeface="Wingdings 2" pitchFamily="18" charset="2"/>
              <a:buNone/>
              <a:defRPr/>
            </a:pPr>
            <a:endParaRPr lang="en-US" sz="2000" dirty="0" smtClean="0">
              <a:solidFill>
                <a:srgbClr val="10253F"/>
              </a:solidFill>
              <a:ea typeface="ＭＳ Ｐゴシック" pitchFamily="-107" charset="-128"/>
            </a:endParaRPr>
          </a:p>
        </p:txBody>
      </p:sp>
      <p:pic>
        <p:nvPicPr>
          <p:cNvPr id="29700" name="Picture 13" descr="NFTE_SmallTagLock_PantoneC.eps"/>
          <p:cNvPicPr>
            <a:picLocks noChangeAspect="1"/>
          </p:cNvPicPr>
          <p:nvPr/>
        </p:nvPicPr>
        <p:blipFill>
          <a:blip r:embed="rId3"/>
          <a:srcRect/>
          <a:stretch>
            <a:fillRect/>
          </a:stretch>
        </p:blipFill>
        <p:spPr bwMode="auto">
          <a:xfrm>
            <a:off x="7239000" y="5410200"/>
            <a:ext cx="1609725" cy="80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457200" y="228600"/>
            <a:ext cx="8229600" cy="990600"/>
          </a:xfrm>
          <a:prstGeom prst="rect">
            <a:avLst/>
          </a:prstGeom>
          <a:noFill/>
          <a:ln w="9525">
            <a:noFill/>
            <a:miter lim="800000"/>
            <a:headEnd/>
            <a:tailEnd/>
          </a:ln>
        </p:spPr>
        <p:txBody>
          <a:bodyPr anchor="ctr"/>
          <a:lstStyle/>
          <a:p>
            <a:pPr algn="ctr" eaLnBrk="0" hangingPunct="0"/>
            <a:r>
              <a:rPr lang="en-US" sz="4800" b="1">
                <a:solidFill>
                  <a:srgbClr val="FF0000"/>
                </a:solidFill>
                <a:latin typeface="Corbel" pitchFamily="34" charset="0"/>
              </a:rPr>
              <a:t>Market Analysis</a:t>
            </a:r>
            <a:endParaRPr lang="fr-FR" sz="1400" b="1" i="1">
              <a:solidFill>
                <a:srgbClr val="FF0000"/>
              </a:solidFill>
              <a:latin typeface="Myriad Web Pro" charset="0"/>
            </a:endParaRPr>
          </a:p>
        </p:txBody>
      </p:sp>
      <p:graphicFrame>
        <p:nvGraphicFramePr>
          <p:cNvPr id="90147" name="Group 35"/>
          <p:cNvGraphicFramePr>
            <a:graphicFrameLocks noGrp="1"/>
          </p:cNvGraphicFramePr>
          <p:nvPr>
            <p:ph idx="1"/>
          </p:nvPr>
        </p:nvGraphicFramePr>
        <p:xfrm>
          <a:off x="434975" y="1295400"/>
          <a:ext cx="8229600" cy="898525"/>
        </p:xfrm>
        <a:graphic>
          <a:graphicData uri="http://schemas.openxmlformats.org/drawingml/2006/table">
            <a:tbl>
              <a:tblPr/>
              <a:tblGrid>
                <a:gridCol w="1654175"/>
                <a:gridCol w="6575425"/>
              </a:tblGrid>
              <a:tr h="381000">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smtClean="0">
                          <a:ln>
                            <a:noFill/>
                          </a:ln>
                          <a:solidFill>
                            <a:schemeClr val="bg1"/>
                          </a:solidFill>
                          <a:effectLst/>
                          <a:latin typeface="Arial" pitchFamily="34" charset="0"/>
                          <a:ea typeface="ＭＳ Ｐゴシック" pitchFamily="-107" charset="-128"/>
                        </a:rPr>
                        <a:t>Industry Name</a:t>
                      </a:r>
                      <a:endParaRPr kumimoji="0" lang="en-US" sz="1400" b="0" i="0" u="none" strike="noStrike" cap="none" normalizeH="0" baseline="0" smtClean="0">
                        <a:ln>
                          <a:noFill/>
                        </a:ln>
                        <a:solidFill>
                          <a:schemeClr val="bg1"/>
                        </a:solidFill>
                        <a:effectLst/>
                        <a:latin typeface="Arial" pitchFamily="34" charset="0"/>
                        <a:ea typeface="ＭＳ Ｐゴシック" pitchFamily="-107" charset="-128"/>
                      </a:endParaRPr>
                    </a:p>
                  </a:txBody>
                  <a:tcPr marT="45659" marB="45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smtClean="0">
                          <a:ln>
                            <a:noFill/>
                          </a:ln>
                          <a:solidFill>
                            <a:schemeClr val="bg1"/>
                          </a:solidFill>
                          <a:effectLst/>
                          <a:latin typeface="Arial" pitchFamily="34" charset="0"/>
                          <a:ea typeface="ＭＳ Ｐゴシック" pitchFamily="-107" charset="-128"/>
                        </a:rPr>
                        <a:t>Catering Services</a:t>
                      </a:r>
                    </a:p>
                  </a:txBody>
                  <a:tcPr marT="45659" marB="45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r>
              <a:tr h="517525">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smtClean="0">
                          <a:ln>
                            <a:noFill/>
                          </a:ln>
                          <a:solidFill>
                            <a:schemeClr val="bg1"/>
                          </a:solidFill>
                          <a:effectLst/>
                          <a:latin typeface="Arial" pitchFamily="34" charset="0"/>
                          <a:ea typeface="ＭＳ Ｐゴシック" pitchFamily="-107" charset="-128"/>
                        </a:rPr>
                        <a:t>Industry Size</a:t>
                      </a:r>
                      <a:endParaRPr kumimoji="0" lang="en-US" sz="1400" b="0" i="0" u="none" strike="noStrike" cap="none" normalizeH="0" baseline="0" smtClean="0">
                        <a:ln>
                          <a:noFill/>
                        </a:ln>
                        <a:solidFill>
                          <a:schemeClr val="bg1"/>
                        </a:solidFill>
                        <a:effectLst/>
                        <a:latin typeface="Arial" pitchFamily="34" charset="0"/>
                        <a:ea typeface="ＭＳ Ｐゴシック" pitchFamily="-107" charset="-128"/>
                      </a:endParaRPr>
                    </a:p>
                  </a:txBody>
                  <a:tcPr marT="45659" marB="45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smtClean="0">
                          <a:ln>
                            <a:noFill/>
                          </a:ln>
                          <a:solidFill>
                            <a:schemeClr val="bg1"/>
                          </a:solidFill>
                          <a:effectLst/>
                          <a:latin typeface="Arial" pitchFamily="34" charset="0"/>
                          <a:ea typeface="ＭＳ Ｐゴシック" pitchFamily="-107" charset="-128"/>
                        </a:rPr>
                        <a:t>$7 Billion </a:t>
                      </a:r>
                      <a:endParaRPr kumimoji="0" lang="en-US" sz="1400" b="0" i="0" u="none" strike="noStrike" cap="none" normalizeH="0" baseline="0" smtClean="0">
                        <a:ln>
                          <a:noFill/>
                        </a:ln>
                        <a:solidFill>
                          <a:schemeClr val="bg1"/>
                        </a:solidFill>
                        <a:effectLst/>
                        <a:latin typeface="Arial" pitchFamily="34" charset="0"/>
                        <a:ea typeface="ＭＳ Ｐゴシック" pitchFamily="-107" charset="-128"/>
                      </a:endParaRPr>
                    </a:p>
                  </a:txBody>
                  <a:tcPr marT="45659" marB="45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FF"/>
                    </a:solidFill>
                  </a:tcPr>
                </a:tc>
              </a:tr>
            </a:tbl>
          </a:graphicData>
        </a:graphic>
      </p:graphicFrame>
      <p:graphicFrame>
        <p:nvGraphicFramePr>
          <p:cNvPr id="2" name="Table 1"/>
          <p:cNvGraphicFramePr>
            <a:graphicFrameLocks noGrp="1"/>
          </p:cNvGraphicFramePr>
          <p:nvPr/>
        </p:nvGraphicFramePr>
        <p:xfrm>
          <a:off x="457200" y="2425700"/>
          <a:ext cx="5086350" cy="3696508"/>
        </p:xfrm>
        <a:graphic>
          <a:graphicData uri="http://schemas.openxmlformats.org/drawingml/2006/table">
            <a:tbl>
              <a:tblPr/>
              <a:tblGrid>
                <a:gridCol w="1652588"/>
                <a:gridCol w="3433762"/>
              </a:tblGrid>
              <a:tr h="1162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107" charset="-128"/>
                        </a:rPr>
                        <a:t>Total Population</a:t>
                      </a:r>
                    </a:p>
                  </a:txBody>
                  <a:tcPr marL="91433" marR="91433"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smtClean="0">
                          <a:ln>
                            <a:noFill/>
                          </a:ln>
                          <a:solidFill>
                            <a:schemeClr val="bg1"/>
                          </a:solidFill>
                          <a:effectLst/>
                          <a:latin typeface="Arial" pitchFamily="34" charset="0"/>
                          <a:ea typeface="ＭＳ Ｐゴシック" pitchFamily="-107" charset="-128"/>
                        </a:rPr>
                        <a:t>Hartford, CT</a:t>
                      </a:r>
                    </a:p>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smtClean="0">
                          <a:ln>
                            <a:noFill/>
                          </a:ln>
                          <a:solidFill>
                            <a:schemeClr val="bg1"/>
                          </a:solidFill>
                          <a:effectLst/>
                          <a:latin typeface="Arial" pitchFamily="34" charset="0"/>
                          <a:ea typeface="ＭＳ Ｐゴシック" pitchFamily="-107" charset="-128"/>
                        </a:rPr>
                        <a:t>All Hartford Public Schools</a:t>
                      </a:r>
                    </a:p>
                  </a:txBody>
                  <a:tcPr marL="91433" marR="91433"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r>
              <a:tr h="1295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pitchFamily="34" charset="0"/>
                          <a:ea typeface="ＭＳ Ｐゴシック" pitchFamily="-107" charset="-128"/>
                        </a:rPr>
                        <a:t>Target Market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bg1"/>
                        </a:solidFill>
                        <a:effectLst/>
                        <a:latin typeface="Arial" pitchFamily="34" charset="0"/>
                        <a:ea typeface="ＭＳ Ｐゴシック" pitchFamily="-107" charset="-128"/>
                      </a:endParaRPr>
                    </a:p>
                  </a:txBody>
                  <a:tcPr marL="91433" marR="91433"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107" charset="-128"/>
                        </a:rPr>
                        <a:t>Adults/families</a:t>
                      </a:r>
                    </a:p>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107" charset="-128"/>
                        </a:rPr>
                        <a:t>Males and Females</a:t>
                      </a:r>
                    </a:p>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107" charset="-128"/>
                        </a:rPr>
                        <a:t>Ages of 18 +</a:t>
                      </a:r>
                    </a:p>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107" charset="-128"/>
                        </a:rPr>
                        <a:t>Average household income of $33,000 or greater in SMSA.</a:t>
                      </a:r>
                    </a:p>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endParaRPr kumimoji="0" lang="en-US" sz="1400" b="1" i="0" u="none" strike="noStrike" cap="none" normalizeH="0" baseline="0" dirty="0" smtClean="0">
                        <a:ln>
                          <a:noFill/>
                        </a:ln>
                        <a:solidFill>
                          <a:schemeClr val="bg1"/>
                        </a:solidFill>
                        <a:effectLst/>
                        <a:latin typeface="Arial" pitchFamily="34" charset="0"/>
                        <a:ea typeface="ＭＳ Ｐゴシック" pitchFamily="-107" charset="-128"/>
                      </a:endParaRPr>
                    </a:p>
                  </a:txBody>
                  <a:tcPr marL="91433" marR="91433"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r>
              <a:tr h="992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pitchFamily="34" charset="0"/>
                          <a:ea typeface="ＭＳ Ｐゴシック" pitchFamily="-107" charset="-128"/>
                        </a:rPr>
                        <a:t>Potential Market</a:t>
                      </a:r>
                    </a:p>
                  </a:txBody>
                  <a:tcPr marL="91433" marR="91433"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300" b="1" i="0" u="none" strike="noStrike" cap="none" normalizeH="0" baseline="0" dirty="0" smtClean="0">
                          <a:ln>
                            <a:noFill/>
                          </a:ln>
                          <a:solidFill>
                            <a:schemeClr val="bg1"/>
                          </a:solidFill>
                          <a:effectLst/>
                          <a:latin typeface="Arial" pitchFamily="34" charset="0"/>
                          <a:ea typeface="ＭＳ Ｐゴシック" pitchFamily="-107" charset="-128"/>
                          <a:cs typeface="Arial" pitchFamily="34" charset="0"/>
                        </a:rPr>
                        <a:t>68% of the target market said they would order dishes from SMSA’s FMN</a:t>
                      </a:r>
                    </a:p>
                  </a:txBody>
                  <a:tcPr marL="91433" marR="91433"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r>
            </a:tbl>
          </a:graphicData>
        </a:graphic>
      </p:graphicFrame>
      <p:grpSp>
        <p:nvGrpSpPr>
          <p:cNvPr id="3" name="Group 2"/>
          <p:cNvGrpSpPr>
            <a:grpSpLocks/>
          </p:cNvGrpSpPr>
          <p:nvPr/>
        </p:nvGrpSpPr>
        <p:grpSpPr bwMode="auto">
          <a:xfrm>
            <a:off x="5833915" y="2362200"/>
            <a:ext cx="2971800" cy="3733800"/>
            <a:chOff x="3408" y="1584"/>
            <a:chExt cx="1872" cy="2352"/>
          </a:xfrm>
          <a:solidFill>
            <a:srgbClr val="FF0000"/>
          </a:solidFill>
        </p:grpSpPr>
        <p:sp>
          <p:nvSpPr>
            <p:cNvPr id="2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sz="1800" dirty="0">
                <a:cs typeface="Arial" pitchFamily="34" charset="0"/>
              </a:endParaRPr>
            </a:p>
          </p:txBody>
        </p:sp>
        <p:sp>
          <p:nvSpPr>
            <p:cNvPr id="21" name="Oval 4"/>
            <p:cNvSpPr>
              <a:spLocks noChangeArrowheads="1"/>
            </p:cNvSpPr>
            <p:nvPr/>
          </p:nvSpPr>
          <p:spPr bwMode="auto">
            <a:xfrm>
              <a:off x="3408" y="1584"/>
              <a:ext cx="1872" cy="96"/>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sz="1800" dirty="0">
                <a:cs typeface="Arial" pitchFamily="34" charset="0"/>
              </a:endParaRPr>
            </a:p>
          </p:txBody>
        </p:sp>
      </p:grpSp>
      <p:sp>
        <p:nvSpPr>
          <p:cNvPr id="30749" name="AutoShape 31"/>
          <p:cNvSpPr>
            <a:spLocks noChangeArrowheads="1"/>
          </p:cNvSpPr>
          <p:nvPr/>
        </p:nvSpPr>
        <p:spPr bwMode="auto">
          <a:xfrm>
            <a:off x="6321425" y="2859088"/>
            <a:ext cx="1992313" cy="381000"/>
          </a:xfrm>
          <a:prstGeom prst="flowChartProcess">
            <a:avLst/>
          </a:prstGeom>
          <a:solidFill>
            <a:schemeClr val="bg1"/>
          </a:solidFill>
          <a:ln w="9525">
            <a:solidFill>
              <a:schemeClr val="tx1"/>
            </a:solidFill>
            <a:miter lim="800000"/>
            <a:headEnd/>
            <a:tailEnd/>
          </a:ln>
        </p:spPr>
        <p:txBody>
          <a:bodyPr wrap="none" anchor="ctr"/>
          <a:lstStyle/>
          <a:p>
            <a:pPr algn="ctr"/>
            <a:r>
              <a:rPr lang="en-US" sz="2000" b="1">
                <a:latin typeface="Georgia" pitchFamily="18" charset="0"/>
                <a:cs typeface="Arial" pitchFamily="34" charset="0"/>
              </a:rPr>
              <a:t>21,000</a:t>
            </a:r>
          </a:p>
        </p:txBody>
      </p:sp>
      <p:sp>
        <p:nvSpPr>
          <p:cNvPr id="30750" name="AutoShape 32"/>
          <p:cNvSpPr>
            <a:spLocks noChangeArrowheads="1"/>
          </p:cNvSpPr>
          <p:nvPr/>
        </p:nvSpPr>
        <p:spPr bwMode="auto">
          <a:xfrm>
            <a:off x="6932613" y="4737100"/>
            <a:ext cx="790575" cy="381000"/>
          </a:xfrm>
          <a:prstGeom prst="flowChartProcess">
            <a:avLst/>
          </a:prstGeom>
          <a:solidFill>
            <a:schemeClr val="bg1"/>
          </a:solidFill>
          <a:ln w="9525">
            <a:solidFill>
              <a:schemeClr val="tx1"/>
            </a:solidFill>
            <a:miter lim="800000"/>
            <a:headEnd/>
            <a:tailEnd/>
          </a:ln>
        </p:spPr>
        <p:txBody>
          <a:bodyPr wrap="none" anchor="ctr"/>
          <a:lstStyle/>
          <a:p>
            <a:pPr algn="ctr"/>
            <a:r>
              <a:rPr lang="en-US" sz="2000" b="1">
                <a:latin typeface="Georgia" pitchFamily="18" charset="0"/>
                <a:cs typeface="Arial" pitchFamily="34" charset="0"/>
              </a:rPr>
              <a:t>442</a:t>
            </a:r>
          </a:p>
        </p:txBody>
      </p:sp>
      <p:sp>
        <p:nvSpPr>
          <p:cNvPr id="30751" name="AutoShape 33"/>
          <p:cNvSpPr>
            <a:spLocks noChangeArrowheads="1"/>
          </p:cNvSpPr>
          <p:nvPr/>
        </p:nvSpPr>
        <p:spPr bwMode="auto">
          <a:xfrm>
            <a:off x="6707188" y="3716338"/>
            <a:ext cx="1295400" cy="342900"/>
          </a:xfrm>
          <a:prstGeom prst="flowChartProcess">
            <a:avLst/>
          </a:prstGeom>
          <a:solidFill>
            <a:schemeClr val="bg1"/>
          </a:solidFill>
          <a:ln w="9525">
            <a:solidFill>
              <a:schemeClr val="tx1"/>
            </a:solidFill>
            <a:miter lim="800000"/>
            <a:headEnd/>
            <a:tailEnd/>
          </a:ln>
        </p:spPr>
        <p:txBody>
          <a:bodyPr wrap="none" anchor="ctr"/>
          <a:lstStyle/>
          <a:p>
            <a:pPr algn="ctr"/>
            <a:r>
              <a:rPr lang="en-US" sz="2000" b="1">
                <a:latin typeface="Georgia" pitchFamily="18" charset="0"/>
                <a:cs typeface="Arial" pitchFamily="34" charset="0"/>
              </a:rPr>
              <a:t>650</a:t>
            </a:r>
          </a:p>
        </p:txBody>
      </p:sp>
      <p:sp>
        <p:nvSpPr>
          <p:cNvPr id="30752" name="TextBox 1"/>
          <p:cNvSpPr txBox="1">
            <a:spLocks noChangeArrowheads="1"/>
          </p:cNvSpPr>
          <p:nvPr/>
        </p:nvSpPr>
        <p:spPr bwMode="auto">
          <a:xfrm>
            <a:off x="6321425" y="2582863"/>
            <a:ext cx="1992313" cy="276225"/>
          </a:xfrm>
          <a:prstGeom prst="rect">
            <a:avLst/>
          </a:prstGeom>
          <a:noFill/>
          <a:ln w="9525">
            <a:noFill/>
            <a:miter lim="800000"/>
            <a:headEnd/>
            <a:tailEnd/>
          </a:ln>
        </p:spPr>
        <p:txBody>
          <a:bodyPr>
            <a:spAutoFit/>
          </a:bodyPr>
          <a:lstStyle/>
          <a:p>
            <a:pPr algn="ctr"/>
            <a:r>
              <a:rPr lang="en-US" sz="1200" b="1">
                <a:solidFill>
                  <a:schemeClr val="bg1"/>
                </a:solidFill>
              </a:rPr>
              <a:t>Total Population</a:t>
            </a:r>
          </a:p>
        </p:txBody>
      </p:sp>
      <p:sp>
        <p:nvSpPr>
          <p:cNvPr id="30753" name="TextBox 17"/>
          <p:cNvSpPr txBox="1">
            <a:spLocks noChangeArrowheads="1"/>
          </p:cNvSpPr>
          <p:nvPr/>
        </p:nvSpPr>
        <p:spPr bwMode="auto">
          <a:xfrm>
            <a:off x="6321425" y="3429000"/>
            <a:ext cx="1992313" cy="277813"/>
          </a:xfrm>
          <a:prstGeom prst="rect">
            <a:avLst/>
          </a:prstGeom>
          <a:noFill/>
          <a:ln w="9525">
            <a:noFill/>
            <a:miter lim="800000"/>
            <a:headEnd/>
            <a:tailEnd/>
          </a:ln>
        </p:spPr>
        <p:txBody>
          <a:bodyPr>
            <a:spAutoFit/>
          </a:bodyPr>
          <a:lstStyle/>
          <a:p>
            <a:pPr algn="ctr"/>
            <a:r>
              <a:rPr lang="en-US" sz="1200" b="1">
                <a:solidFill>
                  <a:schemeClr val="bg1"/>
                </a:solidFill>
              </a:rPr>
              <a:t>Target Market</a:t>
            </a:r>
          </a:p>
        </p:txBody>
      </p:sp>
      <p:sp>
        <p:nvSpPr>
          <p:cNvPr id="30754" name="TextBox 17"/>
          <p:cNvSpPr txBox="1">
            <a:spLocks noChangeArrowheads="1"/>
          </p:cNvSpPr>
          <p:nvPr/>
        </p:nvSpPr>
        <p:spPr bwMode="auto">
          <a:xfrm>
            <a:off x="6684963" y="4203700"/>
            <a:ext cx="1295400" cy="461963"/>
          </a:xfrm>
          <a:prstGeom prst="rect">
            <a:avLst/>
          </a:prstGeom>
          <a:noFill/>
          <a:ln w="9525">
            <a:noFill/>
            <a:miter lim="800000"/>
            <a:headEnd/>
            <a:tailEnd/>
          </a:ln>
        </p:spPr>
        <p:txBody>
          <a:bodyPr>
            <a:spAutoFit/>
          </a:bodyPr>
          <a:lstStyle/>
          <a:p>
            <a:pPr algn="ctr"/>
            <a:r>
              <a:rPr lang="en-US" sz="1200" b="1">
                <a:solidFill>
                  <a:schemeClr val="bg1"/>
                </a:solidFill>
              </a:rPr>
              <a:t>Potential Market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4400" y="228601"/>
            <a:ext cx="7313613" cy="1264024"/>
          </a:xfrm>
        </p:spPr>
        <p:txBody>
          <a:bodyPr rtlCol="0">
            <a:sp3d extrusionH="12700">
              <a:extrusionClr>
                <a:schemeClr val="bg1"/>
              </a:extrusionClr>
            </a:sp3d>
          </a:bodyPr>
          <a:lstStyle/>
          <a:p>
            <a:pPr eaLnBrk="1" fontAlgn="auto" hangingPunct="1">
              <a:spcAft>
                <a:spcPts val="0"/>
              </a:spcAft>
              <a:defRPr/>
            </a:pPr>
            <a:r>
              <a:rPr lang="fr-FR" dirty="0" smtClean="0">
                <a:solidFill>
                  <a:srgbClr val="FF0000"/>
                </a:solidFill>
                <a:ea typeface="ＭＳ Ｐゴシック" pitchFamily="-107" charset="-128"/>
                <a:cs typeface="+mj-cs"/>
              </a:rPr>
              <a:t>Target </a:t>
            </a:r>
            <a:r>
              <a:rPr lang="fr-FR" dirty="0" err="1" smtClean="0">
                <a:solidFill>
                  <a:srgbClr val="FF0000"/>
                </a:solidFill>
                <a:ea typeface="ＭＳ Ｐゴシック" pitchFamily="-107" charset="-128"/>
                <a:cs typeface="+mj-cs"/>
              </a:rPr>
              <a:t>Market</a:t>
            </a:r>
            <a:r>
              <a:rPr lang="fr-FR" dirty="0" smtClean="0">
                <a:solidFill>
                  <a:srgbClr val="FF0000"/>
                </a:solidFill>
                <a:ea typeface="ＭＳ Ｐゴシック" pitchFamily="-107" charset="-128"/>
                <a:cs typeface="+mj-cs"/>
              </a:rPr>
              <a:t> Segment</a:t>
            </a:r>
            <a:endParaRPr lang="en-US" sz="1400" i="1" dirty="0" smtClean="0">
              <a:solidFill>
                <a:srgbClr val="FF0000"/>
              </a:solidFill>
              <a:latin typeface="Myriad Web Pro" charset="0"/>
              <a:ea typeface="ＭＳ Ｐゴシック" pitchFamily="-107" charset="-128"/>
              <a:cs typeface="Arial" pitchFamily="34" charset="0"/>
            </a:endParaRPr>
          </a:p>
        </p:txBody>
      </p:sp>
      <p:sp>
        <p:nvSpPr>
          <p:cNvPr id="30722" name="Content Placeholder 2"/>
          <p:cNvSpPr>
            <a:spLocks noGrp="1"/>
          </p:cNvSpPr>
          <p:nvPr>
            <p:ph sz="half" idx="1"/>
          </p:nvPr>
        </p:nvSpPr>
        <p:spPr/>
        <p:txBody>
          <a:bodyPr rtlCol="0">
            <a:scene3d>
              <a:camera prst="orthographicFront"/>
              <a:lightRig rig="chilly" dir="t"/>
            </a:scene3d>
            <a:sp3d extrusionH="6350">
              <a:extrusionClr>
                <a:schemeClr val="bg1"/>
              </a:extrusionClr>
            </a:sp3d>
          </a:bodyPr>
          <a:lstStyle/>
          <a:p>
            <a:pPr marL="420624" indent="-384048" eaLnBrk="1" fontAlgn="auto" hangingPunct="1">
              <a:spcAft>
                <a:spcPts val="0"/>
              </a:spcAft>
              <a:buClr>
                <a:srgbClr val="984807"/>
              </a:buClr>
              <a:buFont typeface="Wingdings" pitchFamily="2" charset="2"/>
              <a:buNone/>
              <a:defRPr/>
            </a:pPr>
            <a:r>
              <a:rPr lang="en-US" sz="2000" b="1" dirty="0" smtClean="0">
                <a:solidFill>
                  <a:srgbClr val="3366FF"/>
                </a:solidFill>
                <a:ea typeface="ＭＳ Ｐゴシック" pitchFamily="-107" charset="-128"/>
                <a:cs typeface="+mn-cs"/>
              </a:rPr>
              <a:t>	Demographics</a:t>
            </a:r>
          </a:p>
          <a:p>
            <a:pPr marL="420624" indent="-384048" eaLnBrk="1" fontAlgn="auto" hangingPunct="1">
              <a:spcAft>
                <a:spcPts val="0"/>
              </a:spcAft>
              <a:buClr>
                <a:srgbClr val="984807"/>
              </a:buClr>
              <a:buFont typeface="Wingdings" pitchFamily="2" charset="2"/>
              <a:buNone/>
              <a:defRPr/>
            </a:pPr>
            <a:r>
              <a:rPr lang="en-US" sz="2000" b="1" dirty="0" smtClean="0">
                <a:solidFill>
                  <a:srgbClr val="3366FF"/>
                </a:solidFill>
                <a:ea typeface="ＭＳ Ｐゴシック" pitchFamily="-107" charset="-128"/>
                <a:cs typeface="Arial" pitchFamily="34" charset="0"/>
              </a:rPr>
              <a:t>	</a:t>
            </a:r>
            <a:r>
              <a:rPr lang="en-US" sz="1700" dirty="0" smtClean="0">
                <a:solidFill>
                  <a:schemeClr val="tx1"/>
                </a:solidFill>
                <a:ea typeface="ＭＳ Ｐゴシック" pitchFamily="-107" charset="-128"/>
                <a:cs typeface="Arial" pitchFamily="34" charset="0"/>
              </a:rPr>
              <a:t>Males &amp; females 18+ with a  high school diploma</a:t>
            </a:r>
            <a:endParaRPr lang="en-US" sz="2000" b="1" dirty="0" smtClean="0">
              <a:solidFill>
                <a:schemeClr val="tx1"/>
              </a:solidFill>
              <a:ea typeface="ＭＳ Ｐゴシック" pitchFamily="-107" charset="-128"/>
              <a:cs typeface="+mn-cs"/>
            </a:endParaRPr>
          </a:p>
          <a:p>
            <a:pPr marL="420624" indent="-384048" eaLnBrk="1" fontAlgn="auto" hangingPunct="1">
              <a:spcAft>
                <a:spcPts val="0"/>
              </a:spcAft>
              <a:buClr>
                <a:srgbClr val="984807"/>
              </a:buClr>
              <a:buFont typeface="Wingdings" pitchFamily="2" charset="2"/>
              <a:buNone/>
              <a:defRPr/>
            </a:pPr>
            <a:r>
              <a:rPr lang="en-US" sz="2000" b="1" dirty="0" smtClean="0">
                <a:ea typeface="ＭＳ Ｐゴシック" pitchFamily="-107" charset="-128"/>
                <a:cs typeface="+mn-cs"/>
              </a:rPr>
              <a:t>	</a:t>
            </a:r>
            <a:r>
              <a:rPr lang="en-US" sz="2000" b="1" dirty="0" smtClean="0">
                <a:solidFill>
                  <a:srgbClr val="3366FF"/>
                </a:solidFill>
                <a:ea typeface="ＭＳ Ｐゴシック" pitchFamily="-107" charset="-128"/>
                <a:cs typeface="+mn-cs"/>
              </a:rPr>
              <a:t>Geographic's</a:t>
            </a:r>
          </a:p>
          <a:p>
            <a:pPr marL="420624" indent="-384048" eaLnBrk="1" fontAlgn="auto" hangingPunct="1">
              <a:spcAft>
                <a:spcPts val="0"/>
              </a:spcAft>
              <a:buClr>
                <a:srgbClr val="984807"/>
              </a:buClr>
              <a:buFont typeface="Wingdings" pitchFamily="2" charset="2"/>
              <a:buNone/>
              <a:defRPr/>
            </a:pPr>
            <a:r>
              <a:rPr lang="en-US" sz="2000" b="1" dirty="0" smtClean="0">
                <a:solidFill>
                  <a:srgbClr val="3366FF"/>
                </a:solidFill>
                <a:ea typeface="ＭＳ Ｐゴシック" pitchFamily="-107" charset="-128"/>
                <a:cs typeface="+mn-cs"/>
              </a:rPr>
              <a:t>	</a:t>
            </a:r>
            <a:r>
              <a:rPr lang="en-US" sz="1600" dirty="0" smtClean="0">
                <a:solidFill>
                  <a:schemeClr val="tx1"/>
                </a:solidFill>
                <a:ea typeface="ＭＳ Ｐゴシック" pitchFamily="-107" charset="-128"/>
                <a:cs typeface="+mn-cs"/>
              </a:rPr>
              <a:t>SMSA families, will expand in the future to other schools</a:t>
            </a:r>
          </a:p>
          <a:p>
            <a:pPr marL="420624" indent="-384048" eaLnBrk="1" fontAlgn="auto" hangingPunct="1">
              <a:spcAft>
                <a:spcPts val="0"/>
              </a:spcAft>
              <a:buClr>
                <a:srgbClr val="984807"/>
              </a:buClr>
              <a:buFont typeface="Wingdings 2" pitchFamily="18" charset="2"/>
              <a:buChar char=""/>
              <a:defRPr/>
            </a:pPr>
            <a:endParaRPr lang="en-US" sz="1700" dirty="0" smtClean="0">
              <a:ea typeface="ＭＳ Ｐゴシック" pitchFamily="-107" charset="-128"/>
              <a:cs typeface="Arial" pitchFamily="34" charset="0"/>
            </a:endParaRPr>
          </a:p>
        </p:txBody>
      </p:sp>
      <p:sp>
        <p:nvSpPr>
          <p:cNvPr id="30723" name="Content Placeholder 1"/>
          <p:cNvSpPr>
            <a:spLocks noGrp="1"/>
          </p:cNvSpPr>
          <p:nvPr>
            <p:ph sz="half" idx="2"/>
          </p:nvPr>
        </p:nvSpPr>
        <p:spPr/>
        <p:txBody>
          <a:bodyPr rtlCol="0">
            <a:scene3d>
              <a:camera prst="orthographicFront"/>
              <a:lightRig rig="chilly" dir="t"/>
            </a:scene3d>
            <a:sp3d extrusionH="6350">
              <a:extrusionClr>
                <a:schemeClr val="bg1"/>
              </a:extrusionClr>
            </a:sp3d>
          </a:bodyPr>
          <a:lstStyle/>
          <a:p>
            <a:pPr marL="420624" indent="-384048" eaLnBrk="1" fontAlgn="auto" hangingPunct="1">
              <a:spcAft>
                <a:spcPts val="0"/>
              </a:spcAft>
              <a:buClr>
                <a:srgbClr val="984807"/>
              </a:buClr>
              <a:buFont typeface="Wingdings" pitchFamily="2" charset="2"/>
              <a:buNone/>
              <a:defRPr/>
            </a:pPr>
            <a:r>
              <a:rPr lang="en-US" sz="2000" b="1" dirty="0" smtClean="0">
                <a:solidFill>
                  <a:srgbClr val="FFFF00"/>
                </a:solidFill>
                <a:ea typeface="ＭＳ Ｐゴシック" pitchFamily="-107" charset="-128"/>
                <a:cs typeface="+mn-cs"/>
              </a:rPr>
              <a:t>	</a:t>
            </a:r>
            <a:r>
              <a:rPr lang="en-US" sz="2000" b="1" dirty="0" smtClean="0">
                <a:solidFill>
                  <a:srgbClr val="33CC33"/>
                </a:solidFill>
                <a:ea typeface="ＭＳ Ｐゴシック" pitchFamily="-107" charset="-128"/>
                <a:cs typeface="+mn-cs"/>
              </a:rPr>
              <a:t>Psychographics</a:t>
            </a:r>
          </a:p>
          <a:p>
            <a:pPr marL="420624" indent="-384048" eaLnBrk="1" fontAlgn="auto" hangingPunct="1">
              <a:spcAft>
                <a:spcPts val="0"/>
              </a:spcAft>
              <a:buClr>
                <a:srgbClr val="984807"/>
              </a:buClr>
              <a:buFont typeface="Wingdings" pitchFamily="2" charset="2"/>
              <a:buNone/>
              <a:defRPr/>
            </a:pPr>
            <a:r>
              <a:rPr lang="en-US" sz="2000" b="1" dirty="0" smtClean="0">
                <a:solidFill>
                  <a:srgbClr val="33CC33"/>
                </a:solidFill>
                <a:ea typeface="ＭＳ Ｐゴシック" pitchFamily="-107" charset="-128"/>
                <a:cs typeface="Arial" pitchFamily="34" charset="0"/>
              </a:rPr>
              <a:t>	</a:t>
            </a:r>
            <a:r>
              <a:rPr lang="en-US" sz="1700" dirty="0" smtClean="0">
                <a:solidFill>
                  <a:schemeClr val="tx1"/>
                </a:solidFill>
                <a:ea typeface="ＭＳ Ｐゴシック" pitchFamily="-107" charset="-128"/>
                <a:cs typeface="Arial" pitchFamily="34" charset="0"/>
              </a:rPr>
              <a:t>Make time for their children, busy working families looking for a quick healthy meal opti0n</a:t>
            </a:r>
          </a:p>
          <a:p>
            <a:pPr marL="420624" indent="-384048" eaLnBrk="1" fontAlgn="auto" hangingPunct="1">
              <a:spcAft>
                <a:spcPts val="0"/>
              </a:spcAft>
              <a:buClr>
                <a:srgbClr val="984807"/>
              </a:buClr>
              <a:buFont typeface="Wingdings" pitchFamily="2" charset="2"/>
              <a:buNone/>
              <a:defRPr/>
            </a:pPr>
            <a:r>
              <a:rPr lang="en-US" sz="2000" b="1" dirty="0" smtClean="0">
                <a:solidFill>
                  <a:srgbClr val="FFFF00"/>
                </a:solidFill>
                <a:ea typeface="ＭＳ Ｐゴシック" pitchFamily="-107" charset="-128"/>
                <a:cs typeface="+mn-cs"/>
              </a:rPr>
              <a:t>	</a:t>
            </a:r>
            <a:r>
              <a:rPr lang="en-US" sz="2000" b="1" dirty="0" smtClean="0">
                <a:solidFill>
                  <a:srgbClr val="33CC33"/>
                </a:solidFill>
                <a:ea typeface="ＭＳ Ｐゴシック" pitchFamily="-107" charset="-128"/>
                <a:cs typeface="+mn-cs"/>
              </a:rPr>
              <a:t>Buying Patterns</a:t>
            </a:r>
          </a:p>
          <a:p>
            <a:pPr marL="420624" indent="-384048" eaLnBrk="1" fontAlgn="auto" hangingPunct="1">
              <a:spcAft>
                <a:spcPts val="0"/>
              </a:spcAft>
              <a:buClr>
                <a:srgbClr val="984807"/>
              </a:buClr>
              <a:buFont typeface="Wingdings" pitchFamily="2" charset="2"/>
              <a:buNone/>
              <a:defRPr/>
            </a:pPr>
            <a:r>
              <a:rPr lang="en-US" sz="2000" b="1" dirty="0" smtClean="0">
                <a:solidFill>
                  <a:srgbClr val="33CC33"/>
                </a:solidFill>
                <a:ea typeface="ＭＳ Ｐゴシック" pitchFamily="-107" charset="-128"/>
                <a:cs typeface="Arial" pitchFamily="34" charset="0"/>
              </a:rPr>
              <a:t>	</a:t>
            </a:r>
            <a:r>
              <a:rPr lang="en-US" sz="1700" dirty="0" smtClean="0">
                <a:solidFill>
                  <a:schemeClr val="tx1"/>
                </a:solidFill>
                <a:ea typeface="ＭＳ Ｐゴシック" pitchFamily="-107" charset="-128"/>
                <a:cs typeface="Arial" pitchFamily="34" charset="0"/>
              </a:rPr>
              <a:t>Willing to spend hard earned money on healthy meal options</a:t>
            </a:r>
          </a:p>
          <a:p>
            <a:pPr marL="420624" indent="-384048" eaLnBrk="1" fontAlgn="auto" hangingPunct="1">
              <a:spcAft>
                <a:spcPts val="0"/>
              </a:spcAft>
              <a:buClr>
                <a:srgbClr val="984807"/>
              </a:buClr>
              <a:buFont typeface="Wingdings 2" pitchFamily="18" charset="2"/>
              <a:buChar char=""/>
              <a:defRPr/>
            </a:pPr>
            <a:endParaRPr lang="en-US" sz="1700" dirty="0" smtClean="0">
              <a:ea typeface="ＭＳ Ｐゴシック" pitchFamily="-107" charset="-128"/>
              <a:cs typeface="Arial" pitchFamily="34" charset="0"/>
            </a:endParaRPr>
          </a:p>
        </p:txBody>
      </p:sp>
      <p:pic>
        <p:nvPicPr>
          <p:cNvPr id="31749" name="Picture 13" descr="NFTE_SmallTagLock_PantoneC.eps"/>
          <p:cNvPicPr>
            <a:picLocks noChangeAspect="1"/>
          </p:cNvPicPr>
          <p:nvPr/>
        </p:nvPicPr>
        <p:blipFill>
          <a:blip r:embed="rId3"/>
          <a:srcRect/>
          <a:stretch>
            <a:fillRect/>
          </a:stretch>
        </p:blipFill>
        <p:spPr bwMode="auto">
          <a:xfrm>
            <a:off x="304800" y="5715000"/>
            <a:ext cx="1609725" cy="804863"/>
          </a:xfrm>
          <a:prstGeom prst="rect">
            <a:avLst/>
          </a:prstGeom>
          <a:noFill/>
          <a:ln w="9525">
            <a:noFill/>
            <a:miter lim="800000"/>
            <a:headEnd/>
            <a:tailEnd/>
          </a:ln>
        </p:spPr>
      </p:pic>
      <p:pic>
        <p:nvPicPr>
          <p:cNvPr id="31750" name="Picture 2" descr="http://t1.gstatic.com/images?q=tbn:ANd9GcTT5c4HUVu6H0qiKwuOAQmX0QRqaafYIEYCH7U8kJ_kav2CHhSGMA"/>
          <p:cNvPicPr>
            <a:picLocks noChangeAspect="1" noChangeArrowheads="1"/>
          </p:cNvPicPr>
          <p:nvPr/>
        </p:nvPicPr>
        <p:blipFill>
          <a:blip r:embed="rId4"/>
          <a:srcRect/>
          <a:stretch>
            <a:fillRect/>
          </a:stretch>
        </p:blipFill>
        <p:spPr bwMode="auto">
          <a:xfrm>
            <a:off x="3048000" y="4495800"/>
            <a:ext cx="2886075" cy="175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2400"/>
            <a:ext cx="8229600" cy="792163"/>
          </a:xfrm>
        </p:spPr>
        <p:txBody>
          <a:bodyPr rtlCol="0">
            <a:normAutofit fontScale="90000"/>
            <a:sp3d extrusionH="12700">
              <a:extrusionClr>
                <a:schemeClr val="bg1"/>
              </a:extrusionClr>
            </a:sp3d>
          </a:bodyPr>
          <a:lstStyle/>
          <a:p>
            <a:pPr eaLnBrk="1" fontAlgn="auto" hangingPunct="1">
              <a:spcAft>
                <a:spcPts val="0"/>
              </a:spcAft>
              <a:defRPr/>
            </a:pPr>
            <a:r>
              <a:rPr dirty="0">
                <a:solidFill>
                  <a:srgbClr val="FF0000"/>
                </a:solidFill>
                <a:ea typeface="ＭＳ Ｐゴシック" pitchFamily="-107" charset="-128"/>
                <a:cs typeface="+mj-cs"/>
              </a:rPr>
              <a:t>Competitive Advantage</a:t>
            </a:r>
            <a:endParaRPr sz="1400" i="1" dirty="0">
              <a:solidFill>
                <a:srgbClr val="FF0000"/>
              </a:solidFill>
              <a:latin typeface="Myriad Web Pro" charset="0"/>
              <a:ea typeface="ＭＳ Ｐゴシック" pitchFamily="-107" charset="-128"/>
              <a:cs typeface="Arial" pitchFamily="34" charset="0"/>
            </a:endParaRPr>
          </a:p>
        </p:txBody>
      </p:sp>
      <p:sp>
        <p:nvSpPr>
          <p:cNvPr id="32771" name="Line 46"/>
          <p:cNvSpPr>
            <a:spLocks noChangeShapeType="1"/>
          </p:cNvSpPr>
          <p:nvPr/>
        </p:nvSpPr>
        <p:spPr bwMode="auto">
          <a:xfrm>
            <a:off x="1219200" y="1357313"/>
            <a:ext cx="0" cy="476250"/>
          </a:xfrm>
          <a:prstGeom prst="line">
            <a:avLst/>
          </a:prstGeom>
          <a:noFill/>
          <a:ln w="9525">
            <a:noFill/>
            <a:round/>
            <a:headEnd/>
            <a:tailEnd/>
          </a:ln>
        </p:spPr>
        <p:txBody>
          <a:bodyPr/>
          <a:lstStyle/>
          <a:p>
            <a:endParaRPr lang="en-US"/>
          </a:p>
        </p:txBody>
      </p:sp>
      <p:sp>
        <p:nvSpPr>
          <p:cNvPr id="32772" name="Line 47"/>
          <p:cNvSpPr>
            <a:spLocks noChangeShapeType="1"/>
          </p:cNvSpPr>
          <p:nvPr/>
        </p:nvSpPr>
        <p:spPr bwMode="auto">
          <a:xfrm>
            <a:off x="8534400" y="1447800"/>
            <a:ext cx="0" cy="476250"/>
          </a:xfrm>
          <a:prstGeom prst="line">
            <a:avLst/>
          </a:prstGeom>
          <a:noFill/>
          <a:ln w="9525">
            <a:noFill/>
            <a:round/>
            <a:headEnd/>
            <a:tailEnd/>
          </a:ln>
        </p:spPr>
        <p:txBody>
          <a:bodyPr/>
          <a:lstStyle/>
          <a:p>
            <a:endParaRPr lang="en-US"/>
          </a:p>
        </p:txBody>
      </p:sp>
      <p:sp>
        <p:nvSpPr>
          <p:cNvPr id="32773" name="Line 48"/>
          <p:cNvSpPr>
            <a:spLocks noChangeShapeType="1"/>
          </p:cNvSpPr>
          <p:nvPr/>
        </p:nvSpPr>
        <p:spPr bwMode="auto">
          <a:xfrm>
            <a:off x="1219200" y="1357313"/>
            <a:ext cx="1828800" cy="0"/>
          </a:xfrm>
          <a:prstGeom prst="line">
            <a:avLst/>
          </a:prstGeom>
          <a:noFill/>
          <a:ln w="9525">
            <a:noFill/>
            <a:round/>
            <a:headEnd/>
            <a:tailEnd/>
          </a:ln>
        </p:spPr>
        <p:txBody>
          <a:bodyPr/>
          <a:lstStyle/>
          <a:p>
            <a:endParaRPr lang="en-US"/>
          </a:p>
        </p:txBody>
      </p:sp>
      <p:sp>
        <p:nvSpPr>
          <p:cNvPr id="32774" name="Line 49"/>
          <p:cNvSpPr>
            <a:spLocks noChangeShapeType="1"/>
          </p:cNvSpPr>
          <p:nvPr/>
        </p:nvSpPr>
        <p:spPr bwMode="auto">
          <a:xfrm>
            <a:off x="1219200" y="4329113"/>
            <a:ext cx="1828800" cy="0"/>
          </a:xfrm>
          <a:prstGeom prst="line">
            <a:avLst/>
          </a:prstGeom>
          <a:noFill/>
          <a:ln w="9525">
            <a:noFill/>
            <a:round/>
            <a:headEnd/>
            <a:tailEnd/>
          </a:ln>
        </p:spPr>
        <p:txBody>
          <a:bodyPr/>
          <a:lstStyle/>
          <a:p>
            <a:endParaRPr lang="en-US"/>
          </a:p>
        </p:txBody>
      </p:sp>
      <p:sp>
        <p:nvSpPr>
          <p:cNvPr id="32775" name="Line 198"/>
          <p:cNvSpPr>
            <a:spLocks noChangeShapeType="1"/>
          </p:cNvSpPr>
          <p:nvPr/>
        </p:nvSpPr>
        <p:spPr bwMode="auto">
          <a:xfrm>
            <a:off x="4941888" y="1368425"/>
            <a:ext cx="1828800" cy="0"/>
          </a:xfrm>
          <a:prstGeom prst="line">
            <a:avLst/>
          </a:prstGeom>
          <a:noFill/>
          <a:ln w="9525">
            <a:noFill/>
            <a:round/>
            <a:headEnd/>
            <a:tailEnd/>
          </a:ln>
        </p:spPr>
        <p:txBody>
          <a:bodyPr/>
          <a:lstStyle/>
          <a:p>
            <a:endParaRPr lang="en-US"/>
          </a:p>
        </p:txBody>
      </p:sp>
      <p:sp>
        <p:nvSpPr>
          <p:cNvPr id="32776" name="Line 199"/>
          <p:cNvSpPr>
            <a:spLocks noChangeShapeType="1"/>
          </p:cNvSpPr>
          <p:nvPr/>
        </p:nvSpPr>
        <p:spPr bwMode="auto">
          <a:xfrm>
            <a:off x="1219200" y="1833563"/>
            <a:ext cx="0" cy="485775"/>
          </a:xfrm>
          <a:prstGeom prst="line">
            <a:avLst/>
          </a:prstGeom>
          <a:noFill/>
          <a:ln w="9525">
            <a:noFill/>
            <a:round/>
            <a:headEnd/>
            <a:tailEnd/>
          </a:ln>
        </p:spPr>
        <p:txBody>
          <a:bodyPr/>
          <a:lstStyle/>
          <a:p>
            <a:endParaRPr lang="en-US"/>
          </a:p>
        </p:txBody>
      </p:sp>
      <p:sp>
        <p:nvSpPr>
          <p:cNvPr id="32777" name="Line 200"/>
          <p:cNvSpPr>
            <a:spLocks noChangeShapeType="1"/>
          </p:cNvSpPr>
          <p:nvPr/>
        </p:nvSpPr>
        <p:spPr bwMode="auto">
          <a:xfrm>
            <a:off x="6770688" y="1458913"/>
            <a:ext cx="1828800" cy="0"/>
          </a:xfrm>
          <a:prstGeom prst="line">
            <a:avLst/>
          </a:prstGeom>
          <a:noFill/>
          <a:ln w="9525">
            <a:noFill/>
            <a:round/>
            <a:headEnd/>
            <a:tailEnd/>
          </a:ln>
        </p:spPr>
        <p:txBody>
          <a:bodyPr/>
          <a:lstStyle/>
          <a:p>
            <a:endParaRPr lang="en-US"/>
          </a:p>
        </p:txBody>
      </p:sp>
      <p:sp>
        <p:nvSpPr>
          <p:cNvPr id="32778" name="Line 202"/>
          <p:cNvSpPr>
            <a:spLocks noChangeShapeType="1"/>
          </p:cNvSpPr>
          <p:nvPr/>
        </p:nvSpPr>
        <p:spPr bwMode="auto">
          <a:xfrm>
            <a:off x="6553200" y="1281113"/>
            <a:ext cx="1828800" cy="0"/>
          </a:xfrm>
          <a:prstGeom prst="line">
            <a:avLst/>
          </a:prstGeom>
          <a:noFill/>
          <a:ln w="9525">
            <a:noFill/>
            <a:round/>
            <a:headEnd/>
            <a:tailEnd/>
          </a:ln>
        </p:spPr>
        <p:txBody>
          <a:bodyPr/>
          <a:lstStyle/>
          <a:p>
            <a:endParaRPr lang="en-US"/>
          </a:p>
        </p:txBody>
      </p:sp>
      <p:sp>
        <p:nvSpPr>
          <p:cNvPr id="32779" name="Line 205"/>
          <p:cNvSpPr>
            <a:spLocks noChangeShapeType="1"/>
          </p:cNvSpPr>
          <p:nvPr/>
        </p:nvSpPr>
        <p:spPr bwMode="auto">
          <a:xfrm>
            <a:off x="8534400" y="1924050"/>
            <a:ext cx="0" cy="485775"/>
          </a:xfrm>
          <a:prstGeom prst="line">
            <a:avLst/>
          </a:prstGeom>
          <a:noFill/>
          <a:ln w="9525">
            <a:noFill/>
            <a:round/>
            <a:headEnd/>
            <a:tailEnd/>
          </a:ln>
        </p:spPr>
        <p:txBody>
          <a:bodyPr/>
          <a:lstStyle/>
          <a:p>
            <a:endParaRPr lang="en-US"/>
          </a:p>
        </p:txBody>
      </p:sp>
      <p:sp>
        <p:nvSpPr>
          <p:cNvPr id="32780" name="Line 207"/>
          <p:cNvSpPr>
            <a:spLocks noChangeShapeType="1"/>
          </p:cNvSpPr>
          <p:nvPr/>
        </p:nvSpPr>
        <p:spPr bwMode="auto">
          <a:xfrm>
            <a:off x="1219200" y="2347913"/>
            <a:ext cx="0" cy="547687"/>
          </a:xfrm>
          <a:prstGeom prst="line">
            <a:avLst/>
          </a:prstGeom>
          <a:noFill/>
          <a:ln w="9525">
            <a:noFill/>
            <a:round/>
            <a:headEnd/>
            <a:tailEnd/>
          </a:ln>
        </p:spPr>
        <p:txBody>
          <a:bodyPr/>
          <a:lstStyle/>
          <a:p>
            <a:endParaRPr lang="en-US"/>
          </a:p>
        </p:txBody>
      </p:sp>
      <p:sp>
        <p:nvSpPr>
          <p:cNvPr id="32781" name="Line 213"/>
          <p:cNvSpPr>
            <a:spLocks noChangeShapeType="1"/>
          </p:cNvSpPr>
          <p:nvPr/>
        </p:nvSpPr>
        <p:spPr bwMode="auto">
          <a:xfrm>
            <a:off x="8534400" y="2409825"/>
            <a:ext cx="0" cy="547688"/>
          </a:xfrm>
          <a:prstGeom prst="line">
            <a:avLst/>
          </a:prstGeom>
          <a:noFill/>
          <a:ln w="9525">
            <a:noFill/>
            <a:round/>
            <a:headEnd/>
            <a:tailEnd/>
          </a:ln>
        </p:spPr>
        <p:txBody>
          <a:bodyPr/>
          <a:lstStyle/>
          <a:p>
            <a:endParaRPr lang="en-US"/>
          </a:p>
        </p:txBody>
      </p:sp>
      <p:sp>
        <p:nvSpPr>
          <p:cNvPr id="32782" name="Line 215"/>
          <p:cNvSpPr>
            <a:spLocks noChangeShapeType="1"/>
          </p:cNvSpPr>
          <p:nvPr/>
        </p:nvSpPr>
        <p:spPr bwMode="auto">
          <a:xfrm>
            <a:off x="1219200" y="2881313"/>
            <a:ext cx="0" cy="485775"/>
          </a:xfrm>
          <a:prstGeom prst="line">
            <a:avLst/>
          </a:prstGeom>
          <a:noFill/>
          <a:ln w="9525">
            <a:noFill/>
            <a:round/>
            <a:headEnd/>
            <a:tailEnd/>
          </a:ln>
        </p:spPr>
        <p:txBody>
          <a:bodyPr/>
          <a:lstStyle/>
          <a:p>
            <a:endParaRPr lang="en-US"/>
          </a:p>
        </p:txBody>
      </p:sp>
      <p:sp>
        <p:nvSpPr>
          <p:cNvPr id="32783" name="Line 221"/>
          <p:cNvSpPr>
            <a:spLocks noChangeShapeType="1"/>
          </p:cNvSpPr>
          <p:nvPr/>
        </p:nvSpPr>
        <p:spPr bwMode="auto">
          <a:xfrm>
            <a:off x="8534400" y="2957513"/>
            <a:ext cx="0" cy="485775"/>
          </a:xfrm>
          <a:prstGeom prst="line">
            <a:avLst/>
          </a:prstGeom>
          <a:noFill/>
          <a:ln w="9525">
            <a:noFill/>
            <a:round/>
            <a:headEnd/>
            <a:tailEnd/>
          </a:ln>
        </p:spPr>
        <p:txBody>
          <a:bodyPr/>
          <a:lstStyle/>
          <a:p>
            <a:endParaRPr lang="en-US"/>
          </a:p>
        </p:txBody>
      </p:sp>
      <p:sp>
        <p:nvSpPr>
          <p:cNvPr id="32784" name="Line 223"/>
          <p:cNvSpPr>
            <a:spLocks noChangeShapeType="1"/>
          </p:cNvSpPr>
          <p:nvPr/>
        </p:nvSpPr>
        <p:spPr bwMode="auto">
          <a:xfrm>
            <a:off x="1219200" y="3352800"/>
            <a:ext cx="0" cy="485775"/>
          </a:xfrm>
          <a:prstGeom prst="line">
            <a:avLst/>
          </a:prstGeom>
          <a:noFill/>
          <a:ln w="9525">
            <a:noFill/>
            <a:round/>
            <a:headEnd/>
            <a:tailEnd/>
          </a:ln>
        </p:spPr>
        <p:txBody>
          <a:bodyPr/>
          <a:lstStyle/>
          <a:p>
            <a:endParaRPr lang="en-US"/>
          </a:p>
        </p:txBody>
      </p:sp>
      <p:sp>
        <p:nvSpPr>
          <p:cNvPr id="32785" name="Line 229"/>
          <p:cNvSpPr>
            <a:spLocks noChangeShapeType="1"/>
          </p:cNvSpPr>
          <p:nvPr/>
        </p:nvSpPr>
        <p:spPr bwMode="auto">
          <a:xfrm>
            <a:off x="8534400" y="3443288"/>
            <a:ext cx="0" cy="485775"/>
          </a:xfrm>
          <a:prstGeom prst="line">
            <a:avLst/>
          </a:prstGeom>
          <a:noFill/>
          <a:ln w="9525">
            <a:noFill/>
            <a:round/>
            <a:headEnd/>
            <a:tailEnd/>
          </a:ln>
        </p:spPr>
        <p:txBody>
          <a:bodyPr/>
          <a:lstStyle/>
          <a:p>
            <a:endParaRPr lang="en-US"/>
          </a:p>
        </p:txBody>
      </p:sp>
      <p:sp>
        <p:nvSpPr>
          <p:cNvPr id="32786" name="Line 231"/>
          <p:cNvSpPr>
            <a:spLocks noChangeShapeType="1"/>
          </p:cNvSpPr>
          <p:nvPr/>
        </p:nvSpPr>
        <p:spPr bwMode="auto">
          <a:xfrm>
            <a:off x="1219200" y="3838575"/>
            <a:ext cx="0" cy="485775"/>
          </a:xfrm>
          <a:prstGeom prst="line">
            <a:avLst/>
          </a:prstGeom>
          <a:noFill/>
          <a:ln w="9525">
            <a:noFill/>
            <a:round/>
            <a:headEnd/>
            <a:tailEnd/>
          </a:ln>
        </p:spPr>
        <p:txBody>
          <a:bodyPr/>
          <a:lstStyle/>
          <a:p>
            <a:endParaRPr lang="en-US"/>
          </a:p>
        </p:txBody>
      </p:sp>
      <p:sp>
        <p:nvSpPr>
          <p:cNvPr id="32787" name="Line 237"/>
          <p:cNvSpPr>
            <a:spLocks noChangeShapeType="1"/>
          </p:cNvSpPr>
          <p:nvPr/>
        </p:nvSpPr>
        <p:spPr bwMode="auto">
          <a:xfrm>
            <a:off x="8534400" y="3929063"/>
            <a:ext cx="0" cy="485775"/>
          </a:xfrm>
          <a:prstGeom prst="line">
            <a:avLst/>
          </a:prstGeom>
          <a:noFill/>
          <a:ln w="9525">
            <a:noFill/>
            <a:round/>
            <a:headEnd/>
            <a:tailEnd/>
          </a:ln>
        </p:spPr>
        <p:txBody>
          <a:bodyPr/>
          <a:lstStyle/>
          <a:p>
            <a:endParaRPr lang="en-US"/>
          </a:p>
        </p:txBody>
      </p:sp>
      <p:sp>
        <p:nvSpPr>
          <p:cNvPr id="32788" name="Line 239"/>
          <p:cNvSpPr>
            <a:spLocks noChangeShapeType="1"/>
          </p:cNvSpPr>
          <p:nvPr/>
        </p:nvSpPr>
        <p:spPr bwMode="auto">
          <a:xfrm>
            <a:off x="3048000" y="5010150"/>
            <a:ext cx="1828800" cy="0"/>
          </a:xfrm>
          <a:prstGeom prst="line">
            <a:avLst/>
          </a:prstGeom>
          <a:noFill/>
          <a:ln w="9525">
            <a:noFill/>
            <a:round/>
            <a:headEnd/>
            <a:tailEnd/>
          </a:ln>
        </p:spPr>
        <p:txBody>
          <a:bodyPr/>
          <a:lstStyle/>
          <a:p>
            <a:endParaRPr lang="en-US"/>
          </a:p>
        </p:txBody>
      </p:sp>
      <p:sp>
        <p:nvSpPr>
          <p:cNvPr id="17654" name="Oval 246"/>
          <p:cNvSpPr>
            <a:spLocks noChangeArrowheads="1"/>
          </p:cNvSpPr>
          <p:nvPr/>
        </p:nvSpPr>
        <p:spPr bwMode="auto">
          <a:xfrm>
            <a:off x="6629400" y="1066800"/>
            <a:ext cx="1534886" cy="1284514"/>
          </a:xfrm>
          <a:prstGeom prst="ellipse">
            <a:avLst/>
          </a:prstGeom>
          <a:solidFill>
            <a:srgbClr val="2C59E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1800" b="1" dirty="0">
                <a:solidFill>
                  <a:schemeClr val="bg1"/>
                </a:solidFill>
                <a:latin typeface="Myriad Web Pro" charset="0"/>
                <a:ea typeface="ＭＳ Ｐゴシック" pitchFamily="-107" charset="-128"/>
              </a:rPr>
              <a:t>SMSA’s FMN</a:t>
            </a:r>
          </a:p>
        </p:txBody>
      </p:sp>
      <p:sp>
        <p:nvSpPr>
          <p:cNvPr id="17655" name="Oval 247"/>
          <p:cNvSpPr>
            <a:spLocks noChangeArrowheads="1"/>
          </p:cNvSpPr>
          <p:nvPr/>
        </p:nvSpPr>
        <p:spPr bwMode="auto">
          <a:xfrm>
            <a:off x="4680856" y="1052513"/>
            <a:ext cx="1620157" cy="1284514"/>
          </a:xfrm>
          <a:prstGeom prst="ellipse">
            <a:avLst/>
          </a:prstGeom>
          <a:solidFill>
            <a:schemeClr val="tx1"/>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800" b="1" dirty="0">
                <a:solidFill>
                  <a:schemeClr val="bg1"/>
                </a:solidFill>
                <a:latin typeface="Myriad Web Pro" charset="0"/>
                <a:ea typeface="ＭＳ Ｐゴシック" pitchFamily="-107" charset="-128"/>
              </a:rPr>
              <a:t>Cook Yourself</a:t>
            </a:r>
          </a:p>
        </p:txBody>
      </p:sp>
      <p:sp>
        <p:nvSpPr>
          <p:cNvPr id="17656" name="Oval 248"/>
          <p:cNvSpPr>
            <a:spLocks noChangeArrowheads="1"/>
          </p:cNvSpPr>
          <p:nvPr/>
        </p:nvSpPr>
        <p:spPr bwMode="auto">
          <a:xfrm>
            <a:off x="2895600" y="1066800"/>
            <a:ext cx="1534886" cy="1284514"/>
          </a:xfrm>
          <a:prstGeom prst="ellipse">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en-US" sz="1800" b="1" dirty="0">
                <a:solidFill>
                  <a:schemeClr val="bg1"/>
                </a:solidFill>
                <a:latin typeface="Myriad Web Pro" charset="0"/>
                <a:ea typeface="ＭＳ Ｐゴシック" pitchFamily="-107" charset="-128"/>
              </a:rPr>
              <a:t>Dominos</a:t>
            </a:r>
          </a:p>
        </p:txBody>
      </p:sp>
      <p:sp>
        <p:nvSpPr>
          <p:cNvPr id="17658" name="AutoShape 250"/>
          <p:cNvSpPr>
            <a:spLocks noChangeArrowheads="1"/>
          </p:cNvSpPr>
          <p:nvPr/>
        </p:nvSpPr>
        <p:spPr bwMode="auto">
          <a:xfrm>
            <a:off x="381000" y="1281113"/>
            <a:ext cx="1905000" cy="914400"/>
          </a:xfrm>
          <a:prstGeom prst="roundRect">
            <a:avLst>
              <a:gd name="adj" fmla="val 16667"/>
            </a:avLst>
          </a:prstGeom>
          <a:solidFill>
            <a:schemeClr val="tx1"/>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sz="2000" dirty="0">
                <a:solidFill>
                  <a:schemeClr val="bg1"/>
                </a:solidFill>
                <a:latin typeface="Myriad Web Pro" pitchFamily="34" charset="0"/>
              </a:rPr>
              <a:t>Factors</a:t>
            </a:r>
          </a:p>
        </p:txBody>
      </p:sp>
      <p:sp>
        <p:nvSpPr>
          <p:cNvPr id="17659" name="Text Box 251"/>
          <p:cNvSpPr txBox="1">
            <a:spLocks noChangeArrowheads="1"/>
          </p:cNvSpPr>
          <p:nvPr/>
        </p:nvSpPr>
        <p:spPr bwMode="auto">
          <a:xfrm>
            <a:off x="2819400" y="2576513"/>
            <a:ext cx="1600200" cy="369887"/>
          </a:xfrm>
          <a:prstGeom prst="rect">
            <a:avLst/>
          </a:prstGeom>
          <a:ln>
            <a:solidFill>
              <a:schemeClr val="bg1">
                <a:alpha val="95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800">
                <a:solidFill>
                  <a:schemeClr val="tx1"/>
                </a:solidFill>
                <a:latin typeface="Georgia" pitchFamily="18" charset="0"/>
                <a:ea typeface="ＭＳ Ｐゴシック" pitchFamily="31" charset="-128"/>
              </a:rPr>
              <a:t>Affordable</a:t>
            </a:r>
          </a:p>
        </p:txBody>
      </p:sp>
      <p:sp>
        <p:nvSpPr>
          <p:cNvPr id="18467" name="AutoShape 252"/>
          <p:cNvSpPr>
            <a:spLocks noChangeArrowheads="1"/>
          </p:cNvSpPr>
          <p:nvPr/>
        </p:nvSpPr>
        <p:spPr bwMode="auto">
          <a:xfrm>
            <a:off x="304800" y="3124200"/>
            <a:ext cx="2057400" cy="685800"/>
          </a:xfrm>
          <a:prstGeom prst="roundRect">
            <a:avLst>
              <a:gd name="adj" fmla="val 16667"/>
            </a:avLst>
          </a:prstGeom>
          <a:solidFill>
            <a:schemeClr val="tx1"/>
          </a:solidFill>
          <a:ln w="9525">
            <a:solidFill>
              <a:schemeClr val="tx1"/>
            </a:solidFill>
            <a:round/>
            <a:headEnd/>
            <a:tailEnd/>
          </a:ln>
        </p:spPr>
        <p:txBody>
          <a:bodyPr wrap="none" anchor="ctr"/>
          <a:lstStyle/>
          <a:p>
            <a:pPr algn="ctr">
              <a:defRPr/>
            </a:pPr>
            <a:r>
              <a:rPr lang="en-US" sz="1800" dirty="0">
                <a:solidFill>
                  <a:schemeClr val="bg1"/>
                </a:solidFill>
                <a:latin typeface="Myriad Web Pro" pitchFamily="34" charset="0"/>
                <a:ea typeface="+mn-ea"/>
                <a:cs typeface="Arial" charset="0"/>
              </a:rPr>
              <a:t>Quality of </a:t>
            </a:r>
          </a:p>
          <a:p>
            <a:pPr algn="ctr">
              <a:defRPr/>
            </a:pPr>
            <a:r>
              <a:rPr lang="en-US" sz="1800" dirty="0">
                <a:solidFill>
                  <a:schemeClr val="bg1"/>
                </a:solidFill>
                <a:latin typeface="Myriad Web Pro" pitchFamily="34" charset="0"/>
                <a:ea typeface="+mn-ea"/>
                <a:cs typeface="Arial" charset="0"/>
              </a:rPr>
              <a:t>Product/Service</a:t>
            </a:r>
          </a:p>
        </p:txBody>
      </p:sp>
      <p:sp>
        <p:nvSpPr>
          <p:cNvPr id="18468" name="AutoShape 254"/>
          <p:cNvSpPr>
            <a:spLocks noChangeArrowheads="1"/>
          </p:cNvSpPr>
          <p:nvPr/>
        </p:nvSpPr>
        <p:spPr bwMode="auto">
          <a:xfrm>
            <a:off x="342900" y="2424113"/>
            <a:ext cx="2057400" cy="533400"/>
          </a:xfrm>
          <a:prstGeom prst="roundRect">
            <a:avLst>
              <a:gd name="adj" fmla="val 16667"/>
            </a:avLst>
          </a:prstGeom>
          <a:solidFill>
            <a:schemeClr val="tx1"/>
          </a:solidFill>
          <a:ln w="9525">
            <a:solidFill>
              <a:schemeClr val="bg1"/>
            </a:solidFill>
            <a:round/>
            <a:headEnd/>
            <a:tailEnd/>
          </a:ln>
        </p:spPr>
        <p:txBody>
          <a:bodyPr wrap="none" anchor="ctr"/>
          <a:lstStyle/>
          <a:p>
            <a:pPr algn="ctr">
              <a:defRPr/>
            </a:pPr>
            <a:r>
              <a:rPr lang="en-US" sz="1800" dirty="0">
                <a:solidFill>
                  <a:schemeClr val="bg1"/>
                </a:solidFill>
                <a:latin typeface="Myriad Web Pro" pitchFamily="34" charset="0"/>
                <a:ea typeface="+mn-ea"/>
                <a:cs typeface="Arial" charset="0"/>
              </a:rPr>
              <a:t>Price</a:t>
            </a:r>
          </a:p>
        </p:txBody>
      </p:sp>
      <p:sp>
        <p:nvSpPr>
          <p:cNvPr id="18469" name="AutoShape 255"/>
          <p:cNvSpPr>
            <a:spLocks noChangeArrowheads="1"/>
          </p:cNvSpPr>
          <p:nvPr/>
        </p:nvSpPr>
        <p:spPr bwMode="auto">
          <a:xfrm>
            <a:off x="304800" y="3948113"/>
            <a:ext cx="2057400" cy="533400"/>
          </a:xfrm>
          <a:prstGeom prst="roundRect">
            <a:avLst>
              <a:gd name="adj" fmla="val 16667"/>
            </a:avLst>
          </a:prstGeom>
          <a:solidFill>
            <a:schemeClr val="tx1"/>
          </a:solidFill>
          <a:ln w="9525">
            <a:solidFill>
              <a:schemeClr val="tx1"/>
            </a:solidFill>
            <a:round/>
            <a:headEnd/>
            <a:tailEnd/>
          </a:ln>
        </p:spPr>
        <p:txBody>
          <a:bodyPr wrap="none" anchor="ctr"/>
          <a:lstStyle/>
          <a:p>
            <a:pPr algn="ctr">
              <a:defRPr/>
            </a:pPr>
            <a:r>
              <a:rPr lang="en-US" sz="1800" dirty="0">
                <a:solidFill>
                  <a:schemeClr val="bg1"/>
                </a:solidFill>
                <a:latin typeface="Myriad Web Pro" pitchFamily="34" charset="0"/>
                <a:ea typeface="+mn-ea"/>
                <a:cs typeface="Arial" charset="0"/>
              </a:rPr>
              <a:t>Location</a:t>
            </a:r>
          </a:p>
        </p:txBody>
      </p:sp>
      <p:sp>
        <p:nvSpPr>
          <p:cNvPr id="18470" name="AutoShape 256"/>
          <p:cNvSpPr>
            <a:spLocks noChangeArrowheads="1"/>
          </p:cNvSpPr>
          <p:nvPr/>
        </p:nvSpPr>
        <p:spPr bwMode="auto">
          <a:xfrm>
            <a:off x="304800" y="4710113"/>
            <a:ext cx="2057400" cy="533400"/>
          </a:xfrm>
          <a:prstGeom prst="roundRect">
            <a:avLst>
              <a:gd name="adj" fmla="val 16667"/>
            </a:avLst>
          </a:prstGeom>
          <a:solidFill>
            <a:schemeClr val="tx1"/>
          </a:solidFill>
          <a:ln w="9525">
            <a:solidFill>
              <a:schemeClr val="tx1"/>
            </a:solidFill>
            <a:round/>
            <a:headEnd/>
            <a:tailEnd/>
          </a:ln>
        </p:spPr>
        <p:txBody>
          <a:bodyPr wrap="none" anchor="ctr"/>
          <a:lstStyle/>
          <a:p>
            <a:pPr algn="ctr">
              <a:defRPr/>
            </a:pPr>
            <a:r>
              <a:rPr lang="en-US" sz="1800" dirty="0">
                <a:solidFill>
                  <a:schemeClr val="bg1"/>
                </a:solidFill>
                <a:latin typeface="Myriad Web Pro" pitchFamily="34" charset="0"/>
                <a:ea typeface="+mn-ea"/>
                <a:cs typeface="Arial" charset="0"/>
              </a:rPr>
              <a:t>Reputation/Brands</a:t>
            </a:r>
          </a:p>
        </p:txBody>
      </p:sp>
      <p:sp>
        <p:nvSpPr>
          <p:cNvPr id="18471" name="AutoShape 257"/>
          <p:cNvSpPr>
            <a:spLocks noChangeArrowheads="1"/>
          </p:cNvSpPr>
          <p:nvPr/>
        </p:nvSpPr>
        <p:spPr bwMode="auto">
          <a:xfrm>
            <a:off x="304800" y="5395913"/>
            <a:ext cx="2133600" cy="533400"/>
          </a:xfrm>
          <a:prstGeom prst="roundRect">
            <a:avLst>
              <a:gd name="adj" fmla="val 16667"/>
            </a:avLst>
          </a:prstGeom>
          <a:solidFill>
            <a:schemeClr val="tx1"/>
          </a:solidFill>
          <a:ln w="9525">
            <a:solidFill>
              <a:schemeClr val="tx1"/>
            </a:solidFill>
            <a:round/>
            <a:headEnd/>
            <a:tailEnd/>
          </a:ln>
        </p:spPr>
        <p:txBody>
          <a:bodyPr wrap="none" anchor="ctr"/>
          <a:lstStyle/>
          <a:p>
            <a:pPr algn="ctr">
              <a:defRPr/>
            </a:pPr>
            <a:r>
              <a:rPr lang="en-US" sz="1800" dirty="0">
                <a:solidFill>
                  <a:schemeClr val="bg1"/>
                </a:solidFill>
                <a:latin typeface="Myriad Web Pro" pitchFamily="34" charset="0"/>
                <a:ea typeface="+mn-ea"/>
                <a:cs typeface="Arial" charset="0"/>
              </a:rPr>
              <a:t>Unique Factors/</a:t>
            </a:r>
          </a:p>
          <a:p>
            <a:pPr algn="ctr">
              <a:defRPr/>
            </a:pPr>
            <a:r>
              <a:rPr lang="en-US" sz="1800" dirty="0">
                <a:solidFill>
                  <a:schemeClr val="bg1"/>
                </a:solidFill>
                <a:latin typeface="Myriad Web Pro" pitchFamily="34" charset="0"/>
                <a:ea typeface="+mn-ea"/>
                <a:cs typeface="Arial" charset="0"/>
              </a:rPr>
              <a:t>Knowledge</a:t>
            </a:r>
          </a:p>
        </p:txBody>
      </p:sp>
      <p:sp>
        <p:nvSpPr>
          <p:cNvPr id="32799" name="Text Box 261"/>
          <p:cNvSpPr txBox="1">
            <a:spLocks noChangeArrowheads="1"/>
          </p:cNvSpPr>
          <p:nvPr/>
        </p:nvSpPr>
        <p:spPr bwMode="auto">
          <a:xfrm>
            <a:off x="2971800" y="5472113"/>
            <a:ext cx="1295400" cy="366712"/>
          </a:xfrm>
          <a:prstGeom prst="rect">
            <a:avLst/>
          </a:prstGeom>
          <a:noFill/>
          <a:ln w="9525">
            <a:noFill/>
            <a:miter lim="800000"/>
            <a:headEnd/>
            <a:tailEnd/>
          </a:ln>
        </p:spPr>
        <p:txBody>
          <a:bodyPr>
            <a:spAutoFit/>
          </a:bodyPr>
          <a:lstStyle/>
          <a:p>
            <a:pPr>
              <a:spcBef>
                <a:spcPct val="50000"/>
              </a:spcBef>
            </a:pPr>
            <a:endParaRPr lang="en-US" sz="1800"/>
          </a:p>
        </p:txBody>
      </p:sp>
      <p:sp>
        <p:nvSpPr>
          <p:cNvPr id="17681" name="Text Box 273"/>
          <p:cNvSpPr txBox="1">
            <a:spLocks noChangeArrowheads="1"/>
          </p:cNvSpPr>
          <p:nvPr/>
        </p:nvSpPr>
        <p:spPr bwMode="auto">
          <a:xfrm>
            <a:off x="4724400" y="2576513"/>
            <a:ext cx="1600200" cy="369887"/>
          </a:xfrm>
          <a:prstGeom prst="rect">
            <a:avLst/>
          </a:prstGeom>
          <a:ln>
            <a:solidFill>
              <a:schemeClr val="bg1">
                <a:alpha val="95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800">
                <a:solidFill>
                  <a:schemeClr val="tx1"/>
                </a:solidFill>
                <a:latin typeface="Georgia" pitchFamily="18" charset="0"/>
                <a:ea typeface="ＭＳ Ｐゴシック" pitchFamily="31" charset="-128"/>
              </a:rPr>
              <a:t>None</a:t>
            </a:r>
          </a:p>
        </p:txBody>
      </p:sp>
      <p:sp>
        <p:nvSpPr>
          <p:cNvPr id="17682" name="Text Box 274"/>
          <p:cNvSpPr txBox="1">
            <a:spLocks noChangeArrowheads="1"/>
          </p:cNvSpPr>
          <p:nvPr/>
        </p:nvSpPr>
        <p:spPr bwMode="auto">
          <a:xfrm>
            <a:off x="6629400" y="2576513"/>
            <a:ext cx="1600200" cy="369887"/>
          </a:xfrm>
          <a:prstGeom prst="rect">
            <a:avLst/>
          </a:prstGeom>
          <a:ln>
            <a:solidFill>
              <a:schemeClr val="accent1">
                <a:alpha val="95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800">
                <a:solidFill>
                  <a:schemeClr val="tx1"/>
                </a:solidFill>
                <a:latin typeface="Georgia" pitchFamily="18" charset="0"/>
                <a:ea typeface="ＭＳ Ｐゴシック" pitchFamily="31" charset="-128"/>
              </a:rPr>
              <a:t>Affordable</a:t>
            </a:r>
          </a:p>
        </p:txBody>
      </p:sp>
      <p:sp>
        <p:nvSpPr>
          <p:cNvPr id="17683" name="Text Box 275"/>
          <p:cNvSpPr txBox="1">
            <a:spLocks noChangeArrowheads="1"/>
          </p:cNvSpPr>
          <p:nvPr/>
        </p:nvSpPr>
        <p:spPr bwMode="auto">
          <a:xfrm>
            <a:off x="2819400" y="3338513"/>
            <a:ext cx="1600200" cy="369887"/>
          </a:xfrm>
          <a:prstGeom prst="rect">
            <a:avLst/>
          </a:prstGeom>
          <a:ln>
            <a:solidFill>
              <a:schemeClr val="bg1">
                <a:alpha val="95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800">
                <a:solidFill>
                  <a:schemeClr val="tx1"/>
                </a:solidFill>
                <a:latin typeface="Georgia" pitchFamily="18" charset="0"/>
                <a:ea typeface="ＭＳ Ｐゴシック" pitchFamily="31" charset="-128"/>
              </a:rPr>
              <a:t>Good</a:t>
            </a:r>
          </a:p>
        </p:txBody>
      </p:sp>
      <p:sp>
        <p:nvSpPr>
          <p:cNvPr id="17684" name="Text Box 276"/>
          <p:cNvSpPr txBox="1">
            <a:spLocks noChangeArrowheads="1"/>
          </p:cNvSpPr>
          <p:nvPr/>
        </p:nvSpPr>
        <p:spPr bwMode="auto">
          <a:xfrm>
            <a:off x="4724400" y="3338513"/>
            <a:ext cx="1600200" cy="369887"/>
          </a:xfrm>
          <a:prstGeom prst="rect">
            <a:avLst/>
          </a:prstGeom>
          <a:ln>
            <a:solidFill>
              <a:schemeClr val="bg1">
                <a:alpha val="95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800">
                <a:solidFill>
                  <a:schemeClr val="tx1"/>
                </a:solidFill>
                <a:latin typeface="Georgia" pitchFamily="18" charset="0"/>
                <a:ea typeface="ＭＳ Ｐゴシック" pitchFamily="31" charset="-128"/>
              </a:rPr>
              <a:t>Good</a:t>
            </a:r>
          </a:p>
        </p:txBody>
      </p:sp>
      <p:sp>
        <p:nvSpPr>
          <p:cNvPr id="17685" name="Text Box 277"/>
          <p:cNvSpPr txBox="1">
            <a:spLocks noChangeArrowheads="1"/>
          </p:cNvSpPr>
          <p:nvPr/>
        </p:nvSpPr>
        <p:spPr bwMode="auto">
          <a:xfrm>
            <a:off x="6629400" y="3338513"/>
            <a:ext cx="1600200" cy="369887"/>
          </a:xfrm>
          <a:prstGeom prst="rect">
            <a:avLst/>
          </a:prstGeom>
          <a:ln>
            <a:solidFill>
              <a:srgbClr val="FF0000">
                <a:alpha val="95000"/>
              </a:srgb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800">
                <a:solidFill>
                  <a:schemeClr val="tx1"/>
                </a:solidFill>
                <a:latin typeface="Georgia" pitchFamily="18" charset="0"/>
                <a:ea typeface="ＭＳ Ｐゴシック" pitchFamily="31" charset="-128"/>
              </a:rPr>
              <a:t>Excellent</a:t>
            </a:r>
          </a:p>
        </p:txBody>
      </p:sp>
      <p:sp>
        <p:nvSpPr>
          <p:cNvPr id="17686" name="Text Box 278"/>
          <p:cNvSpPr txBox="1">
            <a:spLocks noChangeArrowheads="1"/>
          </p:cNvSpPr>
          <p:nvPr/>
        </p:nvSpPr>
        <p:spPr bwMode="auto">
          <a:xfrm>
            <a:off x="2819400" y="5472113"/>
            <a:ext cx="1600200" cy="554037"/>
          </a:xfrm>
          <a:prstGeom prst="rect">
            <a:avLst/>
          </a:prstGeom>
          <a:ln>
            <a:solidFill>
              <a:schemeClr val="bg1">
                <a:alpha val="95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500">
                <a:solidFill>
                  <a:schemeClr val="tx1"/>
                </a:solidFill>
                <a:latin typeface="Georgia" pitchFamily="18" charset="0"/>
                <a:ea typeface="ＭＳ Ｐゴシック" pitchFamily="31" charset="-128"/>
              </a:rPr>
              <a:t>Pizza making skills</a:t>
            </a:r>
          </a:p>
        </p:txBody>
      </p:sp>
      <p:sp>
        <p:nvSpPr>
          <p:cNvPr id="17687" name="Text Box 279"/>
          <p:cNvSpPr txBox="1">
            <a:spLocks noChangeArrowheads="1"/>
          </p:cNvSpPr>
          <p:nvPr/>
        </p:nvSpPr>
        <p:spPr bwMode="auto">
          <a:xfrm>
            <a:off x="4724400" y="5472113"/>
            <a:ext cx="1600200" cy="492125"/>
          </a:xfrm>
          <a:prstGeom prst="rect">
            <a:avLst/>
          </a:prstGeom>
          <a:ln>
            <a:solidFill>
              <a:schemeClr val="bg1">
                <a:alpha val="95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300">
                <a:solidFill>
                  <a:schemeClr val="tx1"/>
                </a:solidFill>
                <a:latin typeface="Georgia" pitchFamily="18" charset="0"/>
                <a:ea typeface="ＭＳ Ｐゴシック" pitchFamily="31" charset="-128"/>
              </a:rPr>
              <a:t>Time consuming &amp;</a:t>
            </a:r>
          </a:p>
          <a:p>
            <a:pPr algn="ctr">
              <a:defRPr/>
            </a:pPr>
            <a:r>
              <a:rPr lang="en-US" sz="1300">
                <a:solidFill>
                  <a:schemeClr val="tx1"/>
                </a:solidFill>
                <a:latin typeface="Georgia" pitchFamily="18" charset="0"/>
                <a:ea typeface="ＭＳ Ｐゴシック" pitchFamily="31" charset="-128"/>
              </a:rPr>
              <a:t>Not enough skill</a:t>
            </a:r>
          </a:p>
        </p:txBody>
      </p:sp>
      <p:sp>
        <p:nvSpPr>
          <p:cNvPr id="17688" name="Text Box 280"/>
          <p:cNvSpPr txBox="1">
            <a:spLocks noChangeArrowheads="1"/>
          </p:cNvSpPr>
          <p:nvPr/>
        </p:nvSpPr>
        <p:spPr bwMode="auto">
          <a:xfrm>
            <a:off x="6629400" y="5472113"/>
            <a:ext cx="1600200" cy="338137"/>
          </a:xfrm>
          <a:prstGeom prst="rect">
            <a:avLst/>
          </a:prstGeom>
          <a:ln>
            <a:solidFill>
              <a:srgbClr val="C00000">
                <a:alpha val="95000"/>
              </a:srgb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600">
                <a:solidFill>
                  <a:schemeClr val="tx1"/>
                </a:solidFill>
                <a:latin typeface="Georgia" pitchFamily="18" charset="0"/>
                <a:ea typeface="ＭＳ Ｐゴシック" pitchFamily="31" charset="-128"/>
              </a:rPr>
              <a:t>Variety of foods</a:t>
            </a:r>
          </a:p>
        </p:txBody>
      </p:sp>
      <p:sp>
        <p:nvSpPr>
          <p:cNvPr id="17689" name="Text Box 281"/>
          <p:cNvSpPr txBox="1">
            <a:spLocks noChangeArrowheads="1"/>
          </p:cNvSpPr>
          <p:nvPr/>
        </p:nvSpPr>
        <p:spPr bwMode="auto">
          <a:xfrm>
            <a:off x="2819400" y="4024313"/>
            <a:ext cx="1600200" cy="323850"/>
          </a:xfrm>
          <a:prstGeom prst="rect">
            <a:avLst/>
          </a:prstGeom>
          <a:ln>
            <a:solidFill>
              <a:schemeClr val="bg1">
                <a:alpha val="95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500" dirty="0">
                <a:solidFill>
                  <a:schemeClr val="tx1"/>
                </a:solidFill>
                <a:latin typeface="Georgia" pitchFamily="18" charset="0"/>
                <a:ea typeface="ＭＳ Ｐゴシック" pitchFamily="31" charset="-128"/>
              </a:rPr>
              <a:t>Nationwide</a:t>
            </a:r>
          </a:p>
        </p:txBody>
      </p:sp>
      <p:sp>
        <p:nvSpPr>
          <p:cNvPr id="17690" name="Text Box 282"/>
          <p:cNvSpPr txBox="1">
            <a:spLocks noChangeArrowheads="1"/>
          </p:cNvSpPr>
          <p:nvPr/>
        </p:nvSpPr>
        <p:spPr bwMode="auto">
          <a:xfrm>
            <a:off x="4724400" y="4038600"/>
            <a:ext cx="1600200" cy="323850"/>
          </a:xfrm>
          <a:prstGeom prst="rect">
            <a:avLst/>
          </a:prstGeom>
          <a:ln>
            <a:solidFill>
              <a:schemeClr val="bg1">
                <a:alpha val="95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500" dirty="0">
                <a:solidFill>
                  <a:schemeClr val="tx1"/>
                </a:solidFill>
                <a:latin typeface="Georgia" pitchFamily="18" charset="0"/>
                <a:ea typeface="ＭＳ Ｐゴシック" pitchFamily="31" charset="-128"/>
              </a:rPr>
              <a:t>Your own home</a:t>
            </a:r>
          </a:p>
        </p:txBody>
      </p:sp>
      <p:sp>
        <p:nvSpPr>
          <p:cNvPr id="17691" name="Text Box 283"/>
          <p:cNvSpPr txBox="1">
            <a:spLocks noChangeArrowheads="1"/>
          </p:cNvSpPr>
          <p:nvPr/>
        </p:nvSpPr>
        <p:spPr bwMode="auto">
          <a:xfrm>
            <a:off x="6629400" y="4024313"/>
            <a:ext cx="1600200" cy="323850"/>
          </a:xfrm>
          <a:prstGeom prst="rect">
            <a:avLst/>
          </a:prstGeom>
          <a:ln>
            <a:solidFill>
              <a:srgbClr val="33CC33">
                <a:alpha val="95000"/>
              </a:srgb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500" dirty="0">
                <a:solidFill>
                  <a:schemeClr val="tx1"/>
                </a:solidFill>
                <a:latin typeface="Georgia" pitchFamily="18" charset="0"/>
                <a:ea typeface="ＭＳ Ｐゴシック" pitchFamily="31" charset="-128"/>
              </a:rPr>
              <a:t>SMSA, Hartford</a:t>
            </a:r>
          </a:p>
        </p:txBody>
      </p:sp>
      <p:sp>
        <p:nvSpPr>
          <p:cNvPr id="17692" name="Text Box 284"/>
          <p:cNvSpPr txBox="1">
            <a:spLocks noChangeArrowheads="1"/>
          </p:cNvSpPr>
          <p:nvPr/>
        </p:nvSpPr>
        <p:spPr bwMode="auto">
          <a:xfrm>
            <a:off x="2819400" y="4786313"/>
            <a:ext cx="1600200" cy="369887"/>
          </a:xfrm>
          <a:prstGeom prst="rect">
            <a:avLst/>
          </a:prstGeom>
          <a:ln>
            <a:solidFill>
              <a:schemeClr val="bg1">
                <a:alpha val="95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800" dirty="0">
                <a:solidFill>
                  <a:schemeClr val="tx1"/>
                </a:solidFill>
                <a:latin typeface="Georgia" pitchFamily="18" charset="0"/>
                <a:ea typeface="ＭＳ Ｐゴシック" pitchFamily="31" charset="-128"/>
              </a:rPr>
              <a:t>Excellent</a:t>
            </a:r>
          </a:p>
        </p:txBody>
      </p:sp>
      <p:sp>
        <p:nvSpPr>
          <p:cNvPr id="17693" name="Text Box 285"/>
          <p:cNvSpPr txBox="1">
            <a:spLocks noChangeArrowheads="1"/>
          </p:cNvSpPr>
          <p:nvPr/>
        </p:nvSpPr>
        <p:spPr bwMode="auto">
          <a:xfrm>
            <a:off x="4724400" y="4786313"/>
            <a:ext cx="1600200" cy="369887"/>
          </a:xfrm>
          <a:prstGeom prst="rect">
            <a:avLst/>
          </a:prstGeom>
          <a:ln>
            <a:solidFill>
              <a:schemeClr val="bg1">
                <a:alpha val="95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800">
                <a:solidFill>
                  <a:schemeClr val="tx1"/>
                </a:solidFill>
                <a:latin typeface="Georgia" pitchFamily="18" charset="0"/>
                <a:ea typeface="ＭＳ Ｐゴシック" pitchFamily="31" charset="-128"/>
              </a:rPr>
              <a:t>None</a:t>
            </a:r>
          </a:p>
        </p:txBody>
      </p:sp>
      <p:sp>
        <p:nvSpPr>
          <p:cNvPr id="17694" name="Text Box 286"/>
          <p:cNvSpPr txBox="1">
            <a:spLocks noChangeArrowheads="1"/>
          </p:cNvSpPr>
          <p:nvPr/>
        </p:nvSpPr>
        <p:spPr bwMode="auto">
          <a:xfrm>
            <a:off x="6629400" y="4786313"/>
            <a:ext cx="1600200" cy="369887"/>
          </a:xfrm>
          <a:prstGeom prst="rect">
            <a:avLst/>
          </a:prstGeom>
          <a:ln>
            <a:solidFill>
              <a:srgbClr val="FFFF00">
                <a:alpha val="95000"/>
              </a:srgb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800">
                <a:solidFill>
                  <a:schemeClr val="tx1"/>
                </a:solidFill>
                <a:latin typeface="Georgia" pitchFamily="18" charset="0"/>
                <a:ea typeface="ＭＳ Ｐゴシック" pitchFamily="31" charset="-128"/>
              </a:rPr>
              <a:t>Excellent</a:t>
            </a:r>
          </a:p>
        </p:txBody>
      </p:sp>
      <p:pic>
        <p:nvPicPr>
          <p:cNvPr id="32814" name="Picture 13" descr="NFTE_SmallTagLock_PantoneC.eps"/>
          <p:cNvPicPr>
            <a:picLocks noChangeAspect="1"/>
          </p:cNvPicPr>
          <p:nvPr/>
        </p:nvPicPr>
        <p:blipFill>
          <a:blip r:embed="rId3"/>
          <a:srcRect/>
          <a:stretch>
            <a:fillRect/>
          </a:stretch>
        </p:blipFill>
        <p:spPr bwMode="auto">
          <a:xfrm>
            <a:off x="0" y="6113463"/>
            <a:ext cx="1490663" cy="744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udio">
  <a:themeElements>
    <a:clrScheme name="Studio">
      <a:dk1>
        <a:sysClr val="windowText" lastClr="000000"/>
      </a:dk1>
      <a:lt1>
        <a:sysClr val="window" lastClr="FFFFFF"/>
      </a:lt1>
      <a:dk2>
        <a:srgbClr val="535252"/>
      </a:dk2>
      <a:lt2>
        <a:srgbClr val="AAB5C2"/>
      </a:lt2>
      <a:accent1>
        <a:srgbClr val="F7901E"/>
      </a:accent1>
      <a:accent2>
        <a:srgbClr val="FEC60B"/>
      </a:accent2>
      <a:accent3>
        <a:srgbClr val="9FE62F"/>
      </a:accent3>
      <a:accent4>
        <a:srgbClr val="4EA5D1"/>
      </a:accent4>
      <a:accent5>
        <a:srgbClr val="1C4596"/>
      </a:accent5>
      <a:accent6>
        <a:srgbClr val="542D90"/>
      </a:accent6>
      <a:hlink>
        <a:srgbClr val="ED2024"/>
      </a:hlink>
      <a:folHlink>
        <a:srgbClr val="BD912D"/>
      </a:folHlink>
    </a:clrScheme>
    <a:fontScheme name="Studio">
      <a:majorFont>
        <a:latin typeface="Corbel"/>
        <a:ea typeface=""/>
        <a:cs typeface=""/>
        <a:font script="Jpan" typeface="ＭＳ Ｐゴシック"/>
      </a:majorFont>
      <a:minorFont>
        <a:latin typeface="Corbel"/>
        <a:ea typeface=""/>
        <a:cs typeface=""/>
        <a:font script="Jpan" typeface="ＭＳ Ｐゴシック"/>
      </a:minorFont>
    </a:fontScheme>
    <a:fmtScheme name="Studio">
      <a:fillStyleLst>
        <a:solidFill>
          <a:schemeClr val="phClr"/>
        </a:solidFill>
        <a:gradFill rotWithShape="1">
          <a:gsLst>
            <a:gs pos="38000">
              <a:schemeClr val="phClr">
                <a:tint val="100000"/>
                <a:satMod val="100000"/>
              </a:schemeClr>
            </a:gs>
            <a:gs pos="100000">
              <a:schemeClr val="phClr">
                <a:tint val="100000"/>
                <a:shade val="50000"/>
                <a:hueMod val="100000"/>
                <a:satMod val="100000"/>
                <a:lumMod val="100000"/>
              </a:schemeClr>
            </a:gs>
          </a:gsLst>
          <a:lin ang="5400000" scaled="1"/>
        </a:gradFill>
        <a:gradFill rotWithShape="1">
          <a:gsLst>
            <a:gs pos="0">
              <a:schemeClr val="phClr">
                <a:tint val="100000"/>
                <a:shade val="100000"/>
                <a:satMod val="100000"/>
              </a:schemeClr>
            </a:gs>
            <a:gs pos="60000">
              <a:schemeClr val="phClr">
                <a:tint val="100000"/>
                <a:shade val="60000"/>
                <a:alpha val="100000"/>
                <a:satMod val="100000"/>
                <a:lumMod val="100000"/>
              </a:schemeClr>
            </a:gs>
            <a:gs pos="100000">
              <a:schemeClr val="phClr">
                <a:shade val="20000"/>
                <a:satMod val="100000"/>
                <a:lumMod val="100000"/>
              </a:schemeClr>
            </a:gs>
          </a:gsLst>
          <a:lin ang="5400000" scaled="0"/>
        </a:gradFill>
      </a:fillStyleLst>
      <a:lnStyleLst>
        <a:ln w="28575" cap="flat" cmpd="sng" algn="ctr">
          <a:solidFill>
            <a:schemeClr val="phClr">
              <a:shade val="95000"/>
              <a:satMod val="105000"/>
            </a:schemeClr>
          </a:solidFill>
          <a:prstDash val="solid"/>
        </a:ln>
        <a:ln w="47625"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reflection blurRad="101600" stA="26000" endPos="20000" dist="12700" dir="5400000" sy="-100000" rotWithShape="0"/>
          </a:effectLst>
        </a:effectStyle>
        <a:effectStyle>
          <a:effectLst>
            <a:outerShdw blurRad="444500" dist="317500" dir="5400000" sx="90000" sy="-25000" rotWithShape="0">
              <a:srgbClr val="000000">
                <a:alpha val="35000"/>
              </a:srgbClr>
            </a:outerShdw>
          </a:effectLst>
          <a:scene3d>
            <a:camera prst="orthographicFront">
              <a:rot lat="0" lon="0" rev="0"/>
            </a:camera>
            <a:lightRig rig="chilly" dir="t"/>
          </a:scene3d>
          <a:sp3d contourW="12700" prstMaterial="softEdge">
            <a:bevelT w="63500" h="2540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30000">
              <a:schemeClr val="phClr">
                <a:tint val="10000"/>
                <a:alpha val="80000"/>
                <a:satMod val="300000"/>
              </a:schemeClr>
            </a:gs>
            <a:gs pos="100000">
              <a:schemeClr val="phClr">
                <a:tint val="80000"/>
                <a:shade val="100000"/>
                <a:alpha val="100000"/>
                <a:satMod val="200000"/>
              </a:schemeClr>
            </a:gs>
          </a:gsLst>
          <a:lin ang="5400000" scaled="1"/>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Metal.thmx</Template>
  <TotalTime>15004</TotalTime>
  <Words>5307</Words>
  <Application>Microsoft Office PowerPoint</Application>
  <PresentationFormat>On-screen Show (4:3)</PresentationFormat>
  <Paragraphs>631</Paragraphs>
  <Slides>24</Slides>
  <Notes>23</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24</vt:i4>
      </vt:variant>
    </vt:vector>
  </HeadingPairs>
  <TitlesOfParts>
    <vt:vector size="38" baseType="lpstr">
      <vt:lpstr>Arial</vt:lpstr>
      <vt:lpstr>ＭＳ Ｐゴシック</vt:lpstr>
      <vt:lpstr>Calisto MT</vt:lpstr>
      <vt:lpstr>Wingdings</vt:lpstr>
      <vt:lpstr>Georgia</vt:lpstr>
      <vt:lpstr>Corbel</vt:lpstr>
      <vt:lpstr>Myriad Web Pro</vt:lpstr>
      <vt:lpstr>Lucida Sans</vt:lpstr>
      <vt:lpstr>Calibri</vt:lpstr>
      <vt:lpstr>Wingdings 2</vt:lpstr>
      <vt:lpstr>Genesis</vt:lpstr>
      <vt:lpstr>Studio</vt:lpstr>
      <vt:lpstr>Microsoft Excel 97 - 2004 Worksheet</vt:lpstr>
      <vt:lpstr>Microsoft Office Excel 97-2003 Worksheet</vt:lpstr>
      <vt:lpstr>Slide 1</vt:lpstr>
      <vt:lpstr>Slide 2</vt:lpstr>
      <vt:lpstr>Slide 3</vt:lpstr>
      <vt:lpstr>Mission Statement</vt:lpstr>
      <vt:lpstr>Business Profile</vt:lpstr>
      <vt:lpstr>Qualifications </vt:lpstr>
      <vt:lpstr>Slide 7</vt:lpstr>
      <vt:lpstr>Target Market Segment</vt:lpstr>
      <vt:lpstr>Competitive Advantage</vt:lpstr>
      <vt:lpstr>Marketing Mix </vt:lpstr>
      <vt:lpstr>Promotional Mix</vt:lpstr>
      <vt:lpstr>Cost of Materials/Labor</vt:lpstr>
      <vt:lpstr>Economics of One Unit</vt:lpstr>
      <vt:lpstr>Average Monthly Fixed Expenses</vt:lpstr>
      <vt:lpstr>Time-Management Plan Schedule for a Typical Week </vt:lpstr>
      <vt:lpstr>Monthly Sales Projections First Year </vt:lpstr>
      <vt:lpstr>Monthly Break-Even Units</vt:lpstr>
      <vt:lpstr>Projected Yearly Income Statement First Year</vt:lpstr>
      <vt:lpstr>Slide 19</vt:lpstr>
      <vt:lpstr>ROS &amp; ROI</vt:lpstr>
      <vt:lpstr>Financing Strategy</vt:lpstr>
      <vt:lpstr>Business Responsibility &amp; Philanthropy</vt:lpstr>
      <vt:lpstr>Business &amp; Personal Goals</vt:lpstr>
      <vt:lpstr>Stuffin’ In Yo Belly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Schwartz</dc:creator>
  <cp:lastModifiedBy>MHIS</cp:lastModifiedBy>
  <cp:revision>889</cp:revision>
  <cp:lastPrinted>2010-09-07T20:41:36Z</cp:lastPrinted>
  <dcterms:created xsi:type="dcterms:W3CDTF">2011-12-08T00:48:51Z</dcterms:created>
  <dcterms:modified xsi:type="dcterms:W3CDTF">2011-12-13T19:22:51Z</dcterms:modified>
</cp:coreProperties>
</file>