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notesMasterIdLst>
    <p:notesMasterId r:id="rId19"/>
  </p:notesMasterIdLst>
  <p:handoutMasterIdLst>
    <p:handoutMasterId r:id="rId20"/>
  </p:handoutMasterIdLst>
  <p:sldIdLst>
    <p:sldId id="291" r:id="rId4"/>
    <p:sldId id="292" r:id="rId5"/>
    <p:sldId id="271" r:id="rId6"/>
    <p:sldId id="272" r:id="rId7"/>
    <p:sldId id="296" r:id="rId8"/>
    <p:sldId id="294" r:id="rId9"/>
    <p:sldId id="313" r:id="rId10"/>
    <p:sldId id="312" r:id="rId11"/>
    <p:sldId id="301" r:id="rId12"/>
    <p:sldId id="321" r:id="rId13"/>
    <p:sldId id="278" r:id="rId14"/>
    <p:sldId id="307" r:id="rId15"/>
    <p:sldId id="319" r:id="rId16"/>
    <p:sldId id="320" r:id="rId17"/>
    <p:sldId id="31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0" autoAdjust="0"/>
    <p:restoredTop sz="95545" autoAdjust="0"/>
  </p:normalViewPr>
  <p:slideViewPr>
    <p:cSldViewPr>
      <p:cViewPr>
        <p:scale>
          <a:sx n="54" d="100"/>
          <a:sy n="54" d="100"/>
        </p:scale>
        <p:origin x="-996"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lgn="ctr">
              <a:defRPr/>
            </a:pPr>
            <a:r>
              <a:rPr lang="en-US" sz="3600" b="0" dirty="0"/>
              <a:t>Units Sold</a:t>
            </a:r>
          </a:p>
        </c:rich>
      </c:tx>
      <c:layout>
        <c:manualLayout>
          <c:xMode val="edge"/>
          <c:yMode val="edge"/>
          <c:x val="0.39471806530389725"/>
          <c:y val="4.3478260869565216E-2"/>
        </c:manualLayout>
      </c:layout>
      <c:overlay val="0"/>
    </c:title>
    <c:autoTitleDeleted val="0"/>
    <c:plotArea>
      <c:layout/>
      <c:barChart>
        <c:barDir val="col"/>
        <c:grouping val="clustered"/>
        <c:varyColors val="0"/>
        <c:ser>
          <c:idx val="0"/>
          <c:order val="0"/>
          <c:tx>
            <c:strRef>
              <c:f>Sheet1!$B$1</c:f>
              <c:strCache>
                <c:ptCount val="1"/>
                <c:pt idx="0">
                  <c:v>Units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50</c:v>
                </c:pt>
                <c:pt idx="1">
                  <c:v>32</c:v>
                </c:pt>
                <c:pt idx="2">
                  <c:v>24</c:v>
                </c:pt>
                <c:pt idx="3">
                  <c:v>28</c:v>
                </c:pt>
                <c:pt idx="4">
                  <c:v>34</c:v>
                </c:pt>
                <c:pt idx="5">
                  <c:v>40</c:v>
                </c:pt>
                <c:pt idx="6">
                  <c:v>27</c:v>
                </c:pt>
                <c:pt idx="7">
                  <c:v>32</c:v>
                </c:pt>
                <c:pt idx="8">
                  <c:v>34</c:v>
                </c:pt>
                <c:pt idx="9">
                  <c:v>36</c:v>
                </c:pt>
                <c:pt idx="10">
                  <c:v>53</c:v>
                </c:pt>
                <c:pt idx="11">
                  <c:v>60</c:v>
                </c:pt>
              </c:numCache>
            </c:numRef>
          </c:val>
        </c:ser>
        <c:dLbls>
          <c:showLegendKey val="0"/>
          <c:showVal val="0"/>
          <c:showCatName val="0"/>
          <c:showSerName val="0"/>
          <c:showPercent val="0"/>
          <c:showBubbleSize val="0"/>
        </c:dLbls>
        <c:gapWidth val="150"/>
        <c:axId val="69032192"/>
        <c:axId val="69038080"/>
      </c:barChart>
      <c:catAx>
        <c:axId val="69032192"/>
        <c:scaling>
          <c:orientation val="minMax"/>
        </c:scaling>
        <c:delete val="0"/>
        <c:axPos val="b"/>
        <c:numFmt formatCode="General" sourceLinked="0"/>
        <c:majorTickMark val="out"/>
        <c:minorTickMark val="none"/>
        <c:tickLblPos val="nextTo"/>
        <c:crossAx val="69038080"/>
        <c:crosses val="autoZero"/>
        <c:auto val="1"/>
        <c:lblAlgn val="ctr"/>
        <c:lblOffset val="100"/>
        <c:noMultiLvlLbl val="0"/>
      </c:catAx>
      <c:valAx>
        <c:axId val="69038080"/>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69032192"/>
        <c:crosses val="autoZero"/>
        <c:crossBetween val="between"/>
      </c:valAx>
    </c:plotArea>
    <c:plotVisOnly val="1"/>
    <c:dispBlanksAs val="gap"/>
    <c:showDLblsOverMax val="0"/>
  </c:chart>
  <c:txPr>
    <a:bodyPr/>
    <a:lstStyle/>
    <a:p>
      <a:pPr>
        <a:defRPr sz="1800">
          <a:latin typeface="JasmineUPC" pitchFamily="18" charset="-34"/>
          <a:cs typeface="JasmineUPC" pitchFamily="18" charset="-34"/>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5DC3A-663E-44FD-9945-84C2DAF44E7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95725E4-97A2-466E-B2D5-333560FCA4FF}">
      <dgm:prSet phldrT="[Text]"/>
      <dgm:spPr>
        <a:solidFill>
          <a:schemeClr val="bg1"/>
        </a:solidFill>
        <a:ln>
          <a:solidFill>
            <a:schemeClr val="accent4">
              <a:lumMod val="60000"/>
              <a:lumOff val="40000"/>
            </a:schemeClr>
          </a:solidFill>
        </a:ln>
      </dgm:spPr>
      <dgm:t>
        <a:bodyPr/>
        <a:lstStyle/>
        <a:p>
          <a:r>
            <a:rPr lang="en-US" dirty="0" smtClean="0">
              <a:solidFill>
                <a:schemeClr val="tx1"/>
              </a:solidFill>
              <a:latin typeface="JasmineUPC" panose="02020603050405020304" pitchFamily="18" charset="-34"/>
              <a:cs typeface="JasmineUPC" panose="02020603050405020304" pitchFamily="18" charset="-34"/>
            </a:rPr>
            <a:t>Mainstream retailers do not offer candle customization or personalization options</a:t>
          </a:r>
          <a:endParaRPr lang="en-US" dirty="0">
            <a:solidFill>
              <a:schemeClr val="tx1"/>
            </a:solidFill>
            <a:latin typeface="JasmineUPC" panose="02020603050405020304" pitchFamily="18" charset="-34"/>
            <a:cs typeface="JasmineUPC" panose="02020603050405020304" pitchFamily="18" charset="-34"/>
          </a:endParaRPr>
        </a:p>
      </dgm:t>
    </dgm:pt>
    <dgm:pt modelId="{28EE7623-2304-47E8-A1CD-A17E6758AA01}" type="parTrans" cxnId="{08DE1396-FC7D-49AB-9C13-56E09C9681A8}">
      <dgm:prSet/>
      <dgm:spPr/>
      <dgm:t>
        <a:bodyPr/>
        <a:lstStyle/>
        <a:p>
          <a:endParaRPr lang="en-US">
            <a:latin typeface="JasmineUPC" panose="02020603050405020304" pitchFamily="18" charset="-34"/>
            <a:cs typeface="JasmineUPC" panose="02020603050405020304" pitchFamily="18" charset="-34"/>
          </a:endParaRPr>
        </a:p>
      </dgm:t>
    </dgm:pt>
    <dgm:pt modelId="{DE34EF1A-DD08-496C-B4B4-06197C0FA668}" type="sibTrans" cxnId="{08DE1396-FC7D-49AB-9C13-56E09C9681A8}">
      <dgm:prSet/>
      <dgm:spPr/>
      <dgm:t>
        <a:bodyPr/>
        <a:lstStyle/>
        <a:p>
          <a:endParaRPr lang="en-US">
            <a:latin typeface="JasmineUPC" panose="02020603050405020304" pitchFamily="18" charset="-34"/>
            <a:cs typeface="JasmineUPC" panose="02020603050405020304" pitchFamily="18" charset="-34"/>
          </a:endParaRPr>
        </a:p>
      </dgm:t>
    </dgm:pt>
    <dgm:pt modelId="{4A7CB11D-F9AC-44E8-A113-909A3CD55130}">
      <dgm:prSet phldrT="[Text]"/>
      <dgm:spPr>
        <a:solidFill>
          <a:schemeClr val="bg1"/>
        </a:solidFill>
        <a:ln>
          <a:solidFill>
            <a:schemeClr val="accent4">
              <a:lumMod val="60000"/>
              <a:lumOff val="40000"/>
            </a:schemeClr>
          </a:solidFill>
        </a:ln>
      </dgm:spPr>
      <dgm:t>
        <a:bodyPr/>
        <a:lstStyle/>
        <a:p>
          <a:r>
            <a:rPr lang="en-US" dirty="0" smtClean="0">
              <a:solidFill>
                <a:schemeClr val="tx1"/>
              </a:solidFill>
              <a:latin typeface="JasmineUPC" panose="02020603050405020304" pitchFamily="18" charset="-34"/>
              <a:cs typeface="JasmineUPC" panose="02020603050405020304" pitchFamily="18" charset="-34"/>
            </a:rPr>
            <a:t>Traditional candles contain harmful chemicals that emit toxic fumes and irritate people with allergies</a:t>
          </a:r>
          <a:endParaRPr lang="en-US" dirty="0">
            <a:solidFill>
              <a:schemeClr val="tx1"/>
            </a:solidFill>
            <a:latin typeface="JasmineUPC" panose="02020603050405020304" pitchFamily="18" charset="-34"/>
            <a:cs typeface="JasmineUPC" panose="02020603050405020304" pitchFamily="18" charset="-34"/>
          </a:endParaRPr>
        </a:p>
      </dgm:t>
    </dgm:pt>
    <dgm:pt modelId="{8B499BD3-EA2A-4D80-A5EC-045E62E32607}" type="parTrans" cxnId="{6FCC8D34-4EA6-423B-9B0C-A08B2A9524CF}">
      <dgm:prSet/>
      <dgm:spPr/>
      <dgm:t>
        <a:bodyPr/>
        <a:lstStyle/>
        <a:p>
          <a:endParaRPr lang="en-US">
            <a:latin typeface="JasmineUPC" panose="02020603050405020304" pitchFamily="18" charset="-34"/>
            <a:cs typeface="JasmineUPC" panose="02020603050405020304" pitchFamily="18" charset="-34"/>
          </a:endParaRPr>
        </a:p>
      </dgm:t>
    </dgm:pt>
    <dgm:pt modelId="{36160D75-11E4-4D03-94DE-9C0890A2123E}" type="sibTrans" cxnId="{6FCC8D34-4EA6-423B-9B0C-A08B2A9524CF}">
      <dgm:prSet/>
      <dgm:spPr/>
      <dgm:t>
        <a:bodyPr/>
        <a:lstStyle/>
        <a:p>
          <a:endParaRPr lang="en-US">
            <a:latin typeface="JasmineUPC" panose="02020603050405020304" pitchFamily="18" charset="-34"/>
            <a:cs typeface="JasmineUPC" panose="02020603050405020304" pitchFamily="18" charset="-34"/>
          </a:endParaRPr>
        </a:p>
      </dgm:t>
    </dgm:pt>
    <dgm:pt modelId="{9A9ACEB8-3A55-4530-B94B-19B4BD0E23B4}">
      <dgm:prSet phldrT="[Text]"/>
      <dgm:spPr>
        <a:solidFill>
          <a:schemeClr val="bg1"/>
        </a:solidFill>
        <a:ln>
          <a:solidFill>
            <a:schemeClr val="accent4">
              <a:lumMod val="60000"/>
              <a:lumOff val="40000"/>
            </a:schemeClr>
          </a:solidFill>
        </a:ln>
      </dgm:spPr>
      <dgm:t>
        <a:bodyPr/>
        <a:lstStyle/>
        <a:p>
          <a:r>
            <a:rPr lang="en-US" dirty="0" smtClean="0">
              <a:solidFill>
                <a:schemeClr val="tx1"/>
              </a:solidFill>
              <a:latin typeface="JasmineUPC" panose="02020603050405020304" pitchFamily="18" charset="-34"/>
              <a:cs typeface="JasmineUPC" panose="02020603050405020304" pitchFamily="18" charset="-34"/>
            </a:rPr>
            <a:t>Most candle glass jars and packaging cannot be recycled and retailers do not encourage re-use</a:t>
          </a:r>
          <a:endParaRPr lang="en-US" dirty="0">
            <a:solidFill>
              <a:schemeClr val="tx1"/>
            </a:solidFill>
            <a:latin typeface="JasmineUPC" panose="02020603050405020304" pitchFamily="18" charset="-34"/>
            <a:cs typeface="JasmineUPC" panose="02020603050405020304" pitchFamily="18" charset="-34"/>
          </a:endParaRPr>
        </a:p>
      </dgm:t>
    </dgm:pt>
    <dgm:pt modelId="{0CBFDC3F-B346-43C1-9D41-4D66721D88D4}" type="parTrans" cxnId="{9D7967FA-D80A-44F5-A009-D2BD386DF180}">
      <dgm:prSet/>
      <dgm:spPr/>
      <dgm:t>
        <a:bodyPr/>
        <a:lstStyle/>
        <a:p>
          <a:endParaRPr lang="en-US">
            <a:latin typeface="JasmineUPC" panose="02020603050405020304" pitchFamily="18" charset="-34"/>
            <a:cs typeface="JasmineUPC" panose="02020603050405020304" pitchFamily="18" charset="-34"/>
          </a:endParaRPr>
        </a:p>
      </dgm:t>
    </dgm:pt>
    <dgm:pt modelId="{151E4906-6719-4A31-87E6-CB27D65D21B8}" type="sibTrans" cxnId="{9D7967FA-D80A-44F5-A009-D2BD386DF180}">
      <dgm:prSet/>
      <dgm:spPr/>
      <dgm:t>
        <a:bodyPr/>
        <a:lstStyle/>
        <a:p>
          <a:endParaRPr lang="en-US">
            <a:latin typeface="JasmineUPC" panose="02020603050405020304" pitchFamily="18" charset="-34"/>
            <a:cs typeface="JasmineUPC" panose="02020603050405020304" pitchFamily="18" charset="-34"/>
          </a:endParaRPr>
        </a:p>
      </dgm:t>
    </dgm:pt>
    <dgm:pt modelId="{D2715FE0-66FC-4D7D-9408-B881DCA82F63}" type="pres">
      <dgm:prSet presAssocID="{6BE5DC3A-663E-44FD-9945-84C2DAF44E79}" presName="linearFlow" presStyleCnt="0">
        <dgm:presLayoutVars>
          <dgm:dir/>
          <dgm:resizeHandles val="exact"/>
        </dgm:presLayoutVars>
      </dgm:prSet>
      <dgm:spPr/>
      <dgm:t>
        <a:bodyPr/>
        <a:lstStyle/>
        <a:p>
          <a:endParaRPr lang="en-US"/>
        </a:p>
      </dgm:t>
    </dgm:pt>
    <dgm:pt modelId="{E7632053-95C4-493F-9893-8005F7F9650E}" type="pres">
      <dgm:prSet presAssocID="{295725E4-97A2-466E-B2D5-333560FCA4FF}" presName="composite" presStyleCnt="0"/>
      <dgm:spPr/>
    </dgm:pt>
    <dgm:pt modelId="{099A64C6-824C-48BE-87B6-D1724C739EB1}" type="pres">
      <dgm:prSet presAssocID="{295725E4-97A2-466E-B2D5-333560FCA4FF}" presName="imgShp" presStyleLbl="fgImgPlace1" presStyleIdx="0" presStyleCnt="3"/>
      <dgm:spPr>
        <a:blipFill rotWithShape="1">
          <a:blip xmlns:r="http://schemas.openxmlformats.org/officeDocument/2006/relationships" r:embed="rId1">
            <a:biLevel thresh="75000"/>
          </a:blip>
          <a:stretch>
            <a:fillRect/>
          </a:stretch>
        </a:blipFill>
      </dgm:spPr>
    </dgm:pt>
    <dgm:pt modelId="{BC6428EC-7A92-491A-8377-A8AC33689253}" type="pres">
      <dgm:prSet presAssocID="{295725E4-97A2-466E-B2D5-333560FCA4FF}" presName="txShp" presStyleLbl="node1" presStyleIdx="0" presStyleCnt="3">
        <dgm:presLayoutVars>
          <dgm:bulletEnabled val="1"/>
        </dgm:presLayoutVars>
      </dgm:prSet>
      <dgm:spPr/>
      <dgm:t>
        <a:bodyPr/>
        <a:lstStyle/>
        <a:p>
          <a:endParaRPr lang="en-US"/>
        </a:p>
      </dgm:t>
    </dgm:pt>
    <dgm:pt modelId="{DD30EC0C-3283-4CC3-BCBC-7829353668D6}" type="pres">
      <dgm:prSet presAssocID="{DE34EF1A-DD08-496C-B4B4-06197C0FA668}" presName="spacing" presStyleCnt="0"/>
      <dgm:spPr/>
    </dgm:pt>
    <dgm:pt modelId="{FEEE6EE5-E877-4016-862D-5EF4510490B1}" type="pres">
      <dgm:prSet presAssocID="{4A7CB11D-F9AC-44E8-A113-909A3CD55130}" presName="composite" presStyleCnt="0"/>
      <dgm:spPr/>
    </dgm:pt>
    <dgm:pt modelId="{71C35A8E-2034-4C64-901F-66FB41416F7C}" type="pres">
      <dgm:prSet presAssocID="{4A7CB11D-F9AC-44E8-A113-909A3CD55130}" presName="imgShp" presStyleLbl="fgImgPlace1" presStyleIdx="1" presStyleCnt="3"/>
      <dgm:spPr>
        <a:blipFill rotWithShape="1">
          <a:blip xmlns:r="http://schemas.openxmlformats.org/officeDocument/2006/relationships" r:embed="rId2"/>
          <a:stretch>
            <a:fillRect/>
          </a:stretch>
        </a:blipFill>
      </dgm:spPr>
    </dgm:pt>
    <dgm:pt modelId="{4F07E78C-2C63-4C90-B381-1F15A5BDBF18}" type="pres">
      <dgm:prSet presAssocID="{4A7CB11D-F9AC-44E8-A113-909A3CD55130}" presName="txShp" presStyleLbl="node1" presStyleIdx="1" presStyleCnt="3">
        <dgm:presLayoutVars>
          <dgm:bulletEnabled val="1"/>
        </dgm:presLayoutVars>
      </dgm:prSet>
      <dgm:spPr/>
      <dgm:t>
        <a:bodyPr/>
        <a:lstStyle/>
        <a:p>
          <a:endParaRPr lang="en-US"/>
        </a:p>
      </dgm:t>
    </dgm:pt>
    <dgm:pt modelId="{3ADF6CC7-8029-4503-B203-E66590E5A7C8}" type="pres">
      <dgm:prSet presAssocID="{36160D75-11E4-4D03-94DE-9C0890A2123E}" presName="spacing" presStyleCnt="0"/>
      <dgm:spPr/>
    </dgm:pt>
    <dgm:pt modelId="{ED198A7F-8933-4BAF-A894-9F72FB16A278}" type="pres">
      <dgm:prSet presAssocID="{9A9ACEB8-3A55-4530-B94B-19B4BD0E23B4}" presName="composite" presStyleCnt="0"/>
      <dgm:spPr/>
    </dgm:pt>
    <dgm:pt modelId="{A16AA0F0-62DC-46F9-B92A-24B7BEFF0E8C}" type="pres">
      <dgm:prSet presAssocID="{9A9ACEB8-3A55-4530-B94B-19B4BD0E23B4}" presName="imgShp" presStyleLbl="fgImgPlace1" presStyleIdx="2" presStyleCnt="3" custLinFactNeighborX="-1615" custLinFactNeighborY="-1835"/>
      <dgm:spPr>
        <a:blipFill rotWithShape="1">
          <a:blip xmlns:r="http://schemas.openxmlformats.org/officeDocument/2006/relationships" r:embed="rId3"/>
          <a:stretch>
            <a:fillRect/>
          </a:stretch>
        </a:blipFill>
      </dgm:spPr>
      <dgm:t>
        <a:bodyPr/>
        <a:lstStyle/>
        <a:p>
          <a:endParaRPr lang="en-US"/>
        </a:p>
      </dgm:t>
    </dgm:pt>
    <dgm:pt modelId="{CE1F7D7C-DA9A-4E44-B6A2-B127207409B3}" type="pres">
      <dgm:prSet presAssocID="{9A9ACEB8-3A55-4530-B94B-19B4BD0E23B4}" presName="txShp" presStyleLbl="node1" presStyleIdx="2" presStyleCnt="3">
        <dgm:presLayoutVars>
          <dgm:bulletEnabled val="1"/>
        </dgm:presLayoutVars>
      </dgm:prSet>
      <dgm:spPr/>
      <dgm:t>
        <a:bodyPr/>
        <a:lstStyle/>
        <a:p>
          <a:endParaRPr lang="en-US"/>
        </a:p>
      </dgm:t>
    </dgm:pt>
  </dgm:ptLst>
  <dgm:cxnLst>
    <dgm:cxn modelId="{C15AB020-D4E9-46AB-BFFE-BA7616104D63}" type="presOf" srcId="{9A9ACEB8-3A55-4530-B94B-19B4BD0E23B4}" destId="{CE1F7D7C-DA9A-4E44-B6A2-B127207409B3}" srcOrd="0" destOrd="0" presId="urn:microsoft.com/office/officeart/2005/8/layout/vList3"/>
    <dgm:cxn modelId="{9D7967FA-D80A-44F5-A009-D2BD386DF180}" srcId="{6BE5DC3A-663E-44FD-9945-84C2DAF44E79}" destId="{9A9ACEB8-3A55-4530-B94B-19B4BD0E23B4}" srcOrd="2" destOrd="0" parTransId="{0CBFDC3F-B346-43C1-9D41-4D66721D88D4}" sibTransId="{151E4906-6719-4A31-87E6-CB27D65D21B8}"/>
    <dgm:cxn modelId="{3EF1F36F-C1CA-439F-A2CB-F6D8F913CABF}" type="presOf" srcId="{6BE5DC3A-663E-44FD-9945-84C2DAF44E79}" destId="{D2715FE0-66FC-4D7D-9408-B881DCA82F63}" srcOrd="0" destOrd="0" presId="urn:microsoft.com/office/officeart/2005/8/layout/vList3"/>
    <dgm:cxn modelId="{6975BAC3-BA7B-4621-987F-99808672DAEA}" type="presOf" srcId="{295725E4-97A2-466E-B2D5-333560FCA4FF}" destId="{BC6428EC-7A92-491A-8377-A8AC33689253}" srcOrd="0" destOrd="0" presId="urn:microsoft.com/office/officeart/2005/8/layout/vList3"/>
    <dgm:cxn modelId="{EC5385D2-6459-49E0-AF58-65343A8D41ED}" type="presOf" srcId="{4A7CB11D-F9AC-44E8-A113-909A3CD55130}" destId="{4F07E78C-2C63-4C90-B381-1F15A5BDBF18}" srcOrd="0" destOrd="0" presId="urn:microsoft.com/office/officeart/2005/8/layout/vList3"/>
    <dgm:cxn modelId="{08DE1396-FC7D-49AB-9C13-56E09C9681A8}" srcId="{6BE5DC3A-663E-44FD-9945-84C2DAF44E79}" destId="{295725E4-97A2-466E-B2D5-333560FCA4FF}" srcOrd="0" destOrd="0" parTransId="{28EE7623-2304-47E8-A1CD-A17E6758AA01}" sibTransId="{DE34EF1A-DD08-496C-B4B4-06197C0FA668}"/>
    <dgm:cxn modelId="{6FCC8D34-4EA6-423B-9B0C-A08B2A9524CF}" srcId="{6BE5DC3A-663E-44FD-9945-84C2DAF44E79}" destId="{4A7CB11D-F9AC-44E8-A113-909A3CD55130}" srcOrd="1" destOrd="0" parTransId="{8B499BD3-EA2A-4D80-A5EC-045E62E32607}" sibTransId="{36160D75-11E4-4D03-94DE-9C0890A2123E}"/>
    <dgm:cxn modelId="{C82C5F24-3C1A-482D-9B95-E38417BD496C}" type="presParOf" srcId="{D2715FE0-66FC-4D7D-9408-B881DCA82F63}" destId="{E7632053-95C4-493F-9893-8005F7F9650E}" srcOrd="0" destOrd="0" presId="urn:microsoft.com/office/officeart/2005/8/layout/vList3"/>
    <dgm:cxn modelId="{CDC45C7A-DFCD-43C1-BC15-BA59588116D4}" type="presParOf" srcId="{E7632053-95C4-493F-9893-8005F7F9650E}" destId="{099A64C6-824C-48BE-87B6-D1724C739EB1}" srcOrd="0" destOrd="0" presId="urn:microsoft.com/office/officeart/2005/8/layout/vList3"/>
    <dgm:cxn modelId="{15375E36-7B9E-4909-8FAC-F860E5265DB0}" type="presParOf" srcId="{E7632053-95C4-493F-9893-8005F7F9650E}" destId="{BC6428EC-7A92-491A-8377-A8AC33689253}" srcOrd="1" destOrd="0" presId="urn:microsoft.com/office/officeart/2005/8/layout/vList3"/>
    <dgm:cxn modelId="{AB46ECCB-DBC6-443D-9DD5-72795C183FA3}" type="presParOf" srcId="{D2715FE0-66FC-4D7D-9408-B881DCA82F63}" destId="{DD30EC0C-3283-4CC3-BCBC-7829353668D6}" srcOrd="1" destOrd="0" presId="urn:microsoft.com/office/officeart/2005/8/layout/vList3"/>
    <dgm:cxn modelId="{649281DC-2AEE-4E1D-AD19-AF6413581F20}" type="presParOf" srcId="{D2715FE0-66FC-4D7D-9408-B881DCA82F63}" destId="{FEEE6EE5-E877-4016-862D-5EF4510490B1}" srcOrd="2" destOrd="0" presId="urn:microsoft.com/office/officeart/2005/8/layout/vList3"/>
    <dgm:cxn modelId="{57A6C533-42B2-4031-AD7E-D48D1A0CA406}" type="presParOf" srcId="{FEEE6EE5-E877-4016-862D-5EF4510490B1}" destId="{71C35A8E-2034-4C64-901F-66FB41416F7C}" srcOrd="0" destOrd="0" presId="urn:microsoft.com/office/officeart/2005/8/layout/vList3"/>
    <dgm:cxn modelId="{CA236430-1532-4228-854D-CCF10947680E}" type="presParOf" srcId="{FEEE6EE5-E877-4016-862D-5EF4510490B1}" destId="{4F07E78C-2C63-4C90-B381-1F15A5BDBF18}" srcOrd="1" destOrd="0" presId="urn:microsoft.com/office/officeart/2005/8/layout/vList3"/>
    <dgm:cxn modelId="{CC573DD6-BA20-44E5-9C48-0CDC228643DA}" type="presParOf" srcId="{D2715FE0-66FC-4D7D-9408-B881DCA82F63}" destId="{3ADF6CC7-8029-4503-B203-E66590E5A7C8}" srcOrd="3" destOrd="0" presId="urn:microsoft.com/office/officeart/2005/8/layout/vList3"/>
    <dgm:cxn modelId="{50945EC1-0206-4CFD-B574-842ACED3250F}" type="presParOf" srcId="{D2715FE0-66FC-4D7D-9408-B881DCA82F63}" destId="{ED198A7F-8933-4BAF-A894-9F72FB16A278}" srcOrd="4" destOrd="0" presId="urn:microsoft.com/office/officeart/2005/8/layout/vList3"/>
    <dgm:cxn modelId="{0991BBDE-5695-4963-943B-0DB0F816DC9D}" type="presParOf" srcId="{ED198A7F-8933-4BAF-A894-9F72FB16A278}" destId="{A16AA0F0-62DC-46F9-B92A-24B7BEFF0E8C}" srcOrd="0" destOrd="0" presId="urn:microsoft.com/office/officeart/2005/8/layout/vList3"/>
    <dgm:cxn modelId="{8EF4A5C6-8C22-42E8-BD18-68E1C7D13F70}" type="presParOf" srcId="{ED198A7F-8933-4BAF-A894-9F72FB16A278}" destId="{CE1F7D7C-DA9A-4E44-B6A2-B127207409B3}"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EE9872-D0B1-4333-BBE4-4F52DB7CCB1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3A9F46C-CB74-4075-B838-ED8A96621646}">
      <dgm:prSet phldrT="[Text]" custT="1"/>
      <dgm:spPr>
        <a:solidFill>
          <a:schemeClr val="bg1"/>
        </a:solidFill>
        <a:ln>
          <a:solidFill>
            <a:schemeClr val="tx1"/>
          </a:solidFill>
        </a:ln>
      </dgm:spPr>
      <dgm:t>
        <a:bodyPr/>
        <a:lstStyle/>
        <a:p>
          <a:r>
            <a:rPr lang="en-US" sz="2800" b="0" dirty="0" smtClean="0">
              <a:solidFill>
                <a:schemeClr val="tx1"/>
              </a:solidFill>
              <a:effectLst>
                <a:outerShdw blurRad="38100" dist="38100" dir="2700000" algn="tl">
                  <a:srgbClr val="000000">
                    <a:alpha val="43137"/>
                  </a:srgbClr>
                </a:outerShdw>
              </a:effectLst>
              <a:latin typeface="JasmineUPC" pitchFamily="18" charset="-34"/>
              <a:cs typeface="JasmineUPC" pitchFamily="18" charset="-34"/>
            </a:rPr>
            <a:t>Customization</a:t>
          </a:r>
          <a:endParaRPr lang="en-US" sz="2800" b="0" dirty="0">
            <a:solidFill>
              <a:schemeClr val="tx1"/>
            </a:solidFill>
            <a:effectLst>
              <a:outerShdw blurRad="38100" dist="38100" dir="2700000" algn="tl">
                <a:srgbClr val="000000">
                  <a:alpha val="43137"/>
                </a:srgbClr>
              </a:outerShdw>
            </a:effectLst>
            <a:latin typeface="JasmineUPC" pitchFamily="18" charset="-34"/>
            <a:cs typeface="JasmineUPC" pitchFamily="18" charset="-34"/>
          </a:endParaRPr>
        </a:p>
      </dgm:t>
    </dgm:pt>
    <dgm:pt modelId="{09B687B4-676B-4DC7-9D27-0548363DB655}" type="parTrans" cxnId="{68FB64AE-C6C5-4484-8D26-D24C7FEAF429}">
      <dgm:prSet/>
      <dgm:spPr/>
      <dgm:t>
        <a:bodyPr/>
        <a:lstStyle/>
        <a:p>
          <a:endParaRPr lang="en-US"/>
        </a:p>
      </dgm:t>
    </dgm:pt>
    <dgm:pt modelId="{70DFAFFF-9FA3-47BB-8A47-2BF4D15A81B7}" type="sibTrans" cxnId="{68FB64AE-C6C5-4484-8D26-D24C7FEAF429}">
      <dgm:prSet/>
      <dgm:spPr>
        <a:solidFill>
          <a:schemeClr val="accent4">
            <a:lumMod val="75000"/>
          </a:schemeClr>
        </a:solidFill>
        <a:ln>
          <a:solidFill>
            <a:schemeClr val="tx1"/>
          </a:solidFill>
        </a:ln>
      </dgm:spPr>
      <dgm:t>
        <a:bodyPr/>
        <a:lstStyle/>
        <a:p>
          <a:endParaRPr lang="en-US"/>
        </a:p>
      </dgm:t>
    </dgm:pt>
    <dgm:pt modelId="{5452C0BC-1826-401B-8487-9D40F89D8852}">
      <dgm:prSet phldrT="[Text]" custT="1"/>
      <dgm:spPr>
        <a:solidFill>
          <a:schemeClr val="bg1"/>
        </a:solidFill>
        <a:ln>
          <a:solidFill>
            <a:schemeClr val="tx1"/>
          </a:solidFill>
        </a:ln>
      </dgm:spPr>
      <dgm:t>
        <a:bodyPr/>
        <a:lstStyle/>
        <a:p>
          <a:r>
            <a:rPr lang="en-US" sz="2700" b="0" dirty="0" smtClean="0">
              <a:solidFill>
                <a:schemeClr val="tx1"/>
              </a:solidFill>
              <a:effectLst>
                <a:outerShdw blurRad="38100" dist="38100" dir="2700000" algn="tl">
                  <a:srgbClr val="000000">
                    <a:alpha val="43137"/>
                  </a:srgbClr>
                </a:outerShdw>
              </a:effectLst>
              <a:latin typeface="JasmineUPC" pitchFamily="18" charset="-34"/>
              <a:cs typeface="JasmineUPC" pitchFamily="18" charset="-34"/>
            </a:rPr>
            <a:t>Personalization</a:t>
          </a:r>
          <a:endParaRPr lang="en-US" sz="2700" b="0" dirty="0">
            <a:solidFill>
              <a:schemeClr val="tx1"/>
            </a:solidFill>
            <a:effectLst>
              <a:outerShdw blurRad="38100" dist="38100" dir="2700000" algn="tl">
                <a:srgbClr val="000000">
                  <a:alpha val="43137"/>
                </a:srgbClr>
              </a:outerShdw>
            </a:effectLst>
            <a:latin typeface="JasmineUPC" pitchFamily="18" charset="-34"/>
            <a:cs typeface="JasmineUPC" pitchFamily="18" charset="-34"/>
          </a:endParaRPr>
        </a:p>
      </dgm:t>
    </dgm:pt>
    <dgm:pt modelId="{D855ED72-8CE7-4E8C-861D-2D84FBCD54AB}" type="parTrans" cxnId="{2C21AC21-F094-421B-88FE-A53EF7867183}">
      <dgm:prSet/>
      <dgm:spPr/>
      <dgm:t>
        <a:bodyPr/>
        <a:lstStyle/>
        <a:p>
          <a:endParaRPr lang="en-US"/>
        </a:p>
      </dgm:t>
    </dgm:pt>
    <dgm:pt modelId="{768FA640-1223-4C7B-B03B-38229A5AD552}" type="sibTrans" cxnId="{2C21AC21-F094-421B-88FE-A53EF7867183}">
      <dgm:prSet/>
      <dgm:spPr>
        <a:solidFill>
          <a:schemeClr val="accent4">
            <a:lumMod val="75000"/>
          </a:schemeClr>
        </a:solidFill>
        <a:ln>
          <a:solidFill>
            <a:schemeClr val="tx1"/>
          </a:solidFill>
        </a:ln>
      </dgm:spPr>
      <dgm:t>
        <a:bodyPr/>
        <a:lstStyle/>
        <a:p>
          <a:endParaRPr lang="en-US"/>
        </a:p>
      </dgm:t>
    </dgm:pt>
    <dgm:pt modelId="{0A13F52B-69D1-4A60-8CC4-0AC4F2D0D0B6}">
      <dgm:prSet phldrT="[Text]" custT="1"/>
      <dgm:spPr>
        <a:solidFill>
          <a:schemeClr val="bg1"/>
        </a:solidFill>
        <a:ln>
          <a:solidFill>
            <a:schemeClr val="tx1"/>
          </a:solidFill>
        </a:ln>
      </dgm:spPr>
      <dgm:t>
        <a:bodyPr/>
        <a:lstStyle/>
        <a:p>
          <a:r>
            <a:rPr lang="en-US" sz="2700" b="0" dirty="0" smtClean="0">
              <a:solidFill>
                <a:schemeClr val="tx1"/>
              </a:solidFill>
              <a:effectLst>
                <a:outerShdw blurRad="38100" dist="38100" dir="2700000" algn="tl">
                  <a:srgbClr val="000000">
                    <a:alpha val="43137"/>
                  </a:srgbClr>
                </a:outerShdw>
              </a:effectLst>
              <a:latin typeface="JasmineUPC" pitchFamily="18" charset="-34"/>
              <a:cs typeface="JasmineUPC" pitchFamily="18" charset="-34"/>
            </a:rPr>
            <a:t>Hypoallergenic</a:t>
          </a:r>
          <a:endParaRPr lang="en-US" sz="2700" b="0" dirty="0">
            <a:solidFill>
              <a:schemeClr val="tx1"/>
            </a:solidFill>
            <a:effectLst>
              <a:outerShdw blurRad="38100" dist="38100" dir="2700000" algn="tl">
                <a:srgbClr val="000000">
                  <a:alpha val="43137"/>
                </a:srgbClr>
              </a:outerShdw>
            </a:effectLst>
            <a:latin typeface="JasmineUPC" pitchFamily="18" charset="-34"/>
            <a:cs typeface="JasmineUPC" pitchFamily="18" charset="-34"/>
          </a:endParaRPr>
        </a:p>
      </dgm:t>
    </dgm:pt>
    <dgm:pt modelId="{D210C239-45BD-4FCE-9681-1B36E637BF8E}" type="parTrans" cxnId="{A7323820-58A8-4E58-8C86-D49E1C0F1B7B}">
      <dgm:prSet/>
      <dgm:spPr/>
      <dgm:t>
        <a:bodyPr/>
        <a:lstStyle/>
        <a:p>
          <a:endParaRPr lang="en-US"/>
        </a:p>
      </dgm:t>
    </dgm:pt>
    <dgm:pt modelId="{BDF8B627-5273-44FD-BC5B-7D31F0A6698A}" type="sibTrans" cxnId="{A7323820-58A8-4E58-8C86-D49E1C0F1B7B}">
      <dgm:prSet/>
      <dgm:spPr>
        <a:solidFill>
          <a:schemeClr val="accent4">
            <a:lumMod val="75000"/>
          </a:schemeClr>
        </a:solidFill>
        <a:ln>
          <a:solidFill>
            <a:schemeClr val="tx1"/>
          </a:solidFill>
        </a:ln>
      </dgm:spPr>
      <dgm:t>
        <a:bodyPr/>
        <a:lstStyle/>
        <a:p>
          <a:endParaRPr lang="en-US"/>
        </a:p>
      </dgm:t>
    </dgm:pt>
    <dgm:pt modelId="{10B447DB-56F7-4436-83E6-AA2AB6EF6C52}">
      <dgm:prSet phldrT="[Text]" custT="1"/>
      <dgm:spPr>
        <a:solidFill>
          <a:schemeClr val="bg1"/>
        </a:solidFill>
        <a:ln>
          <a:solidFill>
            <a:schemeClr val="tx1"/>
          </a:solidFill>
        </a:ln>
      </dgm:spPr>
      <dgm:t>
        <a:bodyPr/>
        <a:lstStyle/>
        <a:p>
          <a:r>
            <a:rPr lang="en-US" sz="2800" b="0" dirty="0" smtClean="0">
              <a:solidFill>
                <a:schemeClr val="tx1"/>
              </a:solidFill>
              <a:effectLst>
                <a:outerShdw blurRad="38100" dist="38100" dir="2700000" algn="tl">
                  <a:srgbClr val="000000">
                    <a:alpha val="43137"/>
                  </a:srgbClr>
                </a:outerShdw>
              </a:effectLst>
              <a:latin typeface="JasmineUPC" pitchFamily="18" charset="-34"/>
              <a:cs typeface="JasmineUPC" pitchFamily="18" charset="-34"/>
            </a:rPr>
            <a:t>Eco-Friendly</a:t>
          </a:r>
          <a:endParaRPr lang="en-US" sz="2800" b="0" dirty="0">
            <a:solidFill>
              <a:schemeClr val="tx1"/>
            </a:solidFill>
            <a:effectLst>
              <a:outerShdw blurRad="38100" dist="38100" dir="2700000" algn="tl">
                <a:srgbClr val="000000">
                  <a:alpha val="43137"/>
                </a:srgbClr>
              </a:outerShdw>
            </a:effectLst>
            <a:latin typeface="JasmineUPC" pitchFamily="18" charset="-34"/>
            <a:cs typeface="JasmineUPC" pitchFamily="18" charset="-34"/>
          </a:endParaRPr>
        </a:p>
      </dgm:t>
    </dgm:pt>
    <dgm:pt modelId="{7591D71F-4807-434C-A01B-82FB0175FDDD}" type="parTrans" cxnId="{8BE3A082-89FA-4869-9AA2-0D72F7F02D31}">
      <dgm:prSet/>
      <dgm:spPr/>
      <dgm:t>
        <a:bodyPr/>
        <a:lstStyle/>
        <a:p>
          <a:endParaRPr lang="en-US"/>
        </a:p>
      </dgm:t>
    </dgm:pt>
    <dgm:pt modelId="{23DC9290-A7E7-4458-A3C3-4E03AA5FEE6A}" type="sibTrans" cxnId="{8BE3A082-89FA-4869-9AA2-0D72F7F02D31}">
      <dgm:prSet/>
      <dgm:spPr>
        <a:solidFill>
          <a:schemeClr val="accent4">
            <a:lumMod val="75000"/>
          </a:schemeClr>
        </a:solidFill>
        <a:ln>
          <a:solidFill>
            <a:schemeClr val="tx1"/>
          </a:solidFill>
        </a:ln>
      </dgm:spPr>
      <dgm:t>
        <a:bodyPr/>
        <a:lstStyle/>
        <a:p>
          <a:endParaRPr lang="en-US"/>
        </a:p>
      </dgm:t>
    </dgm:pt>
    <dgm:pt modelId="{34778058-0B59-441A-8B70-B78F92C3D405}">
      <dgm:prSet phldrT="[Text]" custT="1"/>
      <dgm:spPr>
        <a:solidFill>
          <a:schemeClr val="bg1"/>
        </a:solidFill>
        <a:ln>
          <a:solidFill>
            <a:schemeClr val="tx1"/>
          </a:solidFill>
        </a:ln>
      </dgm:spPr>
      <dgm:t>
        <a:bodyPr/>
        <a:lstStyle/>
        <a:p>
          <a:r>
            <a:rPr lang="en-US" sz="2600" b="0" dirty="0" smtClean="0">
              <a:solidFill>
                <a:schemeClr val="tx1"/>
              </a:solidFill>
              <a:effectLst>
                <a:outerShdw blurRad="38100" dist="38100" dir="2700000" algn="tl">
                  <a:srgbClr val="000000">
                    <a:alpha val="43137"/>
                  </a:srgbClr>
                </a:outerShdw>
              </a:effectLst>
              <a:latin typeface="JasmineUPC" pitchFamily="18" charset="-34"/>
              <a:cs typeface="JasmineUPC" pitchFamily="18" charset="-34"/>
            </a:rPr>
            <a:t>Price Conscious </a:t>
          </a:r>
          <a:endParaRPr lang="en-US" sz="2600" b="0" dirty="0">
            <a:solidFill>
              <a:schemeClr val="tx1"/>
            </a:solidFill>
            <a:effectLst>
              <a:outerShdw blurRad="38100" dist="38100" dir="2700000" algn="tl">
                <a:srgbClr val="000000">
                  <a:alpha val="43137"/>
                </a:srgbClr>
              </a:outerShdw>
            </a:effectLst>
            <a:latin typeface="JasmineUPC" pitchFamily="18" charset="-34"/>
            <a:cs typeface="JasmineUPC" pitchFamily="18" charset="-34"/>
          </a:endParaRPr>
        </a:p>
      </dgm:t>
    </dgm:pt>
    <dgm:pt modelId="{0B59FEE6-4A1D-4245-8D98-6DAC3D3E6D23}" type="parTrans" cxnId="{4791FB16-0265-4602-811A-FEDA689AC7D4}">
      <dgm:prSet/>
      <dgm:spPr/>
      <dgm:t>
        <a:bodyPr/>
        <a:lstStyle/>
        <a:p>
          <a:endParaRPr lang="en-US"/>
        </a:p>
      </dgm:t>
    </dgm:pt>
    <dgm:pt modelId="{821DA16E-174B-4695-B842-808AE2D2353A}" type="sibTrans" cxnId="{4791FB16-0265-4602-811A-FEDA689AC7D4}">
      <dgm:prSet/>
      <dgm:spPr>
        <a:solidFill>
          <a:schemeClr val="tx1"/>
        </a:solidFill>
        <a:ln>
          <a:solidFill>
            <a:schemeClr val="tx1"/>
          </a:solidFill>
        </a:ln>
      </dgm:spPr>
      <dgm:t>
        <a:bodyPr/>
        <a:lstStyle/>
        <a:p>
          <a:endParaRPr lang="en-US"/>
        </a:p>
      </dgm:t>
    </dgm:pt>
    <dgm:pt modelId="{F15D7FC5-8F2C-43CC-9A85-3FB77B7C15BB}" type="pres">
      <dgm:prSet presAssocID="{A1EE9872-D0B1-4333-BBE4-4F52DB7CCB17}" presName="cycle" presStyleCnt="0">
        <dgm:presLayoutVars>
          <dgm:dir/>
          <dgm:resizeHandles val="exact"/>
        </dgm:presLayoutVars>
      </dgm:prSet>
      <dgm:spPr/>
      <dgm:t>
        <a:bodyPr/>
        <a:lstStyle/>
        <a:p>
          <a:endParaRPr lang="en-US"/>
        </a:p>
      </dgm:t>
    </dgm:pt>
    <dgm:pt modelId="{E0644004-D887-4637-BE08-E349727AD63C}" type="pres">
      <dgm:prSet presAssocID="{B3A9F46C-CB74-4075-B838-ED8A96621646}" presName="node" presStyleLbl="node1" presStyleIdx="0" presStyleCnt="5">
        <dgm:presLayoutVars>
          <dgm:bulletEnabled val="1"/>
        </dgm:presLayoutVars>
      </dgm:prSet>
      <dgm:spPr/>
      <dgm:t>
        <a:bodyPr/>
        <a:lstStyle/>
        <a:p>
          <a:endParaRPr lang="en-US"/>
        </a:p>
      </dgm:t>
    </dgm:pt>
    <dgm:pt modelId="{81B69A54-A005-4DD3-979A-E28E7004A10A}" type="pres">
      <dgm:prSet presAssocID="{B3A9F46C-CB74-4075-B838-ED8A96621646}" presName="spNode" presStyleCnt="0"/>
      <dgm:spPr/>
    </dgm:pt>
    <dgm:pt modelId="{7B9471B4-CDED-4CE0-8C58-4F9F55CB1F59}" type="pres">
      <dgm:prSet presAssocID="{70DFAFFF-9FA3-47BB-8A47-2BF4D15A81B7}" presName="sibTrans" presStyleLbl="sibTrans1D1" presStyleIdx="0" presStyleCnt="5"/>
      <dgm:spPr/>
      <dgm:t>
        <a:bodyPr/>
        <a:lstStyle/>
        <a:p>
          <a:endParaRPr lang="en-US"/>
        </a:p>
      </dgm:t>
    </dgm:pt>
    <dgm:pt modelId="{622B8FA8-D624-40D1-BF3E-A71E7CC00F69}" type="pres">
      <dgm:prSet presAssocID="{5452C0BC-1826-401B-8487-9D40F89D8852}" presName="node" presStyleLbl="node1" presStyleIdx="1" presStyleCnt="5">
        <dgm:presLayoutVars>
          <dgm:bulletEnabled val="1"/>
        </dgm:presLayoutVars>
      </dgm:prSet>
      <dgm:spPr/>
      <dgm:t>
        <a:bodyPr/>
        <a:lstStyle/>
        <a:p>
          <a:endParaRPr lang="en-US"/>
        </a:p>
      </dgm:t>
    </dgm:pt>
    <dgm:pt modelId="{CA1FCAB3-4A34-4F38-9CF0-177904622DFC}" type="pres">
      <dgm:prSet presAssocID="{5452C0BC-1826-401B-8487-9D40F89D8852}" presName="spNode" presStyleCnt="0"/>
      <dgm:spPr/>
    </dgm:pt>
    <dgm:pt modelId="{37120C38-F68D-47BD-95D3-1FA72D5A7958}" type="pres">
      <dgm:prSet presAssocID="{768FA640-1223-4C7B-B03B-38229A5AD552}" presName="sibTrans" presStyleLbl="sibTrans1D1" presStyleIdx="1" presStyleCnt="5"/>
      <dgm:spPr/>
      <dgm:t>
        <a:bodyPr/>
        <a:lstStyle/>
        <a:p>
          <a:endParaRPr lang="en-US"/>
        </a:p>
      </dgm:t>
    </dgm:pt>
    <dgm:pt modelId="{777CB107-EFD6-40F4-98A8-3AD0F8EB3E32}" type="pres">
      <dgm:prSet presAssocID="{0A13F52B-69D1-4A60-8CC4-0AC4F2D0D0B6}" presName="node" presStyleLbl="node1" presStyleIdx="2" presStyleCnt="5">
        <dgm:presLayoutVars>
          <dgm:bulletEnabled val="1"/>
        </dgm:presLayoutVars>
      </dgm:prSet>
      <dgm:spPr/>
      <dgm:t>
        <a:bodyPr/>
        <a:lstStyle/>
        <a:p>
          <a:endParaRPr lang="en-US"/>
        </a:p>
      </dgm:t>
    </dgm:pt>
    <dgm:pt modelId="{EA29FB6F-FDB0-4D7F-AE56-87E99C28D65F}" type="pres">
      <dgm:prSet presAssocID="{0A13F52B-69D1-4A60-8CC4-0AC4F2D0D0B6}" presName="spNode" presStyleCnt="0"/>
      <dgm:spPr/>
    </dgm:pt>
    <dgm:pt modelId="{E953D552-D9F4-48DA-ABFE-2D6258CEE5BE}" type="pres">
      <dgm:prSet presAssocID="{BDF8B627-5273-44FD-BC5B-7D31F0A6698A}" presName="sibTrans" presStyleLbl="sibTrans1D1" presStyleIdx="2" presStyleCnt="5"/>
      <dgm:spPr/>
      <dgm:t>
        <a:bodyPr/>
        <a:lstStyle/>
        <a:p>
          <a:endParaRPr lang="en-US"/>
        </a:p>
      </dgm:t>
    </dgm:pt>
    <dgm:pt modelId="{C0921B65-E9F0-432A-805B-5E16D541726A}" type="pres">
      <dgm:prSet presAssocID="{10B447DB-56F7-4436-83E6-AA2AB6EF6C52}" presName="node" presStyleLbl="node1" presStyleIdx="3" presStyleCnt="5">
        <dgm:presLayoutVars>
          <dgm:bulletEnabled val="1"/>
        </dgm:presLayoutVars>
      </dgm:prSet>
      <dgm:spPr/>
      <dgm:t>
        <a:bodyPr/>
        <a:lstStyle/>
        <a:p>
          <a:endParaRPr lang="en-US"/>
        </a:p>
      </dgm:t>
    </dgm:pt>
    <dgm:pt modelId="{016B9589-5968-4F64-8EBC-B71BC373CE37}" type="pres">
      <dgm:prSet presAssocID="{10B447DB-56F7-4436-83E6-AA2AB6EF6C52}" presName="spNode" presStyleCnt="0"/>
      <dgm:spPr/>
    </dgm:pt>
    <dgm:pt modelId="{F1DF7619-29A0-41E0-A1B3-16E3CF9BEE5C}" type="pres">
      <dgm:prSet presAssocID="{23DC9290-A7E7-4458-A3C3-4E03AA5FEE6A}" presName="sibTrans" presStyleLbl="sibTrans1D1" presStyleIdx="3" presStyleCnt="5"/>
      <dgm:spPr/>
      <dgm:t>
        <a:bodyPr/>
        <a:lstStyle/>
        <a:p>
          <a:endParaRPr lang="en-US"/>
        </a:p>
      </dgm:t>
    </dgm:pt>
    <dgm:pt modelId="{EA087AF3-2D51-4A12-A68A-BD71D5C4948A}" type="pres">
      <dgm:prSet presAssocID="{34778058-0B59-441A-8B70-B78F92C3D405}" presName="node" presStyleLbl="node1" presStyleIdx="4" presStyleCnt="5">
        <dgm:presLayoutVars>
          <dgm:bulletEnabled val="1"/>
        </dgm:presLayoutVars>
      </dgm:prSet>
      <dgm:spPr/>
      <dgm:t>
        <a:bodyPr/>
        <a:lstStyle/>
        <a:p>
          <a:endParaRPr lang="en-US"/>
        </a:p>
      </dgm:t>
    </dgm:pt>
    <dgm:pt modelId="{8C55AC65-E7C1-4C6E-A107-F12D9EDF3A07}" type="pres">
      <dgm:prSet presAssocID="{34778058-0B59-441A-8B70-B78F92C3D405}" presName="spNode" presStyleCnt="0"/>
      <dgm:spPr/>
    </dgm:pt>
    <dgm:pt modelId="{CFC84DA5-3BD1-4264-8D2A-522D1FBB3F43}" type="pres">
      <dgm:prSet presAssocID="{821DA16E-174B-4695-B842-808AE2D2353A}" presName="sibTrans" presStyleLbl="sibTrans1D1" presStyleIdx="4" presStyleCnt="5"/>
      <dgm:spPr/>
      <dgm:t>
        <a:bodyPr/>
        <a:lstStyle/>
        <a:p>
          <a:endParaRPr lang="en-US"/>
        </a:p>
      </dgm:t>
    </dgm:pt>
  </dgm:ptLst>
  <dgm:cxnLst>
    <dgm:cxn modelId="{E4AF143A-5BD8-43FB-904B-4443156E1AF5}" type="presOf" srcId="{0A13F52B-69D1-4A60-8CC4-0AC4F2D0D0B6}" destId="{777CB107-EFD6-40F4-98A8-3AD0F8EB3E32}" srcOrd="0" destOrd="0" presId="urn:microsoft.com/office/officeart/2005/8/layout/cycle5"/>
    <dgm:cxn modelId="{F891D69E-D37D-4E8E-AC4C-1C4CDA81DA73}" type="presOf" srcId="{5452C0BC-1826-401B-8487-9D40F89D8852}" destId="{622B8FA8-D624-40D1-BF3E-A71E7CC00F69}" srcOrd="0" destOrd="0" presId="urn:microsoft.com/office/officeart/2005/8/layout/cycle5"/>
    <dgm:cxn modelId="{E9F7FAA4-7AA6-4980-8D76-849CFDA84E2C}" type="presOf" srcId="{23DC9290-A7E7-4458-A3C3-4E03AA5FEE6A}" destId="{F1DF7619-29A0-41E0-A1B3-16E3CF9BEE5C}" srcOrd="0" destOrd="0" presId="urn:microsoft.com/office/officeart/2005/8/layout/cycle5"/>
    <dgm:cxn modelId="{3609827D-4482-49A6-9225-DEBE2BEE2628}" type="presOf" srcId="{BDF8B627-5273-44FD-BC5B-7D31F0A6698A}" destId="{E953D552-D9F4-48DA-ABFE-2D6258CEE5BE}" srcOrd="0" destOrd="0" presId="urn:microsoft.com/office/officeart/2005/8/layout/cycle5"/>
    <dgm:cxn modelId="{8BE3A082-89FA-4869-9AA2-0D72F7F02D31}" srcId="{A1EE9872-D0B1-4333-BBE4-4F52DB7CCB17}" destId="{10B447DB-56F7-4436-83E6-AA2AB6EF6C52}" srcOrd="3" destOrd="0" parTransId="{7591D71F-4807-434C-A01B-82FB0175FDDD}" sibTransId="{23DC9290-A7E7-4458-A3C3-4E03AA5FEE6A}"/>
    <dgm:cxn modelId="{CEF34572-75AA-4790-ADB3-3D9CE1C84808}" type="presOf" srcId="{70DFAFFF-9FA3-47BB-8A47-2BF4D15A81B7}" destId="{7B9471B4-CDED-4CE0-8C58-4F9F55CB1F59}" srcOrd="0" destOrd="0" presId="urn:microsoft.com/office/officeart/2005/8/layout/cycle5"/>
    <dgm:cxn modelId="{68FB64AE-C6C5-4484-8D26-D24C7FEAF429}" srcId="{A1EE9872-D0B1-4333-BBE4-4F52DB7CCB17}" destId="{B3A9F46C-CB74-4075-B838-ED8A96621646}" srcOrd="0" destOrd="0" parTransId="{09B687B4-676B-4DC7-9D27-0548363DB655}" sibTransId="{70DFAFFF-9FA3-47BB-8A47-2BF4D15A81B7}"/>
    <dgm:cxn modelId="{A7323820-58A8-4E58-8C86-D49E1C0F1B7B}" srcId="{A1EE9872-D0B1-4333-BBE4-4F52DB7CCB17}" destId="{0A13F52B-69D1-4A60-8CC4-0AC4F2D0D0B6}" srcOrd="2" destOrd="0" parTransId="{D210C239-45BD-4FCE-9681-1B36E637BF8E}" sibTransId="{BDF8B627-5273-44FD-BC5B-7D31F0A6698A}"/>
    <dgm:cxn modelId="{3B76D353-454B-47B2-BFCA-A1B8B3EBA404}" type="presOf" srcId="{A1EE9872-D0B1-4333-BBE4-4F52DB7CCB17}" destId="{F15D7FC5-8F2C-43CC-9A85-3FB77B7C15BB}" srcOrd="0" destOrd="0" presId="urn:microsoft.com/office/officeart/2005/8/layout/cycle5"/>
    <dgm:cxn modelId="{D2D81D63-D772-43F7-9DD2-04268AF03254}" type="presOf" srcId="{34778058-0B59-441A-8B70-B78F92C3D405}" destId="{EA087AF3-2D51-4A12-A68A-BD71D5C4948A}" srcOrd="0" destOrd="0" presId="urn:microsoft.com/office/officeart/2005/8/layout/cycle5"/>
    <dgm:cxn modelId="{2C21AC21-F094-421B-88FE-A53EF7867183}" srcId="{A1EE9872-D0B1-4333-BBE4-4F52DB7CCB17}" destId="{5452C0BC-1826-401B-8487-9D40F89D8852}" srcOrd="1" destOrd="0" parTransId="{D855ED72-8CE7-4E8C-861D-2D84FBCD54AB}" sibTransId="{768FA640-1223-4C7B-B03B-38229A5AD552}"/>
    <dgm:cxn modelId="{8E98969E-01A0-494B-A764-12709B86BBCE}" type="presOf" srcId="{10B447DB-56F7-4436-83E6-AA2AB6EF6C52}" destId="{C0921B65-E9F0-432A-805B-5E16D541726A}" srcOrd="0" destOrd="0" presId="urn:microsoft.com/office/officeart/2005/8/layout/cycle5"/>
    <dgm:cxn modelId="{9D67281C-4C4E-41B9-A5CC-A4A6E2C74CA4}" type="presOf" srcId="{821DA16E-174B-4695-B842-808AE2D2353A}" destId="{CFC84DA5-3BD1-4264-8D2A-522D1FBB3F43}" srcOrd="0" destOrd="0" presId="urn:microsoft.com/office/officeart/2005/8/layout/cycle5"/>
    <dgm:cxn modelId="{EF89A664-26F7-4322-A3E7-333C8E6CE9CB}" type="presOf" srcId="{768FA640-1223-4C7B-B03B-38229A5AD552}" destId="{37120C38-F68D-47BD-95D3-1FA72D5A7958}" srcOrd="0" destOrd="0" presId="urn:microsoft.com/office/officeart/2005/8/layout/cycle5"/>
    <dgm:cxn modelId="{7A35E878-6CF5-46B2-A602-3989012738EE}" type="presOf" srcId="{B3A9F46C-CB74-4075-B838-ED8A96621646}" destId="{E0644004-D887-4637-BE08-E349727AD63C}" srcOrd="0" destOrd="0" presId="urn:microsoft.com/office/officeart/2005/8/layout/cycle5"/>
    <dgm:cxn modelId="{4791FB16-0265-4602-811A-FEDA689AC7D4}" srcId="{A1EE9872-D0B1-4333-BBE4-4F52DB7CCB17}" destId="{34778058-0B59-441A-8B70-B78F92C3D405}" srcOrd="4" destOrd="0" parTransId="{0B59FEE6-4A1D-4245-8D98-6DAC3D3E6D23}" sibTransId="{821DA16E-174B-4695-B842-808AE2D2353A}"/>
    <dgm:cxn modelId="{94C56C6C-3939-42B4-B746-F075B68B4527}" type="presParOf" srcId="{F15D7FC5-8F2C-43CC-9A85-3FB77B7C15BB}" destId="{E0644004-D887-4637-BE08-E349727AD63C}" srcOrd="0" destOrd="0" presId="urn:microsoft.com/office/officeart/2005/8/layout/cycle5"/>
    <dgm:cxn modelId="{A818DEBE-64C0-4F69-B1ED-D56B4064CCE2}" type="presParOf" srcId="{F15D7FC5-8F2C-43CC-9A85-3FB77B7C15BB}" destId="{81B69A54-A005-4DD3-979A-E28E7004A10A}" srcOrd="1" destOrd="0" presId="urn:microsoft.com/office/officeart/2005/8/layout/cycle5"/>
    <dgm:cxn modelId="{AE452A2F-EB7B-4B30-A05D-C92E4C837692}" type="presParOf" srcId="{F15D7FC5-8F2C-43CC-9A85-3FB77B7C15BB}" destId="{7B9471B4-CDED-4CE0-8C58-4F9F55CB1F59}" srcOrd="2" destOrd="0" presId="urn:microsoft.com/office/officeart/2005/8/layout/cycle5"/>
    <dgm:cxn modelId="{BFA9FE60-F894-4F4B-B9C3-F34BCC330D7B}" type="presParOf" srcId="{F15D7FC5-8F2C-43CC-9A85-3FB77B7C15BB}" destId="{622B8FA8-D624-40D1-BF3E-A71E7CC00F69}" srcOrd="3" destOrd="0" presId="urn:microsoft.com/office/officeart/2005/8/layout/cycle5"/>
    <dgm:cxn modelId="{F15600B7-C2A0-465F-8115-97A6FE7C021D}" type="presParOf" srcId="{F15D7FC5-8F2C-43CC-9A85-3FB77B7C15BB}" destId="{CA1FCAB3-4A34-4F38-9CF0-177904622DFC}" srcOrd="4" destOrd="0" presId="urn:microsoft.com/office/officeart/2005/8/layout/cycle5"/>
    <dgm:cxn modelId="{327E32CC-230C-4A10-9E07-DDFC7799581A}" type="presParOf" srcId="{F15D7FC5-8F2C-43CC-9A85-3FB77B7C15BB}" destId="{37120C38-F68D-47BD-95D3-1FA72D5A7958}" srcOrd="5" destOrd="0" presId="urn:microsoft.com/office/officeart/2005/8/layout/cycle5"/>
    <dgm:cxn modelId="{4D6434AF-DC3E-4CFE-BDAB-3BBEC08F843F}" type="presParOf" srcId="{F15D7FC5-8F2C-43CC-9A85-3FB77B7C15BB}" destId="{777CB107-EFD6-40F4-98A8-3AD0F8EB3E32}" srcOrd="6" destOrd="0" presId="urn:microsoft.com/office/officeart/2005/8/layout/cycle5"/>
    <dgm:cxn modelId="{FE9BF163-025F-4FDE-9549-E7091C7AE8E8}" type="presParOf" srcId="{F15D7FC5-8F2C-43CC-9A85-3FB77B7C15BB}" destId="{EA29FB6F-FDB0-4D7F-AE56-87E99C28D65F}" srcOrd="7" destOrd="0" presId="urn:microsoft.com/office/officeart/2005/8/layout/cycle5"/>
    <dgm:cxn modelId="{34C7DEE7-D411-4180-A400-A7E2D25C9C2D}" type="presParOf" srcId="{F15D7FC5-8F2C-43CC-9A85-3FB77B7C15BB}" destId="{E953D552-D9F4-48DA-ABFE-2D6258CEE5BE}" srcOrd="8" destOrd="0" presId="urn:microsoft.com/office/officeart/2005/8/layout/cycle5"/>
    <dgm:cxn modelId="{058940DB-DEA7-4458-9CF2-28B1E5942490}" type="presParOf" srcId="{F15D7FC5-8F2C-43CC-9A85-3FB77B7C15BB}" destId="{C0921B65-E9F0-432A-805B-5E16D541726A}" srcOrd="9" destOrd="0" presId="urn:microsoft.com/office/officeart/2005/8/layout/cycle5"/>
    <dgm:cxn modelId="{DDA97754-80BF-4167-932B-64A67454690C}" type="presParOf" srcId="{F15D7FC5-8F2C-43CC-9A85-3FB77B7C15BB}" destId="{016B9589-5968-4F64-8EBC-B71BC373CE37}" srcOrd="10" destOrd="0" presId="urn:microsoft.com/office/officeart/2005/8/layout/cycle5"/>
    <dgm:cxn modelId="{6489DEEA-75F2-4BA6-AC11-AC067290794B}" type="presParOf" srcId="{F15D7FC5-8F2C-43CC-9A85-3FB77B7C15BB}" destId="{F1DF7619-29A0-41E0-A1B3-16E3CF9BEE5C}" srcOrd="11" destOrd="0" presId="urn:microsoft.com/office/officeart/2005/8/layout/cycle5"/>
    <dgm:cxn modelId="{96680548-1840-4730-B3C9-101BBEBE8193}" type="presParOf" srcId="{F15D7FC5-8F2C-43CC-9A85-3FB77B7C15BB}" destId="{EA087AF3-2D51-4A12-A68A-BD71D5C4948A}" srcOrd="12" destOrd="0" presId="urn:microsoft.com/office/officeart/2005/8/layout/cycle5"/>
    <dgm:cxn modelId="{CD6A1CF1-3519-4679-9097-29F8075E87B2}" type="presParOf" srcId="{F15D7FC5-8F2C-43CC-9A85-3FB77B7C15BB}" destId="{8C55AC65-E7C1-4C6E-A107-F12D9EDF3A07}" srcOrd="13" destOrd="0" presId="urn:microsoft.com/office/officeart/2005/8/layout/cycle5"/>
    <dgm:cxn modelId="{4055EEFE-EA8F-4892-8162-2DEA0F553B6E}" type="presParOf" srcId="{F15D7FC5-8F2C-43CC-9A85-3FB77B7C15BB}" destId="{CFC84DA5-3BD1-4264-8D2A-522D1FBB3F43}"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B230EBB-2A04-4A57-8654-B220054E9F8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E32BD038-85B4-4010-96B4-2F52BBEB9D98}">
      <dgm:prSet phldrT="[Text]"/>
      <dgm:spPr>
        <a:solidFill>
          <a:schemeClr val="bg1">
            <a:lumMod val="50000"/>
          </a:schemeClr>
        </a:solidFill>
      </dgm:spPr>
      <dgm:t>
        <a:bodyPr/>
        <a:lstStyle/>
        <a:p>
          <a:r>
            <a:rPr lang="en-US" dirty="0" smtClean="0">
              <a:latin typeface="JasmineUPC" panose="02020603050405020304" pitchFamily="18" charset="-34"/>
              <a:cs typeface="JasmineUPC" panose="02020603050405020304" pitchFamily="18" charset="-34"/>
            </a:rPr>
            <a:t>Company</a:t>
          </a:r>
          <a:endParaRPr lang="en-US" dirty="0">
            <a:latin typeface="JasmineUPC" panose="02020603050405020304" pitchFamily="18" charset="-34"/>
            <a:cs typeface="JasmineUPC" panose="02020603050405020304" pitchFamily="18" charset="-34"/>
          </a:endParaRPr>
        </a:p>
      </dgm:t>
    </dgm:pt>
    <dgm:pt modelId="{D015F8B1-E04B-4A42-95AF-E563EDFC0C36}" type="parTrans" cxnId="{BCAC15D9-A50D-4F10-A496-B6CD126EAEE7}">
      <dgm:prSet/>
      <dgm:spPr/>
      <dgm:t>
        <a:bodyPr/>
        <a:lstStyle/>
        <a:p>
          <a:endParaRPr lang="en-US">
            <a:latin typeface="JasmineUPC" panose="02020603050405020304" pitchFamily="18" charset="-34"/>
            <a:cs typeface="JasmineUPC" panose="02020603050405020304" pitchFamily="18" charset="-34"/>
          </a:endParaRPr>
        </a:p>
      </dgm:t>
    </dgm:pt>
    <dgm:pt modelId="{95A6936C-1DD6-4AAF-89CA-FC9665B588F6}" type="sibTrans" cxnId="{BCAC15D9-A50D-4F10-A496-B6CD126EAEE7}">
      <dgm:prSet/>
      <dgm:spPr/>
      <dgm:t>
        <a:bodyPr/>
        <a:lstStyle/>
        <a:p>
          <a:endParaRPr lang="en-US">
            <a:latin typeface="JasmineUPC" panose="02020603050405020304" pitchFamily="18" charset="-34"/>
            <a:cs typeface="JasmineUPC" panose="02020603050405020304" pitchFamily="18" charset="-34"/>
          </a:endParaRPr>
        </a:p>
      </dgm:t>
    </dgm:pt>
    <dgm:pt modelId="{5EB26F4C-4575-445E-A7AD-6907EC54C25A}">
      <dgm:prSet phldrT="[Text]" custT="1"/>
      <dgm:spPr>
        <a:solidFill>
          <a:schemeClr val="accent4">
            <a:lumMod val="40000"/>
            <a:lumOff val="60000"/>
            <a:alpha val="90000"/>
          </a:schemeClr>
        </a:solidFill>
        <a:ln>
          <a:solidFill>
            <a:schemeClr val="bg1">
              <a:lumMod val="65000"/>
              <a:alpha val="90000"/>
            </a:schemeClr>
          </a:solidFill>
        </a:ln>
      </dgm:spPr>
      <dgm:t>
        <a:bodyPr/>
        <a:lstStyle/>
        <a:p>
          <a:r>
            <a:rPr lang="en-US" sz="2100" dirty="0" smtClean="0">
              <a:latin typeface="JasmineUPC" panose="02020603050405020304" pitchFamily="18" charset="-34"/>
              <a:cs typeface="JasmineUPC" panose="02020603050405020304" pitchFamily="18" charset="-34"/>
            </a:rPr>
            <a:t>Online e-commerce platform with mobile compatibility                                              - User friendly, easily accessible, simple to use</a:t>
          </a:r>
          <a:endParaRPr lang="en-US" sz="2100" dirty="0">
            <a:latin typeface="JasmineUPC" panose="02020603050405020304" pitchFamily="18" charset="-34"/>
            <a:cs typeface="JasmineUPC" panose="02020603050405020304" pitchFamily="18" charset="-34"/>
          </a:endParaRPr>
        </a:p>
      </dgm:t>
    </dgm:pt>
    <dgm:pt modelId="{DF616743-4A53-4175-83D4-236DAE02C6B0}" type="parTrans" cxnId="{E0BF0929-214E-45C2-85C5-227528AF5437}">
      <dgm:prSet/>
      <dgm:spPr/>
      <dgm:t>
        <a:bodyPr/>
        <a:lstStyle/>
        <a:p>
          <a:endParaRPr lang="en-US">
            <a:latin typeface="JasmineUPC" panose="02020603050405020304" pitchFamily="18" charset="-34"/>
            <a:cs typeface="JasmineUPC" panose="02020603050405020304" pitchFamily="18" charset="-34"/>
          </a:endParaRPr>
        </a:p>
      </dgm:t>
    </dgm:pt>
    <dgm:pt modelId="{597CC2FA-0FA3-4371-ACB2-9784567EA2EC}" type="sibTrans" cxnId="{E0BF0929-214E-45C2-85C5-227528AF5437}">
      <dgm:prSet/>
      <dgm:spPr/>
      <dgm:t>
        <a:bodyPr/>
        <a:lstStyle/>
        <a:p>
          <a:endParaRPr lang="en-US">
            <a:latin typeface="JasmineUPC" panose="02020603050405020304" pitchFamily="18" charset="-34"/>
            <a:cs typeface="JasmineUPC" panose="02020603050405020304" pitchFamily="18" charset="-34"/>
          </a:endParaRPr>
        </a:p>
      </dgm:t>
    </dgm:pt>
    <dgm:pt modelId="{C4B1782E-8498-4598-874A-9CBF0349F625}">
      <dgm:prSet phldrT="[Text]"/>
      <dgm:spPr>
        <a:solidFill>
          <a:schemeClr val="bg1">
            <a:lumMod val="50000"/>
          </a:schemeClr>
        </a:solidFill>
      </dgm:spPr>
      <dgm:t>
        <a:bodyPr/>
        <a:lstStyle/>
        <a:p>
          <a:r>
            <a:rPr lang="en-US" dirty="0" smtClean="0">
              <a:latin typeface="JasmineUPC" panose="02020603050405020304" pitchFamily="18" charset="-34"/>
              <a:cs typeface="JasmineUPC" panose="02020603050405020304" pitchFamily="18" charset="-34"/>
            </a:rPr>
            <a:t>Products</a:t>
          </a:r>
          <a:endParaRPr lang="en-US" dirty="0">
            <a:latin typeface="JasmineUPC" panose="02020603050405020304" pitchFamily="18" charset="-34"/>
            <a:cs typeface="JasmineUPC" panose="02020603050405020304" pitchFamily="18" charset="-34"/>
          </a:endParaRPr>
        </a:p>
      </dgm:t>
    </dgm:pt>
    <dgm:pt modelId="{108BC465-EBA8-4BDD-9478-78AC083046DC}" type="parTrans" cxnId="{B2D9E54E-6559-47A7-A12D-CC55CA67B4CD}">
      <dgm:prSet/>
      <dgm:spPr/>
      <dgm:t>
        <a:bodyPr/>
        <a:lstStyle/>
        <a:p>
          <a:endParaRPr lang="en-US">
            <a:latin typeface="JasmineUPC" panose="02020603050405020304" pitchFamily="18" charset="-34"/>
            <a:cs typeface="JasmineUPC" panose="02020603050405020304" pitchFamily="18" charset="-34"/>
          </a:endParaRPr>
        </a:p>
      </dgm:t>
    </dgm:pt>
    <dgm:pt modelId="{277C26BD-8072-4C0C-BD52-390BD0B3DBF3}" type="sibTrans" cxnId="{B2D9E54E-6559-47A7-A12D-CC55CA67B4CD}">
      <dgm:prSet/>
      <dgm:spPr/>
      <dgm:t>
        <a:bodyPr/>
        <a:lstStyle/>
        <a:p>
          <a:endParaRPr lang="en-US">
            <a:latin typeface="JasmineUPC" panose="02020603050405020304" pitchFamily="18" charset="-34"/>
            <a:cs typeface="JasmineUPC" panose="02020603050405020304" pitchFamily="18" charset="-34"/>
          </a:endParaRPr>
        </a:p>
      </dgm:t>
    </dgm:pt>
    <dgm:pt modelId="{C484F3D4-850E-4971-8AB5-CFD994C8BB62}">
      <dgm:prSet phldrT="[Text]" custT="1"/>
      <dgm:spPr>
        <a:solidFill>
          <a:schemeClr val="accent4">
            <a:lumMod val="40000"/>
            <a:lumOff val="60000"/>
            <a:alpha val="90000"/>
          </a:schemeClr>
        </a:solidFill>
        <a:ln>
          <a:solidFill>
            <a:schemeClr val="bg1">
              <a:lumMod val="65000"/>
              <a:alpha val="90000"/>
            </a:schemeClr>
          </a:solidFill>
        </a:ln>
      </dgm:spPr>
      <dgm:t>
        <a:bodyPr/>
        <a:lstStyle/>
        <a:p>
          <a:r>
            <a:rPr lang="en-US" sz="2100" dirty="0" smtClean="0">
              <a:latin typeface="JasmineUPC" panose="02020603050405020304" pitchFamily="18" charset="-34"/>
              <a:cs typeface="JasmineUPC" panose="02020603050405020304" pitchFamily="18" charset="-34"/>
            </a:rPr>
            <a:t>Variety of candle scents </a:t>
          </a:r>
          <a:endParaRPr lang="en-US" sz="2100" dirty="0">
            <a:latin typeface="JasmineUPC" panose="02020603050405020304" pitchFamily="18" charset="-34"/>
            <a:cs typeface="JasmineUPC" panose="02020603050405020304" pitchFamily="18" charset="-34"/>
          </a:endParaRPr>
        </a:p>
      </dgm:t>
    </dgm:pt>
    <dgm:pt modelId="{2BA11D9C-F1FF-4F3E-9FB4-9A89C8A031F3}" type="parTrans" cxnId="{F16974CA-5817-4C05-B4A9-C16673D8F1D8}">
      <dgm:prSet/>
      <dgm:spPr/>
      <dgm:t>
        <a:bodyPr/>
        <a:lstStyle/>
        <a:p>
          <a:endParaRPr lang="en-US">
            <a:latin typeface="JasmineUPC" panose="02020603050405020304" pitchFamily="18" charset="-34"/>
            <a:cs typeface="JasmineUPC" panose="02020603050405020304" pitchFamily="18" charset="-34"/>
          </a:endParaRPr>
        </a:p>
      </dgm:t>
    </dgm:pt>
    <dgm:pt modelId="{6DD3E193-435C-4199-A569-C7D31CFCEEC4}" type="sibTrans" cxnId="{F16974CA-5817-4C05-B4A9-C16673D8F1D8}">
      <dgm:prSet/>
      <dgm:spPr/>
      <dgm:t>
        <a:bodyPr/>
        <a:lstStyle/>
        <a:p>
          <a:endParaRPr lang="en-US">
            <a:latin typeface="JasmineUPC" panose="02020603050405020304" pitchFamily="18" charset="-34"/>
            <a:cs typeface="JasmineUPC" panose="02020603050405020304" pitchFamily="18" charset="-34"/>
          </a:endParaRPr>
        </a:p>
      </dgm:t>
    </dgm:pt>
    <dgm:pt modelId="{41387CAA-0E74-40AA-BC5F-1D5E68213AFF}">
      <dgm:prSet phldrT="[Text]" custT="1"/>
      <dgm:spPr>
        <a:solidFill>
          <a:schemeClr val="accent4">
            <a:lumMod val="40000"/>
            <a:lumOff val="60000"/>
            <a:alpha val="90000"/>
          </a:schemeClr>
        </a:solidFill>
        <a:ln>
          <a:solidFill>
            <a:schemeClr val="bg1">
              <a:lumMod val="65000"/>
              <a:alpha val="90000"/>
            </a:schemeClr>
          </a:solidFill>
        </a:ln>
      </dgm:spPr>
      <dgm:t>
        <a:bodyPr/>
        <a:lstStyle/>
        <a:p>
          <a:endParaRPr lang="en-US" sz="1950" dirty="0">
            <a:latin typeface="JasmineUPC" panose="02020603050405020304" pitchFamily="18" charset="-34"/>
            <a:cs typeface="JasmineUPC" panose="02020603050405020304" pitchFamily="18" charset="-34"/>
          </a:endParaRPr>
        </a:p>
      </dgm:t>
    </dgm:pt>
    <dgm:pt modelId="{90D64A9E-3903-4A76-B034-5B5F49E176AF}" type="parTrans" cxnId="{F88DFCD3-DBFF-4DB6-BD14-5E2938DBD322}">
      <dgm:prSet/>
      <dgm:spPr/>
      <dgm:t>
        <a:bodyPr/>
        <a:lstStyle/>
        <a:p>
          <a:endParaRPr lang="en-US">
            <a:latin typeface="JasmineUPC" panose="02020603050405020304" pitchFamily="18" charset="-34"/>
            <a:cs typeface="JasmineUPC" panose="02020603050405020304" pitchFamily="18" charset="-34"/>
          </a:endParaRPr>
        </a:p>
      </dgm:t>
    </dgm:pt>
    <dgm:pt modelId="{AF855006-8218-4C3D-B2E5-8327B0F59A30}" type="sibTrans" cxnId="{F88DFCD3-DBFF-4DB6-BD14-5E2938DBD322}">
      <dgm:prSet/>
      <dgm:spPr/>
      <dgm:t>
        <a:bodyPr/>
        <a:lstStyle/>
        <a:p>
          <a:endParaRPr lang="en-US">
            <a:latin typeface="JasmineUPC" panose="02020603050405020304" pitchFamily="18" charset="-34"/>
            <a:cs typeface="JasmineUPC" panose="02020603050405020304" pitchFamily="18" charset="-34"/>
          </a:endParaRPr>
        </a:p>
      </dgm:t>
    </dgm:pt>
    <dgm:pt modelId="{3113BBD5-0259-4C71-95A6-FEB8F71E1BC9}">
      <dgm:prSet phldrT="[Text]" custT="1"/>
      <dgm:spPr>
        <a:solidFill>
          <a:schemeClr val="accent4">
            <a:lumMod val="40000"/>
            <a:lumOff val="60000"/>
            <a:alpha val="90000"/>
          </a:schemeClr>
        </a:solidFill>
        <a:ln>
          <a:solidFill>
            <a:schemeClr val="bg1">
              <a:lumMod val="65000"/>
              <a:alpha val="90000"/>
            </a:schemeClr>
          </a:solidFill>
        </a:ln>
      </dgm:spPr>
      <dgm:t>
        <a:bodyPr/>
        <a:lstStyle/>
        <a:p>
          <a:r>
            <a:rPr lang="en-US" sz="2100" dirty="0" smtClean="0">
              <a:latin typeface="JasmineUPC" panose="02020603050405020304" pitchFamily="18" charset="-34"/>
              <a:cs typeface="JasmineUPC" panose="02020603050405020304" pitchFamily="18" charset="-34"/>
            </a:rPr>
            <a:t>Wholesale ingredient supplier relationships </a:t>
          </a:r>
          <a:endParaRPr lang="en-US" sz="2100" dirty="0">
            <a:latin typeface="JasmineUPC" panose="02020603050405020304" pitchFamily="18" charset="-34"/>
            <a:cs typeface="JasmineUPC" panose="02020603050405020304" pitchFamily="18" charset="-34"/>
          </a:endParaRPr>
        </a:p>
      </dgm:t>
    </dgm:pt>
    <dgm:pt modelId="{6E7C04B5-59FC-495F-A5CC-A6D0FCE08C47}" type="parTrans" cxnId="{F588D6E4-41CE-4C32-A724-CAB423542021}">
      <dgm:prSet/>
      <dgm:spPr/>
      <dgm:t>
        <a:bodyPr/>
        <a:lstStyle/>
        <a:p>
          <a:endParaRPr lang="en-US">
            <a:latin typeface="JasmineUPC" panose="02020603050405020304" pitchFamily="18" charset="-34"/>
            <a:cs typeface="JasmineUPC" panose="02020603050405020304" pitchFamily="18" charset="-34"/>
          </a:endParaRPr>
        </a:p>
      </dgm:t>
    </dgm:pt>
    <dgm:pt modelId="{AFB36A5C-E94E-4E02-9423-64B4B518894E}" type="sibTrans" cxnId="{F588D6E4-41CE-4C32-A724-CAB423542021}">
      <dgm:prSet/>
      <dgm:spPr/>
      <dgm:t>
        <a:bodyPr/>
        <a:lstStyle/>
        <a:p>
          <a:endParaRPr lang="en-US">
            <a:latin typeface="JasmineUPC" panose="02020603050405020304" pitchFamily="18" charset="-34"/>
            <a:cs typeface="JasmineUPC" panose="02020603050405020304" pitchFamily="18" charset="-34"/>
          </a:endParaRPr>
        </a:p>
      </dgm:t>
    </dgm:pt>
    <dgm:pt modelId="{B3500528-DA74-448E-B959-8A1F5477A996}">
      <dgm:prSet phldrT="[Text]" custT="1"/>
      <dgm:spPr>
        <a:solidFill>
          <a:schemeClr val="accent4">
            <a:lumMod val="40000"/>
            <a:lumOff val="60000"/>
            <a:alpha val="90000"/>
          </a:schemeClr>
        </a:solidFill>
        <a:ln>
          <a:solidFill>
            <a:schemeClr val="bg1">
              <a:lumMod val="65000"/>
              <a:alpha val="90000"/>
            </a:schemeClr>
          </a:solidFill>
        </a:ln>
      </dgm:spPr>
      <dgm:t>
        <a:bodyPr/>
        <a:lstStyle/>
        <a:p>
          <a:r>
            <a:rPr lang="en-US" sz="2100" dirty="0" smtClean="0">
              <a:latin typeface="JasmineUPC" panose="02020603050405020304" pitchFamily="18" charset="-34"/>
              <a:cs typeface="JasmineUPC" panose="02020603050405020304" pitchFamily="18" charset="-34"/>
            </a:rPr>
            <a:t>In-house production, labeling &amp; packaging</a:t>
          </a:r>
          <a:endParaRPr lang="en-US" sz="2100" dirty="0">
            <a:latin typeface="JasmineUPC" panose="02020603050405020304" pitchFamily="18" charset="-34"/>
            <a:cs typeface="JasmineUPC" panose="02020603050405020304" pitchFamily="18" charset="-34"/>
          </a:endParaRPr>
        </a:p>
      </dgm:t>
    </dgm:pt>
    <dgm:pt modelId="{0ED5FA25-C8C3-486D-8483-74AE2496266F}" type="parTrans" cxnId="{F6326C2E-36EF-4DB3-9DAC-7F9D636DDB96}">
      <dgm:prSet/>
      <dgm:spPr/>
      <dgm:t>
        <a:bodyPr/>
        <a:lstStyle/>
        <a:p>
          <a:endParaRPr lang="en-US">
            <a:latin typeface="JasmineUPC" panose="02020603050405020304" pitchFamily="18" charset="-34"/>
            <a:cs typeface="JasmineUPC" panose="02020603050405020304" pitchFamily="18" charset="-34"/>
          </a:endParaRPr>
        </a:p>
      </dgm:t>
    </dgm:pt>
    <dgm:pt modelId="{F613A9C9-11F5-49FC-9951-CB439C3E7BDA}" type="sibTrans" cxnId="{F6326C2E-36EF-4DB3-9DAC-7F9D636DDB96}">
      <dgm:prSet/>
      <dgm:spPr/>
      <dgm:t>
        <a:bodyPr/>
        <a:lstStyle/>
        <a:p>
          <a:endParaRPr lang="en-US">
            <a:latin typeface="JasmineUPC" panose="02020603050405020304" pitchFamily="18" charset="-34"/>
            <a:cs typeface="JasmineUPC" panose="02020603050405020304" pitchFamily="18" charset="-34"/>
          </a:endParaRPr>
        </a:p>
      </dgm:t>
    </dgm:pt>
    <dgm:pt modelId="{DC583186-80CA-4E52-9067-AC416AF41BAD}">
      <dgm:prSet phldrT="[Text]" custT="1"/>
      <dgm:spPr>
        <a:solidFill>
          <a:schemeClr val="accent4">
            <a:lumMod val="40000"/>
            <a:lumOff val="60000"/>
            <a:alpha val="90000"/>
          </a:schemeClr>
        </a:solidFill>
        <a:ln>
          <a:solidFill>
            <a:schemeClr val="bg1">
              <a:lumMod val="65000"/>
              <a:alpha val="90000"/>
            </a:schemeClr>
          </a:solidFill>
        </a:ln>
      </dgm:spPr>
      <dgm:t>
        <a:bodyPr/>
        <a:lstStyle/>
        <a:p>
          <a:r>
            <a:rPr lang="en-US" sz="2100" dirty="0" smtClean="0">
              <a:latin typeface="JasmineUPC" panose="02020603050405020304" pitchFamily="18" charset="-34"/>
              <a:cs typeface="JasmineUPC" panose="02020603050405020304" pitchFamily="18" charset="-34"/>
            </a:rPr>
            <a:t>Domestic shipping through USPS</a:t>
          </a:r>
          <a:endParaRPr lang="en-US" sz="2100" dirty="0">
            <a:latin typeface="JasmineUPC" panose="02020603050405020304" pitchFamily="18" charset="-34"/>
            <a:cs typeface="JasmineUPC" panose="02020603050405020304" pitchFamily="18" charset="-34"/>
          </a:endParaRPr>
        </a:p>
      </dgm:t>
    </dgm:pt>
    <dgm:pt modelId="{C0394AE2-3939-4173-BE8E-25673740051D}" type="parTrans" cxnId="{FCDC7923-3387-48E8-A416-C60A0569EEF2}">
      <dgm:prSet/>
      <dgm:spPr/>
      <dgm:t>
        <a:bodyPr/>
        <a:lstStyle/>
        <a:p>
          <a:endParaRPr lang="en-US">
            <a:latin typeface="JasmineUPC" panose="02020603050405020304" pitchFamily="18" charset="-34"/>
            <a:cs typeface="JasmineUPC" panose="02020603050405020304" pitchFamily="18" charset="-34"/>
          </a:endParaRPr>
        </a:p>
      </dgm:t>
    </dgm:pt>
    <dgm:pt modelId="{F6B77319-FFB0-4FE0-8C06-0D1DC6CE48C0}" type="sibTrans" cxnId="{FCDC7923-3387-48E8-A416-C60A0569EEF2}">
      <dgm:prSet/>
      <dgm:spPr/>
      <dgm:t>
        <a:bodyPr/>
        <a:lstStyle/>
        <a:p>
          <a:endParaRPr lang="en-US">
            <a:latin typeface="JasmineUPC" panose="02020603050405020304" pitchFamily="18" charset="-34"/>
            <a:cs typeface="JasmineUPC" panose="02020603050405020304" pitchFamily="18" charset="-34"/>
          </a:endParaRPr>
        </a:p>
      </dgm:t>
    </dgm:pt>
    <dgm:pt modelId="{F2FADC63-2119-4E2A-938B-B81F76243A67}">
      <dgm:prSet phldrT="[Text]" custT="1"/>
      <dgm:spPr>
        <a:solidFill>
          <a:schemeClr val="accent4">
            <a:lumMod val="40000"/>
            <a:lumOff val="60000"/>
            <a:alpha val="90000"/>
          </a:schemeClr>
        </a:solidFill>
        <a:ln>
          <a:solidFill>
            <a:schemeClr val="bg1">
              <a:lumMod val="65000"/>
              <a:alpha val="90000"/>
            </a:schemeClr>
          </a:solidFill>
        </a:ln>
      </dgm:spPr>
      <dgm:t>
        <a:bodyPr/>
        <a:lstStyle/>
        <a:p>
          <a:r>
            <a:rPr lang="en-US" sz="2100" dirty="0" smtClean="0">
              <a:latin typeface="JasmineUPC" panose="02020603050405020304" pitchFamily="18" charset="-34"/>
              <a:cs typeface="JasmineUPC" panose="02020603050405020304" pitchFamily="18" charset="-34"/>
            </a:rPr>
            <a:t>Three size jars available – price range                    - Categories: Classic, Holiday &amp; Specialty                                  - Customization &amp; Personalization options</a:t>
          </a:r>
          <a:endParaRPr lang="en-US" sz="2100" dirty="0">
            <a:latin typeface="JasmineUPC" panose="02020603050405020304" pitchFamily="18" charset="-34"/>
            <a:cs typeface="JasmineUPC" panose="02020603050405020304" pitchFamily="18" charset="-34"/>
          </a:endParaRPr>
        </a:p>
      </dgm:t>
    </dgm:pt>
    <dgm:pt modelId="{CF162BA1-A87B-435E-996A-5FE7E7C6C8BD}" type="parTrans" cxnId="{D09E111D-B0C4-4583-B9E0-C1AD360DB961}">
      <dgm:prSet/>
      <dgm:spPr/>
      <dgm:t>
        <a:bodyPr/>
        <a:lstStyle/>
        <a:p>
          <a:endParaRPr lang="en-US">
            <a:latin typeface="JasmineUPC" panose="02020603050405020304" pitchFamily="18" charset="-34"/>
            <a:cs typeface="JasmineUPC" panose="02020603050405020304" pitchFamily="18" charset="-34"/>
          </a:endParaRPr>
        </a:p>
      </dgm:t>
    </dgm:pt>
    <dgm:pt modelId="{62735A33-39BF-4B14-A97E-2E9C52440A24}" type="sibTrans" cxnId="{D09E111D-B0C4-4583-B9E0-C1AD360DB961}">
      <dgm:prSet/>
      <dgm:spPr/>
      <dgm:t>
        <a:bodyPr/>
        <a:lstStyle/>
        <a:p>
          <a:endParaRPr lang="en-US">
            <a:latin typeface="JasmineUPC" panose="02020603050405020304" pitchFamily="18" charset="-34"/>
            <a:cs typeface="JasmineUPC" panose="02020603050405020304" pitchFamily="18" charset="-34"/>
          </a:endParaRPr>
        </a:p>
      </dgm:t>
    </dgm:pt>
    <dgm:pt modelId="{726A47A4-01AE-43B1-B442-109899DBD20B}">
      <dgm:prSet phldrT="[Text]" custT="1"/>
      <dgm:spPr>
        <a:solidFill>
          <a:schemeClr val="accent4">
            <a:lumMod val="40000"/>
            <a:lumOff val="60000"/>
            <a:alpha val="90000"/>
          </a:schemeClr>
        </a:solidFill>
        <a:ln>
          <a:solidFill>
            <a:schemeClr val="bg1">
              <a:lumMod val="65000"/>
              <a:alpha val="90000"/>
            </a:schemeClr>
          </a:solidFill>
        </a:ln>
      </dgm:spPr>
      <dgm:t>
        <a:bodyPr/>
        <a:lstStyle/>
        <a:p>
          <a:r>
            <a:rPr lang="en-US" sz="2100" dirty="0" smtClean="0">
              <a:latin typeface="JasmineUPC" panose="02020603050405020304" pitchFamily="18" charset="-34"/>
              <a:cs typeface="JasmineUPC" panose="02020603050405020304" pitchFamily="18" charset="-34"/>
            </a:rPr>
            <a:t>Product promotion through social media</a:t>
          </a:r>
          <a:endParaRPr lang="en-US" sz="2100" dirty="0">
            <a:latin typeface="JasmineUPC" panose="02020603050405020304" pitchFamily="18" charset="-34"/>
            <a:cs typeface="JasmineUPC" panose="02020603050405020304" pitchFamily="18" charset="-34"/>
          </a:endParaRPr>
        </a:p>
      </dgm:t>
    </dgm:pt>
    <dgm:pt modelId="{EB0C29BA-B5AB-418F-A4F8-2C11BF1B1AE7}" type="parTrans" cxnId="{316E23ED-E96A-487D-B86E-313CA2F2B0CD}">
      <dgm:prSet/>
      <dgm:spPr/>
      <dgm:t>
        <a:bodyPr/>
        <a:lstStyle/>
        <a:p>
          <a:endParaRPr lang="en-US">
            <a:latin typeface="JasmineUPC" panose="02020603050405020304" pitchFamily="18" charset="-34"/>
            <a:cs typeface="JasmineUPC" panose="02020603050405020304" pitchFamily="18" charset="-34"/>
          </a:endParaRPr>
        </a:p>
      </dgm:t>
    </dgm:pt>
    <dgm:pt modelId="{FB76A247-F59D-46D5-BC33-E6DC82F2BC92}" type="sibTrans" cxnId="{316E23ED-E96A-487D-B86E-313CA2F2B0CD}">
      <dgm:prSet/>
      <dgm:spPr/>
      <dgm:t>
        <a:bodyPr/>
        <a:lstStyle/>
        <a:p>
          <a:endParaRPr lang="en-US">
            <a:latin typeface="JasmineUPC" panose="02020603050405020304" pitchFamily="18" charset="-34"/>
            <a:cs typeface="JasmineUPC" panose="02020603050405020304" pitchFamily="18" charset="-34"/>
          </a:endParaRPr>
        </a:p>
      </dgm:t>
    </dgm:pt>
    <dgm:pt modelId="{33C4786A-44B4-4E2A-B0A2-A49A0775712B}">
      <dgm:prSet phldrT="[Text]" custT="1"/>
      <dgm:spPr>
        <a:solidFill>
          <a:schemeClr val="accent4">
            <a:lumMod val="40000"/>
            <a:lumOff val="60000"/>
            <a:alpha val="90000"/>
          </a:schemeClr>
        </a:solidFill>
        <a:ln>
          <a:solidFill>
            <a:schemeClr val="bg1">
              <a:lumMod val="65000"/>
              <a:alpha val="90000"/>
            </a:schemeClr>
          </a:solidFill>
        </a:ln>
      </dgm:spPr>
      <dgm:t>
        <a:bodyPr/>
        <a:lstStyle/>
        <a:p>
          <a:endParaRPr lang="en-US" sz="1950" dirty="0">
            <a:latin typeface="JasmineUPC" panose="02020603050405020304" pitchFamily="18" charset="-34"/>
            <a:cs typeface="JasmineUPC" panose="02020603050405020304" pitchFamily="18" charset="-34"/>
          </a:endParaRPr>
        </a:p>
      </dgm:t>
    </dgm:pt>
    <dgm:pt modelId="{CB209D56-113A-40D8-99F3-D705D8D7EFB5}" type="parTrans" cxnId="{B912C386-5F89-476C-8FF3-B815CC38D2F9}">
      <dgm:prSet/>
      <dgm:spPr/>
      <dgm:t>
        <a:bodyPr/>
        <a:lstStyle/>
        <a:p>
          <a:endParaRPr lang="en-US">
            <a:latin typeface="JasmineUPC" panose="02020603050405020304" pitchFamily="18" charset="-34"/>
            <a:cs typeface="JasmineUPC" panose="02020603050405020304" pitchFamily="18" charset="-34"/>
          </a:endParaRPr>
        </a:p>
      </dgm:t>
    </dgm:pt>
    <dgm:pt modelId="{21FD7F68-E5B8-4C12-824A-2DF51E428021}" type="sibTrans" cxnId="{B912C386-5F89-476C-8FF3-B815CC38D2F9}">
      <dgm:prSet/>
      <dgm:spPr/>
      <dgm:t>
        <a:bodyPr/>
        <a:lstStyle/>
        <a:p>
          <a:endParaRPr lang="en-US">
            <a:latin typeface="JasmineUPC" panose="02020603050405020304" pitchFamily="18" charset="-34"/>
            <a:cs typeface="JasmineUPC" panose="02020603050405020304" pitchFamily="18" charset="-34"/>
          </a:endParaRPr>
        </a:p>
      </dgm:t>
    </dgm:pt>
    <dgm:pt modelId="{463EFD50-E00F-44F8-B2FD-AE763EE7FF9E}">
      <dgm:prSet phldrT="[Text]" custT="1"/>
      <dgm:spPr>
        <a:solidFill>
          <a:schemeClr val="accent4">
            <a:lumMod val="40000"/>
            <a:lumOff val="60000"/>
            <a:alpha val="90000"/>
          </a:schemeClr>
        </a:solidFill>
        <a:ln>
          <a:solidFill>
            <a:schemeClr val="bg1">
              <a:lumMod val="65000"/>
              <a:alpha val="90000"/>
            </a:schemeClr>
          </a:solidFill>
        </a:ln>
      </dgm:spPr>
      <dgm:t>
        <a:bodyPr/>
        <a:lstStyle/>
        <a:p>
          <a:r>
            <a:rPr lang="en-US" sz="2100" dirty="0" smtClean="0">
              <a:latin typeface="JasmineUPC" panose="02020603050405020304" pitchFamily="18" charset="-34"/>
              <a:cs typeface="JasmineUPC" panose="02020603050405020304" pitchFamily="18" charset="-34"/>
            </a:rPr>
            <a:t>Incentive &amp; Recycling Programs</a:t>
          </a:r>
          <a:endParaRPr lang="en-US" sz="2100" dirty="0">
            <a:latin typeface="JasmineUPC" panose="02020603050405020304" pitchFamily="18" charset="-34"/>
            <a:cs typeface="JasmineUPC" panose="02020603050405020304" pitchFamily="18" charset="-34"/>
          </a:endParaRPr>
        </a:p>
      </dgm:t>
    </dgm:pt>
    <dgm:pt modelId="{60FE9886-206F-442F-9695-73F3974FE038}" type="parTrans" cxnId="{FF1E1B68-BB52-4863-8845-458A39825C4E}">
      <dgm:prSet/>
      <dgm:spPr/>
      <dgm:t>
        <a:bodyPr/>
        <a:lstStyle/>
        <a:p>
          <a:endParaRPr lang="en-US">
            <a:latin typeface="JasmineUPC" panose="02020603050405020304" pitchFamily="18" charset="-34"/>
            <a:cs typeface="JasmineUPC" panose="02020603050405020304" pitchFamily="18" charset="-34"/>
          </a:endParaRPr>
        </a:p>
      </dgm:t>
    </dgm:pt>
    <dgm:pt modelId="{3318B99C-0D00-443C-8CCD-30FDC885D40B}" type="sibTrans" cxnId="{FF1E1B68-BB52-4863-8845-458A39825C4E}">
      <dgm:prSet/>
      <dgm:spPr/>
      <dgm:t>
        <a:bodyPr/>
        <a:lstStyle/>
        <a:p>
          <a:endParaRPr lang="en-US">
            <a:latin typeface="JasmineUPC" panose="02020603050405020304" pitchFamily="18" charset="-34"/>
            <a:cs typeface="JasmineUPC" panose="02020603050405020304" pitchFamily="18" charset="-34"/>
          </a:endParaRPr>
        </a:p>
      </dgm:t>
    </dgm:pt>
    <dgm:pt modelId="{B79420DC-7691-4357-9D09-A8D5904312B5}" type="pres">
      <dgm:prSet presAssocID="{EB230EBB-2A04-4A57-8654-B220054E9F89}" presName="Name0" presStyleCnt="0">
        <dgm:presLayoutVars>
          <dgm:dir/>
          <dgm:animLvl val="lvl"/>
          <dgm:resizeHandles/>
        </dgm:presLayoutVars>
      </dgm:prSet>
      <dgm:spPr/>
      <dgm:t>
        <a:bodyPr/>
        <a:lstStyle/>
        <a:p>
          <a:endParaRPr lang="en-US"/>
        </a:p>
      </dgm:t>
    </dgm:pt>
    <dgm:pt modelId="{C5174758-F052-42EA-911A-810C088523BD}" type="pres">
      <dgm:prSet presAssocID="{E32BD038-85B4-4010-96B4-2F52BBEB9D98}" presName="linNode" presStyleCnt="0"/>
      <dgm:spPr/>
    </dgm:pt>
    <dgm:pt modelId="{EADCF938-E25E-4896-AD50-9E8CEC36D455}" type="pres">
      <dgm:prSet presAssocID="{E32BD038-85B4-4010-96B4-2F52BBEB9D98}" presName="parentShp" presStyleLbl="node1" presStyleIdx="0" presStyleCnt="2" custScaleX="39995" custScaleY="62093" custLinFactNeighborX="-8405" custLinFactNeighborY="-3608">
        <dgm:presLayoutVars>
          <dgm:bulletEnabled val="1"/>
        </dgm:presLayoutVars>
      </dgm:prSet>
      <dgm:spPr/>
      <dgm:t>
        <a:bodyPr/>
        <a:lstStyle/>
        <a:p>
          <a:endParaRPr lang="en-US"/>
        </a:p>
      </dgm:t>
    </dgm:pt>
    <dgm:pt modelId="{067FFFE0-7CBB-46F8-9729-FCE032A11C2B}" type="pres">
      <dgm:prSet presAssocID="{E32BD038-85B4-4010-96B4-2F52BBEB9D98}" presName="childShp" presStyleLbl="bgAccFollowNode1" presStyleIdx="0" presStyleCnt="2" custScaleY="147834" custLinFactNeighborX="-12417" custLinFactNeighborY="3006">
        <dgm:presLayoutVars>
          <dgm:bulletEnabled val="1"/>
        </dgm:presLayoutVars>
      </dgm:prSet>
      <dgm:spPr/>
      <dgm:t>
        <a:bodyPr/>
        <a:lstStyle/>
        <a:p>
          <a:endParaRPr lang="en-US"/>
        </a:p>
      </dgm:t>
    </dgm:pt>
    <dgm:pt modelId="{DD0ED4B0-356B-45BE-B35B-85674765249C}" type="pres">
      <dgm:prSet presAssocID="{95A6936C-1DD6-4AAF-89CA-FC9665B588F6}" presName="spacing" presStyleCnt="0"/>
      <dgm:spPr/>
    </dgm:pt>
    <dgm:pt modelId="{E10EDC7F-D8A2-4A84-9A61-E9D8E383B49A}" type="pres">
      <dgm:prSet presAssocID="{C4B1782E-8498-4598-874A-9CBF0349F625}" presName="linNode" presStyleCnt="0"/>
      <dgm:spPr/>
    </dgm:pt>
    <dgm:pt modelId="{1BE30D1C-8BC9-4E40-BABE-8813793BF33B}" type="pres">
      <dgm:prSet presAssocID="{C4B1782E-8498-4598-874A-9CBF0349F625}" presName="parentShp" presStyleLbl="node1" presStyleIdx="1" presStyleCnt="2" custScaleX="41069" custScaleY="62093" custLinFactNeighborX="-8932" custLinFactNeighborY="-6857">
        <dgm:presLayoutVars>
          <dgm:bulletEnabled val="1"/>
        </dgm:presLayoutVars>
      </dgm:prSet>
      <dgm:spPr/>
      <dgm:t>
        <a:bodyPr/>
        <a:lstStyle/>
        <a:p>
          <a:endParaRPr lang="en-US"/>
        </a:p>
      </dgm:t>
    </dgm:pt>
    <dgm:pt modelId="{D8B47A65-3296-4E40-8345-B4061E185EFE}" type="pres">
      <dgm:prSet presAssocID="{C4B1782E-8498-4598-874A-9CBF0349F625}" presName="childShp" presStyleLbl="bgAccFollowNode1" presStyleIdx="1" presStyleCnt="2" custScaleX="99787" custScaleY="150519" custLinFactNeighborX="-12794" custLinFactNeighborY="40">
        <dgm:presLayoutVars>
          <dgm:bulletEnabled val="1"/>
        </dgm:presLayoutVars>
      </dgm:prSet>
      <dgm:spPr/>
      <dgm:t>
        <a:bodyPr/>
        <a:lstStyle/>
        <a:p>
          <a:endParaRPr lang="en-US"/>
        </a:p>
      </dgm:t>
    </dgm:pt>
  </dgm:ptLst>
  <dgm:cxnLst>
    <dgm:cxn modelId="{7BF904FE-0E6B-44C4-9312-700333371600}" type="presOf" srcId="{E32BD038-85B4-4010-96B4-2F52BBEB9D98}" destId="{EADCF938-E25E-4896-AD50-9E8CEC36D455}" srcOrd="0" destOrd="0" presId="urn:microsoft.com/office/officeart/2005/8/layout/vList6"/>
    <dgm:cxn modelId="{316E23ED-E96A-487D-B86E-313CA2F2B0CD}" srcId="{C4B1782E-8498-4598-874A-9CBF0349F625}" destId="{726A47A4-01AE-43B1-B442-109899DBD20B}" srcOrd="2" destOrd="0" parTransId="{EB0C29BA-B5AB-418F-A4F8-2C11BF1B1AE7}" sibTransId="{FB76A247-F59D-46D5-BC33-E6DC82F2BC92}"/>
    <dgm:cxn modelId="{BCAC15D9-A50D-4F10-A496-B6CD126EAEE7}" srcId="{EB230EBB-2A04-4A57-8654-B220054E9F89}" destId="{E32BD038-85B4-4010-96B4-2F52BBEB9D98}" srcOrd="0" destOrd="0" parTransId="{D015F8B1-E04B-4A42-95AF-E563EDFC0C36}" sibTransId="{95A6936C-1DD6-4AAF-89CA-FC9665B588F6}"/>
    <dgm:cxn modelId="{8737AD07-3888-409C-981A-9148541EAF58}" type="presOf" srcId="{C484F3D4-850E-4971-8AB5-CFD994C8BB62}" destId="{D8B47A65-3296-4E40-8345-B4061E185EFE}" srcOrd="0" destOrd="0" presId="urn:microsoft.com/office/officeart/2005/8/layout/vList6"/>
    <dgm:cxn modelId="{21AF0E1D-8B92-4F17-9497-FE3FCFFAFB34}" type="presOf" srcId="{3113BBD5-0259-4C71-95A6-FEB8F71E1BC9}" destId="{067FFFE0-7CBB-46F8-9729-FCE032A11C2B}" srcOrd="0" destOrd="1" presId="urn:microsoft.com/office/officeart/2005/8/layout/vList6"/>
    <dgm:cxn modelId="{F88DFCD3-DBFF-4DB6-BD14-5E2938DBD322}" srcId="{E32BD038-85B4-4010-96B4-2F52BBEB9D98}" destId="{41387CAA-0E74-40AA-BC5F-1D5E68213AFF}" srcOrd="4" destOrd="0" parTransId="{90D64A9E-3903-4A76-B034-5B5F49E176AF}" sibTransId="{AF855006-8218-4C3D-B2E5-8327B0F59A30}"/>
    <dgm:cxn modelId="{77BEF228-6A32-45E0-B5D0-4A2B401F4FAB}" type="presOf" srcId="{EB230EBB-2A04-4A57-8654-B220054E9F89}" destId="{B79420DC-7691-4357-9D09-A8D5904312B5}" srcOrd="0" destOrd="0" presId="urn:microsoft.com/office/officeart/2005/8/layout/vList6"/>
    <dgm:cxn modelId="{B2D9E54E-6559-47A7-A12D-CC55CA67B4CD}" srcId="{EB230EBB-2A04-4A57-8654-B220054E9F89}" destId="{C4B1782E-8498-4598-874A-9CBF0349F625}" srcOrd="1" destOrd="0" parTransId="{108BC465-EBA8-4BDD-9478-78AC083046DC}" sibTransId="{277C26BD-8072-4C0C-BD52-390BD0B3DBF3}"/>
    <dgm:cxn modelId="{F16974CA-5817-4C05-B4A9-C16673D8F1D8}" srcId="{C4B1782E-8498-4598-874A-9CBF0349F625}" destId="{C484F3D4-850E-4971-8AB5-CFD994C8BB62}" srcOrd="0" destOrd="0" parTransId="{2BA11D9C-F1FF-4F3E-9FB4-9A89C8A031F3}" sibTransId="{6DD3E193-435C-4199-A569-C7D31CFCEEC4}"/>
    <dgm:cxn modelId="{F400CE8C-05C3-4602-920C-0A7CB5CFC7D5}" type="presOf" srcId="{B3500528-DA74-448E-B959-8A1F5477A996}" destId="{067FFFE0-7CBB-46F8-9729-FCE032A11C2B}" srcOrd="0" destOrd="2" presId="urn:microsoft.com/office/officeart/2005/8/layout/vList6"/>
    <dgm:cxn modelId="{B912C386-5F89-476C-8FF3-B815CC38D2F9}" srcId="{C4B1782E-8498-4598-874A-9CBF0349F625}" destId="{33C4786A-44B4-4E2A-B0A2-A49A0775712B}" srcOrd="4" destOrd="0" parTransId="{CB209D56-113A-40D8-99F3-D705D8D7EFB5}" sibTransId="{21FD7F68-E5B8-4C12-824A-2DF51E428021}"/>
    <dgm:cxn modelId="{F588D6E4-41CE-4C32-A724-CAB423542021}" srcId="{E32BD038-85B4-4010-96B4-2F52BBEB9D98}" destId="{3113BBD5-0259-4C71-95A6-FEB8F71E1BC9}" srcOrd="1" destOrd="0" parTransId="{6E7C04B5-59FC-495F-A5CC-A6D0FCE08C47}" sibTransId="{AFB36A5C-E94E-4E02-9423-64B4B518894E}"/>
    <dgm:cxn modelId="{FF1E1B68-BB52-4863-8845-458A39825C4E}" srcId="{C4B1782E-8498-4598-874A-9CBF0349F625}" destId="{463EFD50-E00F-44F8-B2FD-AE763EE7FF9E}" srcOrd="3" destOrd="0" parTransId="{60FE9886-206F-442F-9695-73F3974FE038}" sibTransId="{3318B99C-0D00-443C-8CCD-30FDC885D40B}"/>
    <dgm:cxn modelId="{EBE227B0-DE98-44A3-9E61-6243D922517B}" type="presOf" srcId="{DC583186-80CA-4E52-9067-AC416AF41BAD}" destId="{067FFFE0-7CBB-46F8-9729-FCE032A11C2B}" srcOrd="0" destOrd="3" presId="urn:microsoft.com/office/officeart/2005/8/layout/vList6"/>
    <dgm:cxn modelId="{E0BF0929-214E-45C2-85C5-227528AF5437}" srcId="{E32BD038-85B4-4010-96B4-2F52BBEB9D98}" destId="{5EB26F4C-4575-445E-A7AD-6907EC54C25A}" srcOrd="0" destOrd="0" parTransId="{DF616743-4A53-4175-83D4-236DAE02C6B0}" sibTransId="{597CC2FA-0FA3-4371-ACB2-9784567EA2EC}"/>
    <dgm:cxn modelId="{FEE0C0AC-D42D-4BA7-B9E7-165683F1BE55}" type="presOf" srcId="{726A47A4-01AE-43B1-B442-109899DBD20B}" destId="{D8B47A65-3296-4E40-8345-B4061E185EFE}" srcOrd="0" destOrd="2" presId="urn:microsoft.com/office/officeart/2005/8/layout/vList6"/>
    <dgm:cxn modelId="{55FFEA47-A406-4855-984E-D330EA4D0C53}" type="presOf" srcId="{463EFD50-E00F-44F8-B2FD-AE763EE7FF9E}" destId="{D8B47A65-3296-4E40-8345-B4061E185EFE}" srcOrd="0" destOrd="3" presId="urn:microsoft.com/office/officeart/2005/8/layout/vList6"/>
    <dgm:cxn modelId="{E6E1E865-8B38-4C9E-BF99-C332D55310BC}" type="presOf" srcId="{C4B1782E-8498-4598-874A-9CBF0349F625}" destId="{1BE30D1C-8BC9-4E40-BABE-8813793BF33B}" srcOrd="0" destOrd="0" presId="urn:microsoft.com/office/officeart/2005/8/layout/vList6"/>
    <dgm:cxn modelId="{AA6D4491-BC46-42A0-97FD-FE3644D6F0F0}" type="presOf" srcId="{F2FADC63-2119-4E2A-938B-B81F76243A67}" destId="{D8B47A65-3296-4E40-8345-B4061E185EFE}" srcOrd="0" destOrd="1" presId="urn:microsoft.com/office/officeart/2005/8/layout/vList6"/>
    <dgm:cxn modelId="{D5170FAA-8E58-4D54-BC8E-E6F80C49EF10}" type="presOf" srcId="{5EB26F4C-4575-445E-A7AD-6907EC54C25A}" destId="{067FFFE0-7CBB-46F8-9729-FCE032A11C2B}" srcOrd="0" destOrd="0" presId="urn:microsoft.com/office/officeart/2005/8/layout/vList6"/>
    <dgm:cxn modelId="{FCDC7923-3387-48E8-A416-C60A0569EEF2}" srcId="{E32BD038-85B4-4010-96B4-2F52BBEB9D98}" destId="{DC583186-80CA-4E52-9067-AC416AF41BAD}" srcOrd="3" destOrd="0" parTransId="{C0394AE2-3939-4173-BE8E-25673740051D}" sibTransId="{F6B77319-FFB0-4FE0-8C06-0D1DC6CE48C0}"/>
    <dgm:cxn modelId="{0E87E3E7-C6ED-4880-812D-363DC06A7CFB}" type="presOf" srcId="{41387CAA-0E74-40AA-BC5F-1D5E68213AFF}" destId="{067FFFE0-7CBB-46F8-9729-FCE032A11C2B}" srcOrd="0" destOrd="4" presId="urn:microsoft.com/office/officeart/2005/8/layout/vList6"/>
    <dgm:cxn modelId="{D09E111D-B0C4-4583-B9E0-C1AD360DB961}" srcId="{C4B1782E-8498-4598-874A-9CBF0349F625}" destId="{F2FADC63-2119-4E2A-938B-B81F76243A67}" srcOrd="1" destOrd="0" parTransId="{CF162BA1-A87B-435E-996A-5FE7E7C6C8BD}" sibTransId="{62735A33-39BF-4B14-A97E-2E9C52440A24}"/>
    <dgm:cxn modelId="{39F58149-B122-4002-9920-2CCEF35AE960}" type="presOf" srcId="{33C4786A-44B4-4E2A-B0A2-A49A0775712B}" destId="{D8B47A65-3296-4E40-8345-B4061E185EFE}" srcOrd="0" destOrd="4" presId="urn:microsoft.com/office/officeart/2005/8/layout/vList6"/>
    <dgm:cxn modelId="{F6326C2E-36EF-4DB3-9DAC-7F9D636DDB96}" srcId="{E32BD038-85B4-4010-96B4-2F52BBEB9D98}" destId="{B3500528-DA74-448E-B959-8A1F5477A996}" srcOrd="2" destOrd="0" parTransId="{0ED5FA25-C8C3-486D-8483-74AE2496266F}" sibTransId="{F613A9C9-11F5-49FC-9951-CB439C3E7BDA}"/>
    <dgm:cxn modelId="{9E42C8AD-5489-49CE-A39D-1314E1EC53F1}" type="presParOf" srcId="{B79420DC-7691-4357-9D09-A8D5904312B5}" destId="{C5174758-F052-42EA-911A-810C088523BD}" srcOrd="0" destOrd="0" presId="urn:microsoft.com/office/officeart/2005/8/layout/vList6"/>
    <dgm:cxn modelId="{10907A37-F80A-436C-B271-9CAE68B41E33}" type="presParOf" srcId="{C5174758-F052-42EA-911A-810C088523BD}" destId="{EADCF938-E25E-4896-AD50-9E8CEC36D455}" srcOrd="0" destOrd="0" presId="urn:microsoft.com/office/officeart/2005/8/layout/vList6"/>
    <dgm:cxn modelId="{94DCA797-2E2B-428F-97E6-0EEA2602118F}" type="presParOf" srcId="{C5174758-F052-42EA-911A-810C088523BD}" destId="{067FFFE0-7CBB-46F8-9729-FCE032A11C2B}" srcOrd="1" destOrd="0" presId="urn:microsoft.com/office/officeart/2005/8/layout/vList6"/>
    <dgm:cxn modelId="{837049B0-B278-45CA-926A-970C53C383E5}" type="presParOf" srcId="{B79420DC-7691-4357-9D09-A8D5904312B5}" destId="{DD0ED4B0-356B-45BE-B35B-85674765249C}" srcOrd="1" destOrd="0" presId="urn:microsoft.com/office/officeart/2005/8/layout/vList6"/>
    <dgm:cxn modelId="{7B3297B5-5504-4482-A870-F76D831B3BAD}" type="presParOf" srcId="{B79420DC-7691-4357-9D09-A8D5904312B5}" destId="{E10EDC7F-D8A2-4A84-9A61-E9D8E383B49A}" srcOrd="2" destOrd="0" presId="urn:microsoft.com/office/officeart/2005/8/layout/vList6"/>
    <dgm:cxn modelId="{40C0BBC8-785E-4A95-A206-E06DDB19CFF0}" type="presParOf" srcId="{E10EDC7F-D8A2-4A84-9A61-E9D8E383B49A}" destId="{1BE30D1C-8BC9-4E40-BABE-8813793BF33B}" srcOrd="0" destOrd="0" presId="urn:microsoft.com/office/officeart/2005/8/layout/vList6"/>
    <dgm:cxn modelId="{32C5511B-EA01-4242-BC7A-00B5B12A0EBC}" type="presParOf" srcId="{E10EDC7F-D8A2-4A84-9A61-E9D8E383B49A}" destId="{D8B47A65-3296-4E40-8345-B4061E185EFE}"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D98D82-E936-49FC-84DA-8E097D41C2B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2D0A5DF-B383-4D84-B5B1-B3260E310F23}">
      <dgm:prSet phldrT="[Text]"/>
      <dgm:spPr>
        <a:solidFill>
          <a:schemeClr val="bg1">
            <a:lumMod val="75000"/>
          </a:schemeClr>
        </a:solidFill>
      </dgm:spPr>
      <dgm:t>
        <a:bodyPr/>
        <a:lstStyle/>
        <a:p>
          <a:r>
            <a:rPr lang="en-US" dirty="0" smtClean="0">
              <a:solidFill>
                <a:schemeClr val="tx1"/>
              </a:solidFill>
              <a:latin typeface="JasmineUPC" panose="02020603050405020304" pitchFamily="18" charset="-34"/>
              <a:cs typeface="JasmineUPC" panose="02020603050405020304" pitchFamily="18" charset="-34"/>
            </a:rPr>
            <a:t>Five years of combined candle making experience</a:t>
          </a:r>
          <a:endParaRPr lang="en-US" dirty="0">
            <a:solidFill>
              <a:schemeClr val="tx1"/>
            </a:solidFill>
            <a:latin typeface="JasmineUPC" panose="02020603050405020304" pitchFamily="18" charset="-34"/>
            <a:cs typeface="JasmineUPC" panose="02020603050405020304" pitchFamily="18" charset="-34"/>
          </a:endParaRPr>
        </a:p>
      </dgm:t>
    </dgm:pt>
    <dgm:pt modelId="{E1816C08-BCEA-45E6-B281-8971927342B1}" type="parTrans" cxnId="{F28CA7E0-B98D-403D-82B1-34F60CE4814E}">
      <dgm:prSet/>
      <dgm:spPr/>
      <dgm:t>
        <a:bodyPr/>
        <a:lstStyle/>
        <a:p>
          <a:endParaRPr lang="en-US">
            <a:latin typeface="JasmineUPC" panose="02020603050405020304" pitchFamily="18" charset="-34"/>
            <a:cs typeface="JasmineUPC" panose="02020603050405020304" pitchFamily="18" charset="-34"/>
          </a:endParaRPr>
        </a:p>
      </dgm:t>
    </dgm:pt>
    <dgm:pt modelId="{806911AD-3EEB-45B5-ACDC-192742139885}" type="sibTrans" cxnId="{F28CA7E0-B98D-403D-82B1-34F60CE4814E}">
      <dgm:prSet/>
      <dgm:spPr/>
      <dgm:t>
        <a:bodyPr/>
        <a:lstStyle/>
        <a:p>
          <a:endParaRPr lang="en-US">
            <a:latin typeface="JasmineUPC" panose="02020603050405020304" pitchFamily="18" charset="-34"/>
            <a:cs typeface="JasmineUPC" panose="02020603050405020304" pitchFamily="18" charset="-34"/>
          </a:endParaRPr>
        </a:p>
      </dgm:t>
    </dgm:pt>
    <dgm:pt modelId="{432CD372-2FDF-4BF0-9FA8-E0696C8DE8E5}">
      <dgm:prSet phldrT="[Text]"/>
      <dgm:spPr>
        <a:solidFill>
          <a:schemeClr val="bg1">
            <a:lumMod val="75000"/>
          </a:schemeClr>
        </a:solidFill>
      </dgm:spPr>
      <dgm:t>
        <a:bodyPr/>
        <a:lstStyle/>
        <a:p>
          <a:r>
            <a:rPr lang="en-US" dirty="0" smtClean="0">
              <a:solidFill>
                <a:schemeClr val="tx1"/>
              </a:solidFill>
              <a:latin typeface="JasmineUPC" panose="02020603050405020304" pitchFamily="18" charset="-34"/>
              <a:cs typeface="JasmineUPC" panose="02020603050405020304" pitchFamily="18" charset="-34"/>
            </a:rPr>
            <a:t>Fluent bilingual speakers, currently learning Spanish </a:t>
          </a:r>
          <a:endParaRPr lang="en-US" dirty="0">
            <a:solidFill>
              <a:schemeClr val="tx1"/>
            </a:solidFill>
            <a:latin typeface="JasmineUPC" panose="02020603050405020304" pitchFamily="18" charset="-34"/>
            <a:cs typeface="JasmineUPC" panose="02020603050405020304" pitchFamily="18" charset="-34"/>
          </a:endParaRPr>
        </a:p>
      </dgm:t>
    </dgm:pt>
    <dgm:pt modelId="{34A9573A-80A9-4EDD-A842-8F32C879DA9F}" type="parTrans" cxnId="{E3EB9EF5-9ACC-41F5-AFC3-565B592152DB}">
      <dgm:prSet/>
      <dgm:spPr/>
      <dgm:t>
        <a:bodyPr/>
        <a:lstStyle/>
        <a:p>
          <a:endParaRPr lang="en-US">
            <a:latin typeface="JasmineUPC" panose="02020603050405020304" pitchFamily="18" charset="-34"/>
            <a:cs typeface="JasmineUPC" panose="02020603050405020304" pitchFamily="18" charset="-34"/>
          </a:endParaRPr>
        </a:p>
      </dgm:t>
    </dgm:pt>
    <dgm:pt modelId="{0F5EB38A-CBC2-48B0-8875-CAC51AEC7EB2}" type="sibTrans" cxnId="{E3EB9EF5-9ACC-41F5-AFC3-565B592152DB}">
      <dgm:prSet/>
      <dgm:spPr/>
      <dgm:t>
        <a:bodyPr/>
        <a:lstStyle/>
        <a:p>
          <a:endParaRPr lang="en-US">
            <a:latin typeface="JasmineUPC" panose="02020603050405020304" pitchFamily="18" charset="-34"/>
            <a:cs typeface="JasmineUPC" panose="02020603050405020304" pitchFamily="18" charset="-34"/>
          </a:endParaRPr>
        </a:p>
      </dgm:t>
    </dgm:pt>
    <dgm:pt modelId="{05AE5EE7-76C5-4B5B-A307-B59FF367140A}">
      <dgm:prSet phldrT="[Text]"/>
      <dgm:spPr>
        <a:solidFill>
          <a:schemeClr val="bg1">
            <a:lumMod val="75000"/>
          </a:schemeClr>
        </a:solidFill>
      </dgm:spPr>
      <dgm:t>
        <a:bodyPr/>
        <a:lstStyle/>
        <a:p>
          <a:r>
            <a:rPr lang="en-US" dirty="0" smtClean="0">
              <a:solidFill>
                <a:schemeClr val="tx1"/>
              </a:solidFill>
              <a:latin typeface="JasmineUPC" panose="02020603050405020304" pitchFamily="18" charset="-34"/>
              <a:cs typeface="JasmineUPC" panose="02020603050405020304" pitchFamily="18" charset="-34"/>
            </a:rPr>
            <a:t>Enrolled in Marketing/Entrepreneurship course</a:t>
          </a:r>
          <a:endParaRPr lang="en-US" dirty="0">
            <a:solidFill>
              <a:schemeClr val="tx1"/>
            </a:solidFill>
            <a:latin typeface="JasmineUPC" panose="02020603050405020304" pitchFamily="18" charset="-34"/>
            <a:cs typeface="JasmineUPC" panose="02020603050405020304" pitchFamily="18" charset="-34"/>
          </a:endParaRPr>
        </a:p>
      </dgm:t>
    </dgm:pt>
    <dgm:pt modelId="{C19211F8-8D83-4096-B338-9FDB9BB19AE1}" type="parTrans" cxnId="{3589269A-E4E2-4E07-B618-84FA58EE9471}">
      <dgm:prSet/>
      <dgm:spPr/>
      <dgm:t>
        <a:bodyPr/>
        <a:lstStyle/>
        <a:p>
          <a:endParaRPr lang="en-US">
            <a:latin typeface="JasmineUPC" panose="02020603050405020304" pitchFamily="18" charset="-34"/>
            <a:cs typeface="JasmineUPC" panose="02020603050405020304" pitchFamily="18" charset="-34"/>
          </a:endParaRPr>
        </a:p>
      </dgm:t>
    </dgm:pt>
    <dgm:pt modelId="{CC788FF2-9BCA-4CBA-94F2-B39F2A1E02B2}" type="sibTrans" cxnId="{3589269A-E4E2-4E07-B618-84FA58EE9471}">
      <dgm:prSet/>
      <dgm:spPr/>
      <dgm:t>
        <a:bodyPr/>
        <a:lstStyle/>
        <a:p>
          <a:endParaRPr lang="en-US">
            <a:latin typeface="JasmineUPC" panose="02020603050405020304" pitchFamily="18" charset="-34"/>
            <a:cs typeface="JasmineUPC" panose="02020603050405020304" pitchFamily="18" charset="-34"/>
          </a:endParaRPr>
        </a:p>
      </dgm:t>
    </dgm:pt>
    <dgm:pt modelId="{91F0CBD6-961A-4BEB-A089-A9EEC41AF607}">
      <dgm:prSet/>
      <dgm:spPr>
        <a:solidFill>
          <a:schemeClr val="bg1">
            <a:lumMod val="75000"/>
          </a:schemeClr>
        </a:solidFill>
      </dgm:spPr>
      <dgm:t>
        <a:bodyPr/>
        <a:lstStyle/>
        <a:p>
          <a:r>
            <a:rPr lang="en-US" dirty="0" smtClean="0">
              <a:solidFill>
                <a:schemeClr val="tx1"/>
              </a:solidFill>
              <a:latin typeface="JasmineUPC" panose="02020603050405020304" pitchFamily="18" charset="-34"/>
              <a:cs typeface="JasmineUPC" panose="02020603050405020304" pitchFamily="18" charset="-34"/>
            </a:rPr>
            <a:t>Website and mobile design knowledge</a:t>
          </a:r>
          <a:endParaRPr lang="en-US" dirty="0">
            <a:solidFill>
              <a:schemeClr val="tx1"/>
            </a:solidFill>
            <a:latin typeface="JasmineUPC" panose="02020603050405020304" pitchFamily="18" charset="-34"/>
            <a:cs typeface="JasmineUPC" panose="02020603050405020304" pitchFamily="18" charset="-34"/>
          </a:endParaRPr>
        </a:p>
      </dgm:t>
    </dgm:pt>
    <dgm:pt modelId="{050E3B35-5646-4443-8BF7-263A402A04A4}" type="parTrans" cxnId="{052BD5AF-9423-4886-85F2-29BA845737B9}">
      <dgm:prSet/>
      <dgm:spPr/>
      <dgm:t>
        <a:bodyPr/>
        <a:lstStyle/>
        <a:p>
          <a:endParaRPr lang="en-US">
            <a:latin typeface="JasmineUPC" panose="02020603050405020304" pitchFamily="18" charset="-34"/>
            <a:cs typeface="JasmineUPC" panose="02020603050405020304" pitchFamily="18" charset="-34"/>
          </a:endParaRPr>
        </a:p>
      </dgm:t>
    </dgm:pt>
    <dgm:pt modelId="{6808B4D0-774F-41AE-9FDB-2F9030114992}" type="sibTrans" cxnId="{052BD5AF-9423-4886-85F2-29BA845737B9}">
      <dgm:prSet/>
      <dgm:spPr/>
      <dgm:t>
        <a:bodyPr/>
        <a:lstStyle/>
        <a:p>
          <a:endParaRPr lang="en-US">
            <a:latin typeface="JasmineUPC" panose="02020603050405020304" pitchFamily="18" charset="-34"/>
            <a:cs typeface="JasmineUPC" panose="02020603050405020304" pitchFamily="18" charset="-34"/>
          </a:endParaRPr>
        </a:p>
      </dgm:t>
    </dgm:pt>
    <dgm:pt modelId="{167B7A28-C3D6-43A8-BECA-9F9EA5F06380}" type="pres">
      <dgm:prSet presAssocID="{B5D98D82-E936-49FC-84DA-8E097D41C2BA}" presName="linear" presStyleCnt="0">
        <dgm:presLayoutVars>
          <dgm:dir/>
          <dgm:animLvl val="lvl"/>
          <dgm:resizeHandles val="exact"/>
        </dgm:presLayoutVars>
      </dgm:prSet>
      <dgm:spPr/>
      <dgm:t>
        <a:bodyPr/>
        <a:lstStyle/>
        <a:p>
          <a:endParaRPr lang="en-US"/>
        </a:p>
      </dgm:t>
    </dgm:pt>
    <dgm:pt modelId="{1DB68DDF-0114-4237-BE52-5CFCFF9D340A}" type="pres">
      <dgm:prSet presAssocID="{12D0A5DF-B383-4D84-B5B1-B3260E310F23}" presName="parentLin" presStyleCnt="0"/>
      <dgm:spPr/>
    </dgm:pt>
    <dgm:pt modelId="{5F037122-DD59-456F-88E5-0A0BF827F5F5}" type="pres">
      <dgm:prSet presAssocID="{12D0A5DF-B383-4D84-B5B1-B3260E310F23}" presName="parentLeftMargin" presStyleLbl="node1" presStyleIdx="0" presStyleCnt="4"/>
      <dgm:spPr/>
      <dgm:t>
        <a:bodyPr/>
        <a:lstStyle/>
        <a:p>
          <a:endParaRPr lang="en-US"/>
        </a:p>
      </dgm:t>
    </dgm:pt>
    <dgm:pt modelId="{33867B3D-B306-4956-8FCE-655F432B5318}" type="pres">
      <dgm:prSet presAssocID="{12D0A5DF-B383-4D84-B5B1-B3260E310F23}" presName="parentText" presStyleLbl="node1" presStyleIdx="0" presStyleCnt="4">
        <dgm:presLayoutVars>
          <dgm:chMax val="0"/>
          <dgm:bulletEnabled val="1"/>
        </dgm:presLayoutVars>
      </dgm:prSet>
      <dgm:spPr/>
      <dgm:t>
        <a:bodyPr/>
        <a:lstStyle/>
        <a:p>
          <a:endParaRPr lang="en-US"/>
        </a:p>
      </dgm:t>
    </dgm:pt>
    <dgm:pt modelId="{54792B75-03F0-480E-8700-8653E190B032}" type="pres">
      <dgm:prSet presAssocID="{12D0A5DF-B383-4D84-B5B1-B3260E310F23}" presName="negativeSpace" presStyleCnt="0"/>
      <dgm:spPr/>
    </dgm:pt>
    <dgm:pt modelId="{71AD4C48-F36E-49BA-BF24-D3906C53DF4C}" type="pres">
      <dgm:prSet presAssocID="{12D0A5DF-B383-4D84-B5B1-B3260E310F23}" presName="childText" presStyleLbl="conFgAcc1" presStyleIdx="0" presStyleCnt="4" custScaleX="82645" custScaleY="82645">
        <dgm:presLayoutVars>
          <dgm:bulletEnabled val="1"/>
        </dgm:presLayoutVars>
      </dgm:prSet>
      <dgm:spPr>
        <a:ln>
          <a:solidFill>
            <a:schemeClr val="accent4">
              <a:lumMod val="60000"/>
              <a:lumOff val="40000"/>
            </a:schemeClr>
          </a:solidFill>
        </a:ln>
      </dgm:spPr>
    </dgm:pt>
    <dgm:pt modelId="{4E5DF32B-7C7D-45C2-8D08-4CCBC839FD34}" type="pres">
      <dgm:prSet presAssocID="{806911AD-3EEB-45B5-ACDC-192742139885}" presName="spaceBetweenRectangles" presStyleCnt="0"/>
      <dgm:spPr/>
    </dgm:pt>
    <dgm:pt modelId="{0A4243BF-6D49-40D8-BC07-F75BC605BD86}" type="pres">
      <dgm:prSet presAssocID="{91F0CBD6-961A-4BEB-A089-A9EEC41AF607}" presName="parentLin" presStyleCnt="0"/>
      <dgm:spPr/>
    </dgm:pt>
    <dgm:pt modelId="{06142C38-5E33-4A5C-BCB8-A3439C975F85}" type="pres">
      <dgm:prSet presAssocID="{91F0CBD6-961A-4BEB-A089-A9EEC41AF607}" presName="parentLeftMargin" presStyleLbl="node1" presStyleIdx="0" presStyleCnt="4"/>
      <dgm:spPr/>
      <dgm:t>
        <a:bodyPr/>
        <a:lstStyle/>
        <a:p>
          <a:endParaRPr lang="en-US"/>
        </a:p>
      </dgm:t>
    </dgm:pt>
    <dgm:pt modelId="{B6B1133E-E94A-4717-9C56-1E86F0B3737F}" type="pres">
      <dgm:prSet presAssocID="{91F0CBD6-961A-4BEB-A089-A9EEC41AF607}" presName="parentText" presStyleLbl="node1" presStyleIdx="1" presStyleCnt="4">
        <dgm:presLayoutVars>
          <dgm:chMax val="0"/>
          <dgm:bulletEnabled val="1"/>
        </dgm:presLayoutVars>
      </dgm:prSet>
      <dgm:spPr/>
      <dgm:t>
        <a:bodyPr/>
        <a:lstStyle/>
        <a:p>
          <a:endParaRPr lang="en-US"/>
        </a:p>
      </dgm:t>
    </dgm:pt>
    <dgm:pt modelId="{449D0AEF-B9A2-479B-9104-B96B1B64BDC5}" type="pres">
      <dgm:prSet presAssocID="{91F0CBD6-961A-4BEB-A089-A9EEC41AF607}" presName="negativeSpace" presStyleCnt="0"/>
      <dgm:spPr/>
    </dgm:pt>
    <dgm:pt modelId="{6EE0775A-1089-4DEA-88AB-C0989407554C}" type="pres">
      <dgm:prSet presAssocID="{91F0CBD6-961A-4BEB-A089-A9EEC41AF607}" presName="childText" presStyleLbl="conFgAcc1" presStyleIdx="1" presStyleCnt="4" custScaleX="82645" custScaleY="82645">
        <dgm:presLayoutVars>
          <dgm:bulletEnabled val="1"/>
        </dgm:presLayoutVars>
      </dgm:prSet>
      <dgm:spPr>
        <a:ln>
          <a:solidFill>
            <a:schemeClr val="accent4">
              <a:lumMod val="60000"/>
              <a:lumOff val="40000"/>
            </a:schemeClr>
          </a:solidFill>
        </a:ln>
      </dgm:spPr>
    </dgm:pt>
    <dgm:pt modelId="{581DF641-EE4C-4C06-9842-6111DE863F64}" type="pres">
      <dgm:prSet presAssocID="{6808B4D0-774F-41AE-9FDB-2F9030114992}" presName="spaceBetweenRectangles" presStyleCnt="0"/>
      <dgm:spPr/>
    </dgm:pt>
    <dgm:pt modelId="{7AED2F7D-41E8-4957-A368-9F3A9DCE6AF5}" type="pres">
      <dgm:prSet presAssocID="{432CD372-2FDF-4BF0-9FA8-E0696C8DE8E5}" presName="parentLin" presStyleCnt="0"/>
      <dgm:spPr/>
    </dgm:pt>
    <dgm:pt modelId="{05779C5E-F6CB-4B75-AB39-F32C8D168FF7}" type="pres">
      <dgm:prSet presAssocID="{432CD372-2FDF-4BF0-9FA8-E0696C8DE8E5}" presName="parentLeftMargin" presStyleLbl="node1" presStyleIdx="1" presStyleCnt="4"/>
      <dgm:spPr/>
      <dgm:t>
        <a:bodyPr/>
        <a:lstStyle/>
        <a:p>
          <a:endParaRPr lang="en-US"/>
        </a:p>
      </dgm:t>
    </dgm:pt>
    <dgm:pt modelId="{C289B4A5-B4BA-419F-904F-46CBAC722D1E}" type="pres">
      <dgm:prSet presAssocID="{432CD372-2FDF-4BF0-9FA8-E0696C8DE8E5}" presName="parentText" presStyleLbl="node1" presStyleIdx="2" presStyleCnt="4">
        <dgm:presLayoutVars>
          <dgm:chMax val="0"/>
          <dgm:bulletEnabled val="1"/>
        </dgm:presLayoutVars>
      </dgm:prSet>
      <dgm:spPr/>
      <dgm:t>
        <a:bodyPr/>
        <a:lstStyle/>
        <a:p>
          <a:endParaRPr lang="en-US"/>
        </a:p>
      </dgm:t>
    </dgm:pt>
    <dgm:pt modelId="{F09AE54C-992A-4EBF-BEAD-0C2C625618DD}" type="pres">
      <dgm:prSet presAssocID="{432CD372-2FDF-4BF0-9FA8-E0696C8DE8E5}" presName="negativeSpace" presStyleCnt="0"/>
      <dgm:spPr/>
    </dgm:pt>
    <dgm:pt modelId="{764CF71C-2CFD-4F95-9611-DAA7B9669F6B}" type="pres">
      <dgm:prSet presAssocID="{432CD372-2FDF-4BF0-9FA8-E0696C8DE8E5}" presName="childText" presStyleLbl="conFgAcc1" presStyleIdx="2" presStyleCnt="4" custScaleX="82645" custScaleY="82645">
        <dgm:presLayoutVars>
          <dgm:bulletEnabled val="1"/>
        </dgm:presLayoutVars>
      </dgm:prSet>
      <dgm:spPr>
        <a:ln>
          <a:solidFill>
            <a:schemeClr val="accent4">
              <a:lumMod val="60000"/>
              <a:lumOff val="40000"/>
            </a:schemeClr>
          </a:solidFill>
        </a:ln>
      </dgm:spPr>
    </dgm:pt>
    <dgm:pt modelId="{7B666F1C-0ADD-4AF8-A497-4451ED7C13A5}" type="pres">
      <dgm:prSet presAssocID="{0F5EB38A-CBC2-48B0-8875-CAC51AEC7EB2}" presName="spaceBetweenRectangles" presStyleCnt="0"/>
      <dgm:spPr/>
    </dgm:pt>
    <dgm:pt modelId="{0CF485F3-8259-4485-88FB-00FB00BA4D92}" type="pres">
      <dgm:prSet presAssocID="{05AE5EE7-76C5-4B5B-A307-B59FF367140A}" presName="parentLin" presStyleCnt="0"/>
      <dgm:spPr/>
    </dgm:pt>
    <dgm:pt modelId="{3202782D-A5B2-45D5-A420-6D7F68B89A5C}" type="pres">
      <dgm:prSet presAssocID="{05AE5EE7-76C5-4B5B-A307-B59FF367140A}" presName="parentLeftMargin" presStyleLbl="node1" presStyleIdx="2" presStyleCnt="4"/>
      <dgm:spPr/>
      <dgm:t>
        <a:bodyPr/>
        <a:lstStyle/>
        <a:p>
          <a:endParaRPr lang="en-US"/>
        </a:p>
      </dgm:t>
    </dgm:pt>
    <dgm:pt modelId="{62AD3AB8-06D6-4843-9BE4-0DA949C02A80}" type="pres">
      <dgm:prSet presAssocID="{05AE5EE7-76C5-4B5B-A307-B59FF367140A}" presName="parentText" presStyleLbl="node1" presStyleIdx="3" presStyleCnt="4">
        <dgm:presLayoutVars>
          <dgm:chMax val="0"/>
          <dgm:bulletEnabled val="1"/>
        </dgm:presLayoutVars>
      </dgm:prSet>
      <dgm:spPr/>
      <dgm:t>
        <a:bodyPr/>
        <a:lstStyle/>
        <a:p>
          <a:endParaRPr lang="en-US"/>
        </a:p>
      </dgm:t>
    </dgm:pt>
    <dgm:pt modelId="{9BA4E988-AB86-42D8-ACB2-DE4526FF72A6}" type="pres">
      <dgm:prSet presAssocID="{05AE5EE7-76C5-4B5B-A307-B59FF367140A}" presName="negativeSpace" presStyleCnt="0"/>
      <dgm:spPr/>
    </dgm:pt>
    <dgm:pt modelId="{41518914-07EA-4B17-8F72-D427EC1E07F9}" type="pres">
      <dgm:prSet presAssocID="{05AE5EE7-76C5-4B5B-A307-B59FF367140A}" presName="childText" presStyleLbl="conFgAcc1" presStyleIdx="3" presStyleCnt="4" custScaleX="82645" custScaleY="82645">
        <dgm:presLayoutVars>
          <dgm:bulletEnabled val="1"/>
        </dgm:presLayoutVars>
      </dgm:prSet>
      <dgm:spPr>
        <a:ln>
          <a:solidFill>
            <a:schemeClr val="accent4">
              <a:lumMod val="60000"/>
              <a:lumOff val="40000"/>
            </a:schemeClr>
          </a:solidFill>
        </a:ln>
      </dgm:spPr>
    </dgm:pt>
  </dgm:ptLst>
  <dgm:cxnLst>
    <dgm:cxn modelId="{C5AAA294-9246-4B69-9F32-6FEEC44BBD59}" type="presOf" srcId="{432CD372-2FDF-4BF0-9FA8-E0696C8DE8E5}" destId="{C289B4A5-B4BA-419F-904F-46CBAC722D1E}" srcOrd="1" destOrd="0" presId="urn:microsoft.com/office/officeart/2005/8/layout/list1"/>
    <dgm:cxn modelId="{337B95DF-EA30-434E-923B-235B95C2DF85}" type="presOf" srcId="{12D0A5DF-B383-4D84-B5B1-B3260E310F23}" destId="{33867B3D-B306-4956-8FCE-655F432B5318}" srcOrd="1" destOrd="0" presId="urn:microsoft.com/office/officeart/2005/8/layout/list1"/>
    <dgm:cxn modelId="{584D2303-2EF7-4BD4-86A9-FC0BF0D3466A}" type="presOf" srcId="{B5D98D82-E936-49FC-84DA-8E097D41C2BA}" destId="{167B7A28-C3D6-43A8-BECA-9F9EA5F06380}" srcOrd="0" destOrd="0" presId="urn:microsoft.com/office/officeart/2005/8/layout/list1"/>
    <dgm:cxn modelId="{052BD5AF-9423-4886-85F2-29BA845737B9}" srcId="{B5D98D82-E936-49FC-84DA-8E097D41C2BA}" destId="{91F0CBD6-961A-4BEB-A089-A9EEC41AF607}" srcOrd="1" destOrd="0" parTransId="{050E3B35-5646-4443-8BF7-263A402A04A4}" sibTransId="{6808B4D0-774F-41AE-9FDB-2F9030114992}"/>
    <dgm:cxn modelId="{89214F95-C707-43D4-B081-DAD5F07D8A1A}" type="presOf" srcId="{12D0A5DF-B383-4D84-B5B1-B3260E310F23}" destId="{5F037122-DD59-456F-88E5-0A0BF827F5F5}" srcOrd="0" destOrd="0" presId="urn:microsoft.com/office/officeart/2005/8/layout/list1"/>
    <dgm:cxn modelId="{2D97BC6A-3B8F-45F9-97D6-66BE4B343A33}" type="presOf" srcId="{05AE5EE7-76C5-4B5B-A307-B59FF367140A}" destId="{62AD3AB8-06D6-4843-9BE4-0DA949C02A80}" srcOrd="1" destOrd="0" presId="urn:microsoft.com/office/officeart/2005/8/layout/list1"/>
    <dgm:cxn modelId="{F28CA7E0-B98D-403D-82B1-34F60CE4814E}" srcId="{B5D98D82-E936-49FC-84DA-8E097D41C2BA}" destId="{12D0A5DF-B383-4D84-B5B1-B3260E310F23}" srcOrd="0" destOrd="0" parTransId="{E1816C08-BCEA-45E6-B281-8971927342B1}" sibTransId="{806911AD-3EEB-45B5-ACDC-192742139885}"/>
    <dgm:cxn modelId="{9F4929BC-B22A-4093-8C19-1F8887A3A959}" type="presOf" srcId="{432CD372-2FDF-4BF0-9FA8-E0696C8DE8E5}" destId="{05779C5E-F6CB-4B75-AB39-F32C8D168FF7}" srcOrd="0" destOrd="0" presId="urn:microsoft.com/office/officeart/2005/8/layout/list1"/>
    <dgm:cxn modelId="{3589269A-E4E2-4E07-B618-84FA58EE9471}" srcId="{B5D98D82-E936-49FC-84DA-8E097D41C2BA}" destId="{05AE5EE7-76C5-4B5B-A307-B59FF367140A}" srcOrd="3" destOrd="0" parTransId="{C19211F8-8D83-4096-B338-9FDB9BB19AE1}" sibTransId="{CC788FF2-9BCA-4CBA-94F2-B39F2A1E02B2}"/>
    <dgm:cxn modelId="{3CED931D-E441-4D9C-9174-0F7010E4D8C2}" type="presOf" srcId="{91F0CBD6-961A-4BEB-A089-A9EEC41AF607}" destId="{06142C38-5E33-4A5C-BCB8-A3439C975F85}" srcOrd="0" destOrd="0" presId="urn:microsoft.com/office/officeart/2005/8/layout/list1"/>
    <dgm:cxn modelId="{449B2042-C37B-472F-9DB0-B5DBBF83D11E}" type="presOf" srcId="{05AE5EE7-76C5-4B5B-A307-B59FF367140A}" destId="{3202782D-A5B2-45D5-A420-6D7F68B89A5C}" srcOrd="0" destOrd="0" presId="urn:microsoft.com/office/officeart/2005/8/layout/list1"/>
    <dgm:cxn modelId="{00D6C608-4701-4561-AC0E-9CAE4A60E821}" type="presOf" srcId="{91F0CBD6-961A-4BEB-A089-A9EEC41AF607}" destId="{B6B1133E-E94A-4717-9C56-1E86F0B3737F}" srcOrd="1" destOrd="0" presId="urn:microsoft.com/office/officeart/2005/8/layout/list1"/>
    <dgm:cxn modelId="{E3EB9EF5-9ACC-41F5-AFC3-565B592152DB}" srcId="{B5D98D82-E936-49FC-84DA-8E097D41C2BA}" destId="{432CD372-2FDF-4BF0-9FA8-E0696C8DE8E5}" srcOrd="2" destOrd="0" parTransId="{34A9573A-80A9-4EDD-A842-8F32C879DA9F}" sibTransId="{0F5EB38A-CBC2-48B0-8875-CAC51AEC7EB2}"/>
    <dgm:cxn modelId="{E78C0BC2-6F02-47F6-94F2-2325055BCCF6}" type="presParOf" srcId="{167B7A28-C3D6-43A8-BECA-9F9EA5F06380}" destId="{1DB68DDF-0114-4237-BE52-5CFCFF9D340A}" srcOrd="0" destOrd="0" presId="urn:microsoft.com/office/officeart/2005/8/layout/list1"/>
    <dgm:cxn modelId="{B42FC749-DD62-4794-A817-AB586B25B862}" type="presParOf" srcId="{1DB68DDF-0114-4237-BE52-5CFCFF9D340A}" destId="{5F037122-DD59-456F-88E5-0A0BF827F5F5}" srcOrd="0" destOrd="0" presId="urn:microsoft.com/office/officeart/2005/8/layout/list1"/>
    <dgm:cxn modelId="{ECA223B2-2883-4739-B97D-8948608DC341}" type="presParOf" srcId="{1DB68DDF-0114-4237-BE52-5CFCFF9D340A}" destId="{33867B3D-B306-4956-8FCE-655F432B5318}" srcOrd="1" destOrd="0" presId="urn:microsoft.com/office/officeart/2005/8/layout/list1"/>
    <dgm:cxn modelId="{DFC164AA-BFED-42D3-A9DD-1E320377151E}" type="presParOf" srcId="{167B7A28-C3D6-43A8-BECA-9F9EA5F06380}" destId="{54792B75-03F0-480E-8700-8653E190B032}" srcOrd="1" destOrd="0" presId="urn:microsoft.com/office/officeart/2005/8/layout/list1"/>
    <dgm:cxn modelId="{E6896180-CA96-447D-ADA9-368534725A9C}" type="presParOf" srcId="{167B7A28-C3D6-43A8-BECA-9F9EA5F06380}" destId="{71AD4C48-F36E-49BA-BF24-D3906C53DF4C}" srcOrd="2" destOrd="0" presId="urn:microsoft.com/office/officeart/2005/8/layout/list1"/>
    <dgm:cxn modelId="{00FD5459-F23C-4DC2-8169-3DB324AA633B}" type="presParOf" srcId="{167B7A28-C3D6-43A8-BECA-9F9EA5F06380}" destId="{4E5DF32B-7C7D-45C2-8D08-4CCBC839FD34}" srcOrd="3" destOrd="0" presId="urn:microsoft.com/office/officeart/2005/8/layout/list1"/>
    <dgm:cxn modelId="{64254E1D-DF62-4BD1-A68A-B3D83A4B8273}" type="presParOf" srcId="{167B7A28-C3D6-43A8-BECA-9F9EA5F06380}" destId="{0A4243BF-6D49-40D8-BC07-F75BC605BD86}" srcOrd="4" destOrd="0" presId="urn:microsoft.com/office/officeart/2005/8/layout/list1"/>
    <dgm:cxn modelId="{EFF55705-6E6B-4E5B-A907-19D6B160B5AE}" type="presParOf" srcId="{0A4243BF-6D49-40D8-BC07-F75BC605BD86}" destId="{06142C38-5E33-4A5C-BCB8-A3439C975F85}" srcOrd="0" destOrd="0" presId="urn:microsoft.com/office/officeart/2005/8/layout/list1"/>
    <dgm:cxn modelId="{C3447072-510A-4719-9481-6B6DD4AD4B40}" type="presParOf" srcId="{0A4243BF-6D49-40D8-BC07-F75BC605BD86}" destId="{B6B1133E-E94A-4717-9C56-1E86F0B3737F}" srcOrd="1" destOrd="0" presId="urn:microsoft.com/office/officeart/2005/8/layout/list1"/>
    <dgm:cxn modelId="{1274F4D0-55EC-48B1-BB57-3E91ACAF7D68}" type="presParOf" srcId="{167B7A28-C3D6-43A8-BECA-9F9EA5F06380}" destId="{449D0AEF-B9A2-479B-9104-B96B1B64BDC5}" srcOrd="5" destOrd="0" presId="urn:microsoft.com/office/officeart/2005/8/layout/list1"/>
    <dgm:cxn modelId="{DD34686A-4866-4A0E-9A83-62C3516224F4}" type="presParOf" srcId="{167B7A28-C3D6-43A8-BECA-9F9EA5F06380}" destId="{6EE0775A-1089-4DEA-88AB-C0989407554C}" srcOrd="6" destOrd="0" presId="urn:microsoft.com/office/officeart/2005/8/layout/list1"/>
    <dgm:cxn modelId="{5AA505C5-E302-4154-8ECC-B6C29329513F}" type="presParOf" srcId="{167B7A28-C3D6-43A8-BECA-9F9EA5F06380}" destId="{581DF641-EE4C-4C06-9842-6111DE863F64}" srcOrd="7" destOrd="0" presId="urn:microsoft.com/office/officeart/2005/8/layout/list1"/>
    <dgm:cxn modelId="{2664530A-682C-46EC-BF7C-6007CF0A68A3}" type="presParOf" srcId="{167B7A28-C3D6-43A8-BECA-9F9EA5F06380}" destId="{7AED2F7D-41E8-4957-A368-9F3A9DCE6AF5}" srcOrd="8" destOrd="0" presId="urn:microsoft.com/office/officeart/2005/8/layout/list1"/>
    <dgm:cxn modelId="{F09A8018-9FE8-4FE4-A998-233864D3F9BB}" type="presParOf" srcId="{7AED2F7D-41E8-4957-A368-9F3A9DCE6AF5}" destId="{05779C5E-F6CB-4B75-AB39-F32C8D168FF7}" srcOrd="0" destOrd="0" presId="urn:microsoft.com/office/officeart/2005/8/layout/list1"/>
    <dgm:cxn modelId="{049012EB-2A6E-495D-B63A-8A72FCD88137}" type="presParOf" srcId="{7AED2F7D-41E8-4957-A368-9F3A9DCE6AF5}" destId="{C289B4A5-B4BA-419F-904F-46CBAC722D1E}" srcOrd="1" destOrd="0" presId="urn:microsoft.com/office/officeart/2005/8/layout/list1"/>
    <dgm:cxn modelId="{E7B0A7F2-B4B2-4E55-B397-75AC5E3134B0}" type="presParOf" srcId="{167B7A28-C3D6-43A8-BECA-9F9EA5F06380}" destId="{F09AE54C-992A-4EBF-BEAD-0C2C625618DD}" srcOrd="9" destOrd="0" presId="urn:microsoft.com/office/officeart/2005/8/layout/list1"/>
    <dgm:cxn modelId="{11DF9597-F3B8-4A52-B491-EF6163C4BFB9}" type="presParOf" srcId="{167B7A28-C3D6-43A8-BECA-9F9EA5F06380}" destId="{764CF71C-2CFD-4F95-9611-DAA7B9669F6B}" srcOrd="10" destOrd="0" presId="urn:microsoft.com/office/officeart/2005/8/layout/list1"/>
    <dgm:cxn modelId="{82A0BF6D-9B80-43A2-A5EF-7D3AB8478792}" type="presParOf" srcId="{167B7A28-C3D6-43A8-BECA-9F9EA5F06380}" destId="{7B666F1C-0ADD-4AF8-A497-4451ED7C13A5}" srcOrd="11" destOrd="0" presId="urn:microsoft.com/office/officeart/2005/8/layout/list1"/>
    <dgm:cxn modelId="{8AE0B166-3345-4836-BB2A-BB687D0FC4DB}" type="presParOf" srcId="{167B7A28-C3D6-43A8-BECA-9F9EA5F06380}" destId="{0CF485F3-8259-4485-88FB-00FB00BA4D92}" srcOrd="12" destOrd="0" presId="urn:microsoft.com/office/officeart/2005/8/layout/list1"/>
    <dgm:cxn modelId="{47B351A5-1CC8-4F9C-BD52-A229EDD805FD}" type="presParOf" srcId="{0CF485F3-8259-4485-88FB-00FB00BA4D92}" destId="{3202782D-A5B2-45D5-A420-6D7F68B89A5C}" srcOrd="0" destOrd="0" presId="urn:microsoft.com/office/officeart/2005/8/layout/list1"/>
    <dgm:cxn modelId="{28D67259-E7FC-4D21-BD63-0B9C8A04427F}" type="presParOf" srcId="{0CF485F3-8259-4485-88FB-00FB00BA4D92}" destId="{62AD3AB8-06D6-4843-9BE4-0DA949C02A80}" srcOrd="1" destOrd="0" presId="urn:microsoft.com/office/officeart/2005/8/layout/list1"/>
    <dgm:cxn modelId="{BBA0AFAE-388F-4450-ABC6-B5FA5C5CA32D}" type="presParOf" srcId="{167B7A28-C3D6-43A8-BECA-9F9EA5F06380}" destId="{9BA4E988-AB86-42D8-ACB2-DE4526FF72A6}" srcOrd="13" destOrd="0" presId="urn:microsoft.com/office/officeart/2005/8/layout/list1"/>
    <dgm:cxn modelId="{A28F4E28-0D37-4FD1-B5B9-1104672E04AD}" type="presParOf" srcId="{167B7A28-C3D6-43A8-BECA-9F9EA5F06380}" destId="{41518914-07EA-4B17-8F72-D427EC1E07F9}"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428EC-7A92-491A-8377-A8AC33689253}">
      <dsp:nvSpPr>
        <dsp:cNvPr id="0" name=""/>
        <dsp:cNvSpPr/>
      </dsp:nvSpPr>
      <dsp:spPr>
        <a:xfrm rot="10800000">
          <a:off x="1874582" y="2356"/>
          <a:ext cx="6182106" cy="1269743"/>
        </a:xfrm>
        <a:prstGeom prst="homePlate">
          <a:avLst/>
        </a:prstGeom>
        <a:solidFill>
          <a:schemeClr val="bg1"/>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9922" tIns="110490" rIns="206248"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solidFill>
              <a:latin typeface="JasmineUPC" panose="02020603050405020304" pitchFamily="18" charset="-34"/>
              <a:cs typeface="JasmineUPC" panose="02020603050405020304" pitchFamily="18" charset="-34"/>
            </a:rPr>
            <a:t>Mainstream retailers do not offer candle customization or personalization options</a:t>
          </a:r>
          <a:endParaRPr lang="en-US" sz="2900" kern="1200" dirty="0">
            <a:solidFill>
              <a:schemeClr val="tx1"/>
            </a:solidFill>
            <a:latin typeface="JasmineUPC" panose="02020603050405020304" pitchFamily="18" charset="-34"/>
            <a:cs typeface="JasmineUPC" panose="02020603050405020304" pitchFamily="18" charset="-34"/>
          </a:endParaRPr>
        </a:p>
      </dsp:txBody>
      <dsp:txXfrm rot="10800000">
        <a:off x="2192018" y="2356"/>
        <a:ext cx="5864670" cy="1269743"/>
      </dsp:txXfrm>
    </dsp:sp>
    <dsp:sp modelId="{099A64C6-824C-48BE-87B6-D1724C739EB1}">
      <dsp:nvSpPr>
        <dsp:cNvPr id="0" name=""/>
        <dsp:cNvSpPr/>
      </dsp:nvSpPr>
      <dsp:spPr>
        <a:xfrm>
          <a:off x="1239711" y="2356"/>
          <a:ext cx="1269743" cy="1269743"/>
        </a:xfrm>
        <a:prstGeom prst="ellipse">
          <a:avLst/>
        </a:prstGeom>
        <a:blipFill rotWithShape="1">
          <a:blip xmlns:r="http://schemas.openxmlformats.org/officeDocument/2006/relationships" r:embed="rId1">
            <a:biLevel thresh="75000"/>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07E78C-2C63-4C90-B381-1F15A5BDBF18}">
      <dsp:nvSpPr>
        <dsp:cNvPr id="0" name=""/>
        <dsp:cNvSpPr/>
      </dsp:nvSpPr>
      <dsp:spPr>
        <a:xfrm rot="10800000">
          <a:off x="1874582" y="1651128"/>
          <a:ext cx="6182106" cy="1269743"/>
        </a:xfrm>
        <a:prstGeom prst="homePlate">
          <a:avLst/>
        </a:prstGeom>
        <a:solidFill>
          <a:schemeClr val="bg1"/>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9922" tIns="110490" rIns="206248"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solidFill>
              <a:latin typeface="JasmineUPC" panose="02020603050405020304" pitchFamily="18" charset="-34"/>
              <a:cs typeface="JasmineUPC" panose="02020603050405020304" pitchFamily="18" charset="-34"/>
            </a:rPr>
            <a:t>Traditional candles contain harmful chemicals that emit toxic fumes and irritate people with allergies</a:t>
          </a:r>
          <a:endParaRPr lang="en-US" sz="2900" kern="1200" dirty="0">
            <a:solidFill>
              <a:schemeClr val="tx1"/>
            </a:solidFill>
            <a:latin typeface="JasmineUPC" panose="02020603050405020304" pitchFamily="18" charset="-34"/>
            <a:cs typeface="JasmineUPC" panose="02020603050405020304" pitchFamily="18" charset="-34"/>
          </a:endParaRPr>
        </a:p>
      </dsp:txBody>
      <dsp:txXfrm rot="10800000">
        <a:off x="2192018" y="1651128"/>
        <a:ext cx="5864670" cy="1269743"/>
      </dsp:txXfrm>
    </dsp:sp>
    <dsp:sp modelId="{71C35A8E-2034-4C64-901F-66FB41416F7C}">
      <dsp:nvSpPr>
        <dsp:cNvPr id="0" name=""/>
        <dsp:cNvSpPr/>
      </dsp:nvSpPr>
      <dsp:spPr>
        <a:xfrm>
          <a:off x="1239711" y="1651128"/>
          <a:ext cx="1269743" cy="1269743"/>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F7D7C-DA9A-4E44-B6A2-B127207409B3}">
      <dsp:nvSpPr>
        <dsp:cNvPr id="0" name=""/>
        <dsp:cNvSpPr/>
      </dsp:nvSpPr>
      <dsp:spPr>
        <a:xfrm rot="10800000">
          <a:off x="1874582" y="3299899"/>
          <a:ext cx="6182106" cy="1269743"/>
        </a:xfrm>
        <a:prstGeom prst="homePlate">
          <a:avLst/>
        </a:prstGeom>
        <a:solidFill>
          <a:schemeClr val="bg1"/>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9922" tIns="110490" rIns="206248"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solidFill>
              <a:latin typeface="JasmineUPC" panose="02020603050405020304" pitchFamily="18" charset="-34"/>
              <a:cs typeface="JasmineUPC" panose="02020603050405020304" pitchFamily="18" charset="-34"/>
            </a:rPr>
            <a:t>Most candle glass jars and packaging cannot be recycled and retailers do not encourage re-use</a:t>
          </a:r>
          <a:endParaRPr lang="en-US" sz="2900" kern="1200" dirty="0">
            <a:solidFill>
              <a:schemeClr val="tx1"/>
            </a:solidFill>
            <a:latin typeface="JasmineUPC" panose="02020603050405020304" pitchFamily="18" charset="-34"/>
            <a:cs typeface="JasmineUPC" panose="02020603050405020304" pitchFamily="18" charset="-34"/>
          </a:endParaRPr>
        </a:p>
      </dsp:txBody>
      <dsp:txXfrm rot="10800000">
        <a:off x="2192018" y="3299899"/>
        <a:ext cx="5864670" cy="1269743"/>
      </dsp:txXfrm>
    </dsp:sp>
    <dsp:sp modelId="{A16AA0F0-62DC-46F9-B92A-24B7BEFF0E8C}">
      <dsp:nvSpPr>
        <dsp:cNvPr id="0" name=""/>
        <dsp:cNvSpPr/>
      </dsp:nvSpPr>
      <dsp:spPr>
        <a:xfrm>
          <a:off x="1219204" y="3276600"/>
          <a:ext cx="1269743" cy="1269743"/>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44004-D887-4637-BE08-E349727AD63C}">
      <dsp:nvSpPr>
        <dsp:cNvPr id="0" name=""/>
        <dsp:cNvSpPr/>
      </dsp:nvSpPr>
      <dsp:spPr>
        <a:xfrm>
          <a:off x="3547764" y="837"/>
          <a:ext cx="1743670" cy="1133385"/>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effectLst>
                <a:outerShdw blurRad="38100" dist="38100" dir="2700000" algn="tl">
                  <a:srgbClr val="000000">
                    <a:alpha val="43137"/>
                  </a:srgbClr>
                </a:outerShdw>
              </a:effectLst>
              <a:latin typeface="JasmineUPC" pitchFamily="18" charset="-34"/>
              <a:cs typeface="JasmineUPC" pitchFamily="18" charset="-34"/>
            </a:rPr>
            <a:t>Customization</a:t>
          </a:r>
          <a:endParaRPr lang="en-US" sz="2800" b="0" kern="1200" dirty="0">
            <a:solidFill>
              <a:schemeClr val="tx1"/>
            </a:solidFill>
            <a:effectLst>
              <a:outerShdw blurRad="38100" dist="38100" dir="2700000" algn="tl">
                <a:srgbClr val="000000">
                  <a:alpha val="43137"/>
                </a:srgbClr>
              </a:outerShdw>
            </a:effectLst>
            <a:latin typeface="JasmineUPC" pitchFamily="18" charset="-34"/>
            <a:cs typeface="JasmineUPC" pitchFamily="18" charset="-34"/>
          </a:endParaRPr>
        </a:p>
      </dsp:txBody>
      <dsp:txXfrm>
        <a:off x="3603091" y="56164"/>
        <a:ext cx="1633016" cy="1022731"/>
      </dsp:txXfrm>
    </dsp:sp>
    <dsp:sp modelId="{7B9471B4-CDED-4CE0-8C58-4F9F55CB1F59}">
      <dsp:nvSpPr>
        <dsp:cNvPr id="0" name=""/>
        <dsp:cNvSpPr/>
      </dsp:nvSpPr>
      <dsp:spPr>
        <a:xfrm>
          <a:off x="2153372" y="567530"/>
          <a:ext cx="4532454" cy="4532454"/>
        </a:xfrm>
        <a:custGeom>
          <a:avLst/>
          <a:gdLst/>
          <a:ahLst/>
          <a:cxnLst/>
          <a:rect l="0" t="0" r="0" b="0"/>
          <a:pathLst>
            <a:path>
              <a:moveTo>
                <a:pt x="3372105" y="288142"/>
              </a:moveTo>
              <a:arcTo wR="2266227" hR="2266227" stAng="17952483" swAng="1213051"/>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622B8FA8-D624-40D1-BF3E-A71E7CC00F69}">
      <dsp:nvSpPr>
        <dsp:cNvPr id="0" name=""/>
        <dsp:cNvSpPr/>
      </dsp:nvSpPr>
      <dsp:spPr>
        <a:xfrm>
          <a:off x="5703075" y="1566762"/>
          <a:ext cx="1743670" cy="1133385"/>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kern="1200" dirty="0" smtClean="0">
              <a:solidFill>
                <a:schemeClr val="tx1"/>
              </a:solidFill>
              <a:effectLst>
                <a:outerShdw blurRad="38100" dist="38100" dir="2700000" algn="tl">
                  <a:srgbClr val="000000">
                    <a:alpha val="43137"/>
                  </a:srgbClr>
                </a:outerShdw>
              </a:effectLst>
              <a:latin typeface="JasmineUPC" pitchFamily="18" charset="-34"/>
              <a:cs typeface="JasmineUPC" pitchFamily="18" charset="-34"/>
            </a:rPr>
            <a:t>Personalization</a:t>
          </a:r>
          <a:endParaRPr lang="en-US" sz="2700" b="0" kern="1200" dirty="0">
            <a:solidFill>
              <a:schemeClr val="tx1"/>
            </a:solidFill>
            <a:effectLst>
              <a:outerShdw blurRad="38100" dist="38100" dir="2700000" algn="tl">
                <a:srgbClr val="000000">
                  <a:alpha val="43137"/>
                </a:srgbClr>
              </a:outerShdw>
            </a:effectLst>
            <a:latin typeface="JasmineUPC" pitchFamily="18" charset="-34"/>
            <a:cs typeface="JasmineUPC" pitchFamily="18" charset="-34"/>
          </a:endParaRPr>
        </a:p>
      </dsp:txBody>
      <dsp:txXfrm>
        <a:off x="5758402" y="1622089"/>
        <a:ext cx="1633016" cy="1022731"/>
      </dsp:txXfrm>
    </dsp:sp>
    <dsp:sp modelId="{37120C38-F68D-47BD-95D3-1FA72D5A7958}">
      <dsp:nvSpPr>
        <dsp:cNvPr id="0" name=""/>
        <dsp:cNvSpPr/>
      </dsp:nvSpPr>
      <dsp:spPr>
        <a:xfrm>
          <a:off x="2153372" y="567530"/>
          <a:ext cx="4532454" cy="4532454"/>
        </a:xfrm>
        <a:custGeom>
          <a:avLst/>
          <a:gdLst/>
          <a:ahLst/>
          <a:cxnLst/>
          <a:rect l="0" t="0" r="0" b="0"/>
          <a:pathLst>
            <a:path>
              <a:moveTo>
                <a:pt x="4527041" y="2422775"/>
              </a:moveTo>
              <a:arcTo wR="2266227" hR="2266227" stAng="21837664" swAng="1360896"/>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777CB107-EFD6-40F4-98A8-3AD0F8EB3E32}">
      <dsp:nvSpPr>
        <dsp:cNvPr id="0" name=""/>
        <dsp:cNvSpPr/>
      </dsp:nvSpPr>
      <dsp:spPr>
        <a:xfrm>
          <a:off x="4879819" y="4100481"/>
          <a:ext cx="1743670" cy="1133385"/>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kern="1200" dirty="0" smtClean="0">
              <a:solidFill>
                <a:schemeClr val="tx1"/>
              </a:solidFill>
              <a:effectLst>
                <a:outerShdw blurRad="38100" dist="38100" dir="2700000" algn="tl">
                  <a:srgbClr val="000000">
                    <a:alpha val="43137"/>
                  </a:srgbClr>
                </a:outerShdw>
              </a:effectLst>
              <a:latin typeface="JasmineUPC" pitchFamily="18" charset="-34"/>
              <a:cs typeface="JasmineUPC" pitchFamily="18" charset="-34"/>
            </a:rPr>
            <a:t>Hypoallergenic</a:t>
          </a:r>
          <a:endParaRPr lang="en-US" sz="2700" b="0" kern="1200" dirty="0">
            <a:solidFill>
              <a:schemeClr val="tx1"/>
            </a:solidFill>
            <a:effectLst>
              <a:outerShdw blurRad="38100" dist="38100" dir="2700000" algn="tl">
                <a:srgbClr val="000000">
                  <a:alpha val="43137"/>
                </a:srgbClr>
              </a:outerShdw>
            </a:effectLst>
            <a:latin typeface="JasmineUPC" pitchFamily="18" charset="-34"/>
            <a:cs typeface="JasmineUPC" pitchFamily="18" charset="-34"/>
          </a:endParaRPr>
        </a:p>
      </dsp:txBody>
      <dsp:txXfrm>
        <a:off x="4935146" y="4155808"/>
        <a:ext cx="1633016" cy="1022731"/>
      </dsp:txXfrm>
    </dsp:sp>
    <dsp:sp modelId="{E953D552-D9F4-48DA-ABFE-2D6258CEE5BE}">
      <dsp:nvSpPr>
        <dsp:cNvPr id="0" name=""/>
        <dsp:cNvSpPr/>
      </dsp:nvSpPr>
      <dsp:spPr>
        <a:xfrm>
          <a:off x="2153372" y="567530"/>
          <a:ext cx="4532454" cy="4532454"/>
        </a:xfrm>
        <a:custGeom>
          <a:avLst/>
          <a:gdLst/>
          <a:ahLst/>
          <a:cxnLst/>
          <a:rect l="0" t="0" r="0" b="0"/>
          <a:pathLst>
            <a:path>
              <a:moveTo>
                <a:pt x="2544875" y="4515258"/>
              </a:moveTo>
              <a:arcTo wR="2266227" hR="2266227" stAng="4976233" swAng="847535"/>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C0921B65-E9F0-432A-805B-5E16D541726A}">
      <dsp:nvSpPr>
        <dsp:cNvPr id="0" name=""/>
        <dsp:cNvSpPr/>
      </dsp:nvSpPr>
      <dsp:spPr>
        <a:xfrm>
          <a:off x="2215709" y="4100481"/>
          <a:ext cx="1743670" cy="1133385"/>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effectLst>
                <a:outerShdw blurRad="38100" dist="38100" dir="2700000" algn="tl">
                  <a:srgbClr val="000000">
                    <a:alpha val="43137"/>
                  </a:srgbClr>
                </a:outerShdw>
              </a:effectLst>
              <a:latin typeface="JasmineUPC" pitchFamily="18" charset="-34"/>
              <a:cs typeface="JasmineUPC" pitchFamily="18" charset="-34"/>
            </a:rPr>
            <a:t>Eco-Friendly</a:t>
          </a:r>
          <a:endParaRPr lang="en-US" sz="2800" b="0" kern="1200" dirty="0">
            <a:solidFill>
              <a:schemeClr val="tx1"/>
            </a:solidFill>
            <a:effectLst>
              <a:outerShdw blurRad="38100" dist="38100" dir="2700000" algn="tl">
                <a:srgbClr val="000000">
                  <a:alpha val="43137"/>
                </a:srgbClr>
              </a:outerShdw>
            </a:effectLst>
            <a:latin typeface="JasmineUPC" pitchFamily="18" charset="-34"/>
            <a:cs typeface="JasmineUPC" pitchFamily="18" charset="-34"/>
          </a:endParaRPr>
        </a:p>
      </dsp:txBody>
      <dsp:txXfrm>
        <a:off x="2271036" y="4155808"/>
        <a:ext cx="1633016" cy="1022731"/>
      </dsp:txXfrm>
    </dsp:sp>
    <dsp:sp modelId="{F1DF7619-29A0-41E0-A1B3-16E3CF9BEE5C}">
      <dsp:nvSpPr>
        <dsp:cNvPr id="0" name=""/>
        <dsp:cNvSpPr/>
      </dsp:nvSpPr>
      <dsp:spPr>
        <a:xfrm>
          <a:off x="2153372" y="567530"/>
          <a:ext cx="4532454" cy="4532454"/>
        </a:xfrm>
        <a:custGeom>
          <a:avLst/>
          <a:gdLst/>
          <a:ahLst/>
          <a:cxnLst/>
          <a:rect l="0" t="0" r="0" b="0"/>
          <a:pathLst>
            <a:path>
              <a:moveTo>
                <a:pt x="240626" y="3282460"/>
              </a:moveTo>
              <a:arcTo wR="2266227" hR="2266227" stAng="9201439" swAng="1360896"/>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EA087AF3-2D51-4A12-A68A-BD71D5C4948A}">
      <dsp:nvSpPr>
        <dsp:cNvPr id="0" name=""/>
        <dsp:cNvSpPr/>
      </dsp:nvSpPr>
      <dsp:spPr>
        <a:xfrm>
          <a:off x="1392454" y="1566762"/>
          <a:ext cx="1743670" cy="1133385"/>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kern="1200" dirty="0" smtClean="0">
              <a:solidFill>
                <a:schemeClr val="tx1"/>
              </a:solidFill>
              <a:effectLst>
                <a:outerShdw blurRad="38100" dist="38100" dir="2700000" algn="tl">
                  <a:srgbClr val="000000">
                    <a:alpha val="43137"/>
                  </a:srgbClr>
                </a:outerShdw>
              </a:effectLst>
              <a:latin typeface="JasmineUPC" pitchFamily="18" charset="-34"/>
              <a:cs typeface="JasmineUPC" pitchFamily="18" charset="-34"/>
            </a:rPr>
            <a:t>Price Conscious </a:t>
          </a:r>
          <a:endParaRPr lang="en-US" sz="2600" b="0" kern="1200" dirty="0">
            <a:solidFill>
              <a:schemeClr val="tx1"/>
            </a:solidFill>
            <a:effectLst>
              <a:outerShdw blurRad="38100" dist="38100" dir="2700000" algn="tl">
                <a:srgbClr val="000000">
                  <a:alpha val="43137"/>
                </a:srgbClr>
              </a:outerShdw>
            </a:effectLst>
            <a:latin typeface="JasmineUPC" pitchFamily="18" charset="-34"/>
            <a:cs typeface="JasmineUPC" pitchFamily="18" charset="-34"/>
          </a:endParaRPr>
        </a:p>
      </dsp:txBody>
      <dsp:txXfrm>
        <a:off x="1447781" y="1622089"/>
        <a:ext cx="1633016" cy="1022731"/>
      </dsp:txXfrm>
    </dsp:sp>
    <dsp:sp modelId="{CFC84DA5-3BD1-4264-8D2A-522D1FBB3F43}">
      <dsp:nvSpPr>
        <dsp:cNvPr id="0" name=""/>
        <dsp:cNvSpPr/>
      </dsp:nvSpPr>
      <dsp:spPr>
        <a:xfrm>
          <a:off x="2153372" y="567530"/>
          <a:ext cx="4532454" cy="4532454"/>
        </a:xfrm>
        <a:custGeom>
          <a:avLst/>
          <a:gdLst/>
          <a:ahLst/>
          <a:cxnLst/>
          <a:rect l="0" t="0" r="0" b="0"/>
          <a:pathLst>
            <a:path>
              <a:moveTo>
                <a:pt x="544888" y="792192"/>
              </a:moveTo>
              <a:arcTo wR="2266227" hR="2266227" stAng="13234466" swAng="1213051"/>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FFFE0-7CBB-46F8-9729-FCE032A11C2B}">
      <dsp:nvSpPr>
        <dsp:cNvPr id="0" name=""/>
        <dsp:cNvSpPr/>
      </dsp:nvSpPr>
      <dsp:spPr>
        <a:xfrm>
          <a:off x="1757060" y="50620"/>
          <a:ext cx="4567535" cy="2456512"/>
        </a:xfrm>
        <a:prstGeom prst="rightArrow">
          <a:avLst>
            <a:gd name="adj1" fmla="val 75000"/>
            <a:gd name="adj2" fmla="val 50000"/>
          </a:avLst>
        </a:prstGeom>
        <a:solidFill>
          <a:schemeClr val="accent4">
            <a:lumMod val="40000"/>
            <a:lumOff val="60000"/>
            <a:alpha val="90000"/>
          </a:schemeClr>
        </a:solidFill>
        <a:ln w="25400" cap="flat" cmpd="sng" algn="ctr">
          <a:solidFill>
            <a:schemeClr val="bg1">
              <a:lumMod val="6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latin typeface="JasmineUPC" panose="02020603050405020304" pitchFamily="18" charset="-34"/>
              <a:cs typeface="JasmineUPC" panose="02020603050405020304" pitchFamily="18" charset="-34"/>
            </a:rPr>
            <a:t>Online e-commerce platform with mobile compatibility                                              - User friendly, easily accessible, simple to use</a:t>
          </a:r>
          <a:endParaRPr lang="en-US" sz="2100" kern="1200" dirty="0">
            <a:latin typeface="JasmineUPC" panose="02020603050405020304" pitchFamily="18" charset="-34"/>
            <a:cs typeface="JasmineUPC" panose="02020603050405020304" pitchFamily="18" charset="-34"/>
          </a:endParaRPr>
        </a:p>
        <a:p>
          <a:pPr marL="228600" lvl="1" indent="-228600" algn="l" defTabSz="933450">
            <a:lnSpc>
              <a:spcPct val="90000"/>
            </a:lnSpc>
            <a:spcBef>
              <a:spcPct val="0"/>
            </a:spcBef>
            <a:spcAft>
              <a:spcPct val="15000"/>
            </a:spcAft>
            <a:buChar char="••"/>
          </a:pPr>
          <a:r>
            <a:rPr lang="en-US" sz="2100" kern="1200" dirty="0" smtClean="0">
              <a:latin typeface="JasmineUPC" panose="02020603050405020304" pitchFamily="18" charset="-34"/>
              <a:cs typeface="JasmineUPC" panose="02020603050405020304" pitchFamily="18" charset="-34"/>
            </a:rPr>
            <a:t>Wholesale ingredient supplier relationships </a:t>
          </a:r>
          <a:endParaRPr lang="en-US" sz="2100" kern="1200" dirty="0">
            <a:latin typeface="JasmineUPC" panose="02020603050405020304" pitchFamily="18" charset="-34"/>
            <a:cs typeface="JasmineUPC" panose="02020603050405020304" pitchFamily="18" charset="-34"/>
          </a:endParaRPr>
        </a:p>
        <a:p>
          <a:pPr marL="228600" lvl="1" indent="-228600" algn="l" defTabSz="933450">
            <a:lnSpc>
              <a:spcPct val="90000"/>
            </a:lnSpc>
            <a:spcBef>
              <a:spcPct val="0"/>
            </a:spcBef>
            <a:spcAft>
              <a:spcPct val="15000"/>
            </a:spcAft>
            <a:buChar char="••"/>
          </a:pPr>
          <a:r>
            <a:rPr lang="en-US" sz="2100" kern="1200" dirty="0" smtClean="0">
              <a:latin typeface="JasmineUPC" panose="02020603050405020304" pitchFamily="18" charset="-34"/>
              <a:cs typeface="JasmineUPC" panose="02020603050405020304" pitchFamily="18" charset="-34"/>
            </a:rPr>
            <a:t>In-house production, labeling &amp; packaging</a:t>
          </a:r>
          <a:endParaRPr lang="en-US" sz="2100" kern="1200" dirty="0">
            <a:latin typeface="JasmineUPC" panose="02020603050405020304" pitchFamily="18" charset="-34"/>
            <a:cs typeface="JasmineUPC" panose="02020603050405020304" pitchFamily="18" charset="-34"/>
          </a:endParaRPr>
        </a:p>
        <a:p>
          <a:pPr marL="228600" lvl="1" indent="-228600" algn="l" defTabSz="933450">
            <a:lnSpc>
              <a:spcPct val="90000"/>
            </a:lnSpc>
            <a:spcBef>
              <a:spcPct val="0"/>
            </a:spcBef>
            <a:spcAft>
              <a:spcPct val="15000"/>
            </a:spcAft>
            <a:buChar char="••"/>
          </a:pPr>
          <a:r>
            <a:rPr lang="en-US" sz="2100" kern="1200" dirty="0" smtClean="0">
              <a:latin typeface="JasmineUPC" panose="02020603050405020304" pitchFamily="18" charset="-34"/>
              <a:cs typeface="JasmineUPC" panose="02020603050405020304" pitchFamily="18" charset="-34"/>
            </a:rPr>
            <a:t>Domestic shipping through USPS</a:t>
          </a:r>
          <a:endParaRPr lang="en-US" sz="2100" kern="1200" dirty="0">
            <a:latin typeface="JasmineUPC" panose="02020603050405020304" pitchFamily="18" charset="-34"/>
            <a:cs typeface="JasmineUPC" panose="02020603050405020304" pitchFamily="18" charset="-34"/>
          </a:endParaRPr>
        </a:p>
        <a:p>
          <a:pPr marL="171450" lvl="1" indent="-171450" algn="l" defTabSz="866775">
            <a:lnSpc>
              <a:spcPct val="90000"/>
            </a:lnSpc>
            <a:spcBef>
              <a:spcPct val="0"/>
            </a:spcBef>
            <a:spcAft>
              <a:spcPct val="15000"/>
            </a:spcAft>
            <a:buChar char="••"/>
          </a:pPr>
          <a:endParaRPr lang="en-US" sz="1950" kern="1200" dirty="0">
            <a:latin typeface="JasmineUPC" panose="02020603050405020304" pitchFamily="18" charset="-34"/>
            <a:cs typeface="JasmineUPC" panose="02020603050405020304" pitchFamily="18" charset="-34"/>
          </a:endParaRPr>
        </a:p>
      </dsp:txBody>
      <dsp:txXfrm>
        <a:off x="1757060" y="357684"/>
        <a:ext cx="3646343" cy="1842384"/>
      </dsp:txXfrm>
    </dsp:sp>
    <dsp:sp modelId="{EADCF938-E25E-4896-AD50-9E8CEC36D455}">
      <dsp:nvSpPr>
        <dsp:cNvPr id="0" name=""/>
        <dsp:cNvSpPr/>
      </dsp:nvSpPr>
      <dsp:spPr>
        <a:xfrm>
          <a:off x="533402" y="653083"/>
          <a:ext cx="1217857" cy="103178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JasmineUPC" panose="02020603050405020304" pitchFamily="18" charset="-34"/>
              <a:cs typeface="JasmineUPC" panose="02020603050405020304" pitchFamily="18" charset="-34"/>
            </a:rPr>
            <a:t>Company</a:t>
          </a:r>
          <a:endParaRPr lang="en-US" sz="2600" kern="1200" dirty="0">
            <a:latin typeface="JasmineUPC" panose="02020603050405020304" pitchFamily="18" charset="-34"/>
            <a:cs typeface="JasmineUPC" panose="02020603050405020304" pitchFamily="18" charset="-34"/>
          </a:endParaRPr>
        </a:p>
      </dsp:txBody>
      <dsp:txXfrm>
        <a:off x="583769" y="703450"/>
        <a:ext cx="1117123" cy="931046"/>
      </dsp:txXfrm>
    </dsp:sp>
    <dsp:sp modelId="{D8B47A65-3296-4E40-8345-B4061E185EFE}">
      <dsp:nvSpPr>
        <dsp:cNvPr id="0" name=""/>
        <dsp:cNvSpPr/>
      </dsp:nvSpPr>
      <dsp:spPr>
        <a:xfrm>
          <a:off x="1766796" y="2624015"/>
          <a:ext cx="4557806" cy="2501128"/>
        </a:xfrm>
        <a:prstGeom prst="rightArrow">
          <a:avLst>
            <a:gd name="adj1" fmla="val 75000"/>
            <a:gd name="adj2" fmla="val 50000"/>
          </a:avLst>
        </a:prstGeom>
        <a:solidFill>
          <a:schemeClr val="accent4">
            <a:lumMod val="40000"/>
            <a:lumOff val="60000"/>
            <a:alpha val="90000"/>
          </a:schemeClr>
        </a:solidFill>
        <a:ln w="25400" cap="flat" cmpd="sng" algn="ctr">
          <a:solidFill>
            <a:schemeClr val="bg1">
              <a:lumMod val="6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latin typeface="JasmineUPC" panose="02020603050405020304" pitchFamily="18" charset="-34"/>
              <a:cs typeface="JasmineUPC" panose="02020603050405020304" pitchFamily="18" charset="-34"/>
            </a:rPr>
            <a:t>Variety of candle scents </a:t>
          </a:r>
          <a:endParaRPr lang="en-US" sz="2100" kern="1200" dirty="0">
            <a:latin typeface="JasmineUPC" panose="02020603050405020304" pitchFamily="18" charset="-34"/>
            <a:cs typeface="JasmineUPC" panose="02020603050405020304" pitchFamily="18" charset="-34"/>
          </a:endParaRPr>
        </a:p>
        <a:p>
          <a:pPr marL="228600" lvl="1" indent="-228600" algn="l" defTabSz="933450">
            <a:lnSpc>
              <a:spcPct val="90000"/>
            </a:lnSpc>
            <a:spcBef>
              <a:spcPct val="0"/>
            </a:spcBef>
            <a:spcAft>
              <a:spcPct val="15000"/>
            </a:spcAft>
            <a:buChar char="••"/>
          </a:pPr>
          <a:r>
            <a:rPr lang="en-US" sz="2100" kern="1200" dirty="0" smtClean="0">
              <a:latin typeface="JasmineUPC" panose="02020603050405020304" pitchFamily="18" charset="-34"/>
              <a:cs typeface="JasmineUPC" panose="02020603050405020304" pitchFamily="18" charset="-34"/>
            </a:rPr>
            <a:t>Three size jars available – price range                    - Categories: Classic, Holiday &amp; Specialty                                  - Customization &amp; Personalization options</a:t>
          </a:r>
          <a:endParaRPr lang="en-US" sz="2100" kern="1200" dirty="0">
            <a:latin typeface="JasmineUPC" panose="02020603050405020304" pitchFamily="18" charset="-34"/>
            <a:cs typeface="JasmineUPC" panose="02020603050405020304" pitchFamily="18" charset="-34"/>
          </a:endParaRPr>
        </a:p>
        <a:p>
          <a:pPr marL="228600" lvl="1" indent="-228600" algn="l" defTabSz="933450">
            <a:lnSpc>
              <a:spcPct val="90000"/>
            </a:lnSpc>
            <a:spcBef>
              <a:spcPct val="0"/>
            </a:spcBef>
            <a:spcAft>
              <a:spcPct val="15000"/>
            </a:spcAft>
            <a:buChar char="••"/>
          </a:pPr>
          <a:r>
            <a:rPr lang="en-US" sz="2100" kern="1200" dirty="0" smtClean="0">
              <a:latin typeface="JasmineUPC" panose="02020603050405020304" pitchFamily="18" charset="-34"/>
              <a:cs typeface="JasmineUPC" panose="02020603050405020304" pitchFamily="18" charset="-34"/>
            </a:rPr>
            <a:t>Product promotion through social media</a:t>
          </a:r>
          <a:endParaRPr lang="en-US" sz="2100" kern="1200" dirty="0">
            <a:latin typeface="JasmineUPC" panose="02020603050405020304" pitchFamily="18" charset="-34"/>
            <a:cs typeface="JasmineUPC" panose="02020603050405020304" pitchFamily="18" charset="-34"/>
          </a:endParaRPr>
        </a:p>
        <a:p>
          <a:pPr marL="228600" lvl="1" indent="-228600" algn="l" defTabSz="933450">
            <a:lnSpc>
              <a:spcPct val="90000"/>
            </a:lnSpc>
            <a:spcBef>
              <a:spcPct val="0"/>
            </a:spcBef>
            <a:spcAft>
              <a:spcPct val="15000"/>
            </a:spcAft>
            <a:buChar char="••"/>
          </a:pPr>
          <a:r>
            <a:rPr lang="en-US" sz="2100" kern="1200" dirty="0" smtClean="0">
              <a:latin typeface="JasmineUPC" panose="02020603050405020304" pitchFamily="18" charset="-34"/>
              <a:cs typeface="JasmineUPC" panose="02020603050405020304" pitchFamily="18" charset="-34"/>
            </a:rPr>
            <a:t>Incentive &amp; Recycling Programs</a:t>
          </a:r>
          <a:endParaRPr lang="en-US" sz="2100" kern="1200" dirty="0">
            <a:latin typeface="JasmineUPC" panose="02020603050405020304" pitchFamily="18" charset="-34"/>
            <a:cs typeface="JasmineUPC" panose="02020603050405020304" pitchFamily="18" charset="-34"/>
          </a:endParaRPr>
        </a:p>
        <a:p>
          <a:pPr marL="171450" lvl="1" indent="-171450" algn="l" defTabSz="866775">
            <a:lnSpc>
              <a:spcPct val="90000"/>
            </a:lnSpc>
            <a:spcBef>
              <a:spcPct val="0"/>
            </a:spcBef>
            <a:spcAft>
              <a:spcPct val="15000"/>
            </a:spcAft>
            <a:buChar char="••"/>
          </a:pPr>
          <a:endParaRPr lang="en-US" sz="1950" kern="1200" dirty="0">
            <a:latin typeface="JasmineUPC" panose="02020603050405020304" pitchFamily="18" charset="-34"/>
            <a:cs typeface="JasmineUPC" panose="02020603050405020304" pitchFamily="18" charset="-34"/>
          </a:endParaRPr>
        </a:p>
      </dsp:txBody>
      <dsp:txXfrm>
        <a:off x="1766796" y="2936656"/>
        <a:ext cx="3619883" cy="1875846"/>
      </dsp:txXfrm>
    </dsp:sp>
    <dsp:sp modelId="{1BE30D1C-8BC9-4E40-BABE-8813793BF33B}">
      <dsp:nvSpPr>
        <dsp:cNvPr id="0" name=""/>
        <dsp:cNvSpPr/>
      </dsp:nvSpPr>
      <dsp:spPr>
        <a:xfrm>
          <a:off x="497844" y="3244083"/>
          <a:ext cx="1250560" cy="103178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JasmineUPC" panose="02020603050405020304" pitchFamily="18" charset="-34"/>
              <a:cs typeface="JasmineUPC" panose="02020603050405020304" pitchFamily="18" charset="-34"/>
            </a:rPr>
            <a:t>Products</a:t>
          </a:r>
          <a:endParaRPr lang="en-US" sz="2600" kern="1200" dirty="0">
            <a:latin typeface="JasmineUPC" panose="02020603050405020304" pitchFamily="18" charset="-34"/>
            <a:cs typeface="JasmineUPC" panose="02020603050405020304" pitchFamily="18" charset="-34"/>
          </a:endParaRPr>
        </a:p>
      </dsp:txBody>
      <dsp:txXfrm>
        <a:off x="548211" y="3294450"/>
        <a:ext cx="1149826" cy="931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D4C48-F36E-49BA-BF24-D3906C53DF4C}">
      <dsp:nvSpPr>
        <dsp:cNvPr id="0" name=""/>
        <dsp:cNvSpPr/>
      </dsp:nvSpPr>
      <dsp:spPr>
        <a:xfrm>
          <a:off x="0" y="457302"/>
          <a:ext cx="7305156" cy="583143"/>
        </a:xfrm>
        <a:prstGeom prst="rect">
          <a:avLst/>
        </a:prstGeom>
        <a:solidFill>
          <a:schemeClr val="lt1">
            <a:alpha val="90000"/>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33867B3D-B306-4956-8FCE-655F432B5318}">
      <dsp:nvSpPr>
        <dsp:cNvPr id="0" name=""/>
        <dsp:cNvSpPr/>
      </dsp:nvSpPr>
      <dsp:spPr>
        <a:xfrm>
          <a:off x="441960" y="44022"/>
          <a:ext cx="6187440" cy="82656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JasmineUPC" panose="02020603050405020304" pitchFamily="18" charset="-34"/>
              <a:cs typeface="JasmineUPC" panose="02020603050405020304" pitchFamily="18" charset="-34"/>
            </a:rPr>
            <a:t>Five years of combined candle making experience</a:t>
          </a:r>
          <a:endParaRPr lang="en-US" sz="2800" kern="1200" dirty="0">
            <a:solidFill>
              <a:schemeClr val="tx1"/>
            </a:solidFill>
            <a:latin typeface="JasmineUPC" panose="02020603050405020304" pitchFamily="18" charset="-34"/>
            <a:cs typeface="JasmineUPC" panose="02020603050405020304" pitchFamily="18" charset="-34"/>
          </a:endParaRPr>
        </a:p>
      </dsp:txBody>
      <dsp:txXfrm>
        <a:off x="482309" y="84371"/>
        <a:ext cx="6106742" cy="745862"/>
      </dsp:txXfrm>
    </dsp:sp>
    <dsp:sp modelId="{6EE0775A-1089-4DEA-88AB-C0989407554C}">
      <dsp:nvSpPr>
        <dsp:cNvPr id="0" name=""/>
        <dsp:cNvSpPr/>
      </dsp:nvSpPr>
      <dsp:spPr>
        <a:xfrm>
          <a:off x="0" y="1604925"/>
          <a:ext cx="7305156" cy="583143"/>
        </a:xfrm>
        <a:prstGeom prst="rect">
          <a:avLst/>
        </a:prstGeom>
        <a:solidFill>
          <a:schemeClr val="lt1">
            <a:alpha val="90000"/>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B6B1133E-E94A-4717-9C56-1E86F0B3737F}">
      <dsp:nvSpPr>
        <dsp:cNvPr id="0" name=""/>
        <dsp:cNvSpPr/>
      </dsp:nvSpPr>
      <dsp:spPr>
        <a:xfrm>
          <a:off x="441960" y="1191645"/>
          <a:ext cx="6187440" cy="82656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JasmineUPC" panose="02020603050405020304" pitchFamily="18" charset="-34"/>
              <a:cs typeface="JasmineUPC" panose="02020603050405020304" pitchFamily="18" charset="-34"/>
            </a:rPr>
            <a:t>Website and mobile design knowledge</a:t>
          </a:r>
          <a:endParaRPr lang="en-US" sz="2800" kern="1200" dirty="0">
            <a:solidFill>
              <a:schemeClr val="tx1"/>
            </a:solidFill>
            <a:latin typeface="JasmineUPC" panose="02020603050405020304" pitchFamily="18" charset="-34"/>
            <a:cs typeface="JasmineUPC" panose="02020603050405020304" pitchFamily="18" charset="-34"/>
          </a:endParaRPr>
        </a:p>
      </dsp:txBody>
      <dsp:txXfrm>
        <a:off x="482309" y="1231994"/>
        <a:ext cx="6106742" cy="745862"/>
      </dsp:txXfrm>
    </dsp:sp>
    <dsp:sp modelId="{764CF71C-2CFD-4F95-9611-DAA7B9669F6B}">
      <dsp:nvSpPr>
        <dsp:cNvPr id="0" name=""/>
        <dsp:cNvSpPr/>
      </dsp:nvSpPr>
      <dsp:spPr>
        <a:xfrm>
          <a:off x="0" y="2752548"/>
          <a:ext cx="7305156" cy="583143"/>
        </a:xfrm>
        <a:prstGeom prst="rect">
          <a:avLst/>
        </a:prstGeom>
        <a:solidFill>
          <a:schemeClr val="lt1">
            <a:alpha val="90000"/>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C289B4A5-B4BA-419F-904F-46CBAC722D1E}">
      <dsp:nvSpPr>
        <dsp:cNvPr id="0" name=""/>
        <dsp:cNvSpPr/>
      </dsp:nvSpPr>
      <dsp:spPr>
        <a:xfrm>
          <a:off x="441960" y="2339268"/>
          <a:ext cx="6187440" cy="82656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JasmineUPC" panose="02020603050405020304" pitchFamily="18" charset="-34"/>
              <a:cs typeface="JasmineUPC" panose="02020603050405020304" pitchFamily="18" charset="-34"/>
            </a:rPr>
            <a:t>Fluent bilingual speakers, currently learning Spanish </a:t>
          </a:r>
          <a:endParaRPr lang="en-US" sz="2800" kern="1200" dirty="0">
            <a:solidFill>
              <a:schemeClr val="tx1"/>
            </a:solidFill>
            <a:latin typeface="JasmineUPC" panose="02020603050405020304" pitchFamily="18" charset="-34"/>
            <a:cs typeface="JasmineUPC" panose="02020603050405020304" pitchFamily="18" charset="-34"/>
          </a:endParaRPr>
        </a:p>
      </dsp:txBody>
      <dsp:txXfrm>
        <a:off x="482309" y="2379617"/>
        <a:ext cx="6106742" cy="745862"/>
      </dsp:txXfrm>
    </dsp:sp>
    <dsp:sp modelId="{41518914-07EA-4B17-8F72-D427EC1E07F9}">
      <dsp:nvSpPr>
        <dsp:cNvPr id="0" name=""/>
        <dsp:cNvSpPr/>
      </dsp:nvSpPr>
      <dsp:spPr>
        <a:xfrm>
          <a:off x="0" y="3900171"/>
          <a:ext cx="7305156" cy="583143"/>
        </a:xfrm>
        <a:prstGeom prst="rect">
          <a:avLst/>
        </a:prstGeom>
        <a:solidFill>
          <a:schemeClr val="lt1">
            <a:alpha val="90000"/>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62AD3AB8-06D6-4843-9BE4-0DA949C02A80}">
      <dsp:nvSpPr>
        <dsp:cNvPr id="0" name=""/>
        <dsp:cNvSpPr/>
      </dsp:nvSpPr>
      <dsp:spPr>
        <a:xfrm>
          <a:off x="441960" y="3486891"/>
          <a:ext cx="6187440" cy="82656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JasmineUPC" panose="02020603050405020304" pitchFamily="18" charset="-34"/>
              <a:cs typeface="JasmineUPC" panose="02020603050405020304" pitchFamily="18" charset="-34"/>
            </a:rPr>
            <a:t>Enrolled in Marketing/Entrepreneurship course</a:t>
          </a:r>
          <a:endParaRPr lang="en-US" sz="2800" kern="1200" dirty="0">
            <a:solidFill>
              <a:schemeClr val="tx1"/>
            </a:solidFill>
            <a:latin typeface="JasmineUPC" panose="02020603050405020304" pitchFamily="18" charset="-34"/>
            <a:cs typeface="JasmineUPC" panose="02020603050405020304" pitchFamily="18" charset="-34"/>
          </a:endParaRPr>
        </a:p>
      </dsp:txBody>
      <dsp:txXfrm>
        <a:off x="482309" y="3527240"/>
        <a:ext cx="6106742"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57358"/>
          </a:xfrm>
          <a:prstGeom prst="rect">
            <a:avLst/>
          </a:prstGeom>
        </p:spPr>
        <p:txBody>
          <a:bodyPr vert="horz" lIns="91440" tIns="45720" rIns="91440" bIns="45720" rtlCol="0"/>
          <a:lstStyle>
            <a:lvl1pPr algn="r">
              <a:defRPr sz="1200"/>
            </a:lvl1pPr>
          </a:lstStyle>
          <a:p>
            <a:fld id="{443DD1E9-373E-4546-AEF7-A8323C6F19C1}" type="datetimeFigureOut">
              <a:rPr lang="en-US" smtClean="0"/>
              <a:pPr/>
              <a:t>5/19/2015</a:t>
            </a:fld>
            <a:endParaRPr lang="en-US"/>
          </a:p>
        </p:txBody>
      </p:sp>
      <p:sp>
        <p:nvSpPr>
          <p:cNvPr id="4" name="Footer Placeholder 3"/>
          <p:cNvSpPr>
            <a:spLocks noGrp="1"/>
          </p:cNvSpPr>
          <p:nvPr>
            <p:ph type="ftr" sz="quarter" idx="2"/>
          </p:nvPr>
        </p:nvSpPr>
        <p:spPr>
          <a:xfrm>
            <a:off x="0" y="8685071"/>
            <a:ext cx="2971592" cy="45735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1440" tIns="45720" rIns="91440" bIns="45720" rtlCol="0" anchor="b"/>
          <a:lstStyle>
            <a:lvl1pPr algn="r">
              <a:defRPr sz="1200"/>
            </a:lvl1pPr>
          </a:lstStyle>
          <a:p>
            <a:fld id="{BE34B1CC-39E3-4A7E-A15F-DC4711D0D265}" type="slidenum">
              <a:rPr lang="en-US" smtClean="0"/>
              <a:pPr/>
              <a:t>‹#›</a:t>
            </a:fld>
            <a:endParaRPr lang="en-US"/>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2492" tIns="46246" rIns="92492" bIns="46246" rtlCol="0"/>
          <a:lstStyle>
            <a:lvl1pPr algn="r">
              <a:defRPr sz="1200"/>
            </a:lvl1pPr>
          </a:lstStyle>
          <a:p>
            <a:fld id="{CB2BB6C2-F5C4-49BC-BD78-FC7E7B1E650B}" type="datetimeFigureOut">
              <a:rPr lang="en-US" smtClean="0"/>
              <a:pPr/>
              <a:t>5/19/2015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85801" y="4343400"/>
            <a:ext cx="5486400" cy="4114800"/>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2492" tIns="46246" rIns="92492" bIns="46246" rtlCol="0" anchor="b"/>
          <a:lstStyle>
            <a:lvl1pPr algn="r">
              <a:defRPr sz="1200"/>
            </a:lvl1pPr>
          </a:lstStyle>
          <a:p>
            <a:fld id="{F3F5A8CD-32A9-4972-A31B-86080B7BBAE7}" type="slidenum">
              <a:rPr lang="en-US" smtClean="0"/>
              <a:pPr/>
              <a:t>‹#›</a:t>
            </a:fld>
            <a:endParaRPr lang="en-US"/>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Selma M: Candles have been around for</a:t>
            </a:r>
            <a:r>
              <a:rPr lang="en-US" baseline="0" dirty="0" smtClean="0"/>
              <a:t> as long as 5,000 years. Over time, they went from being used as an only source of light to being utilized in many settings ranging from home and event décor to holidays and celebrations, even as gifts themselves. </a:t>
            </a:r>
          </a:p>
          <a:p>
            <a:endParaRPr lang="en-US" baseline="0" dirty="0" smtClean="0"/>
          </a:p>
          <a:p>
            <a:r>
              <a:rPr lang="en-US" baseline="0" dirty="0" smtClean="0"/>
              <a:t>Selma A: While you can purchase a candle just about anywhere, many retailers don’t allow you the luxury of being able to customize your own look and scent, pick your own ingredients or even give you the ability to purchase a candle making kit and let you experiment at home!  </a:t>
            </a:r>
          </a:p>
          <a:p>
            <a:endParaRPr lang="en-US" dirty="0" smtClean="0"/>
          </a:p>
          <a:p>
            <a:r>
              <a:rPr lang="en-US" dirty="0" smtClean="0"/>
              <a:t>Selma M: So Scentsational provide</a:t>
            </a:r>
            <a:r>
              <a:rPr lang="en-US" baseline="0" dirty="0" smtClean="0"/>
              <a:t>s candle products that not only embody personality, creativity and long lasting scents, but give you the additional benefits of being eco-friendly, hypoallergenic, and sustainable – a combination of offerings that is not found on the market today. </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3800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Selma A:</a:t>
            </a:r>
            <a:r>
              <a:rPr lang="en-US" baseline="0" dirty="0" smtClean="0"/>
              <a:t> </a:t>
            </a:r>
            <a:r>
              <a:rPr lang="en-US" dirty="0" smtClean="0"/>
              <a:t>For our </a:t>
            </a:r>
            <a:r>
              <a:rPr lang="en-US" baseline="0" dirty="0" smtClean="0"/>
              <a:t>competitive analysis, we took a look at our top two competitors. We assessed each company on the basis of the 3 distinct features that So Scentsational has integrated into our products and business model. Yankee Candle Co and Bath and Body Works are direct competitors as they offer a variety of fragrant jar candles. While they are both less expensive, on average, neither of the two are hypoallergenic and neither of the two retailers offer customization options.</a:t>
            </a:r>
          </a:p>
          <a:p>
            <a:endParaRPr lang="en-US" baseline="0" dirty="0" smtClean="0"/>
          </a:p>
          <a:p>
            <a:r>
              <a:rPr lang="en-US" baseline="0" dirty="0" smtClean="0"/>
              <a:t>Selma M: The weaknesses of these competitors creates a gap in the market that So Scentsational fills and turns into competitive advantages. Our products are competitively priced and much more affordable than many, are completely hypoallergenic, customizable, </a:t>
            </a:r>
            <a:r>
              <a:rPr lang="en-US" baseline="0" dirty="0" err="1" smtClean="0"/>
              <a:t>personalizable</a:t>
            </a:r>
            <a:r>
              <a:rPr lang="en-US" baseline="0" dirty="0" smtClean="0"/>
              <a:t> and eco-friendly. This is why there is a significant opportunity in this market that we believe we can take advantage of. </a:t>
            </a:r>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479769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Selma A: In year 2016, So </a:t>
            </a:r>
            <a:r>
              <a:rPr lang="en-US" dirty="0" err="1" smtClean="0"/>
              <a:t>Scentsational</a:t>
            </a:r>
            <a:r>
              <a:rPr lang="en-US" baseline="0" dirty="0" smtClean="0"/>
              <a:t> will be fully operational. By then, we will have five years of combined candle making experience and have previously taken a class learning how to make different candles at home. Additionally, we have experience with website and mobile design which we have utilized in the creation of our site. We are fluent bilingual speakers of Bosnian and English, and are currently learning Spanish as well. Lastly, we are enrolled in a marketing and entrepreneurship course that is providing us with the necessary knowledge to run our company. </a:t>
            </a:r>
          </a:p>
          <a:p>
            <a:endParaRPr lang="en-US"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a:p>
        </p:txBody>
      </p:sp>
    </p:spTree>
    <p:extLst>
      <p:ext uri="{BB962C8B-B14F-4D97-AF65-F5344CB8AC3E}">
        <p14:creationId xmlns:p14="http://schemas.microsoft.com/office/powerpoint/2010/main" val="906820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Selma A: We</a:t>
            </a:r>
            <a:r>
              <a:rPr lang="en-US" baseline="0" dirty="0" smtClean="0"/>
              <a:t> projected our sales to a total of 450 units per year. We believe this number is attainable due to the fact that we will be selling on two platforms. As you can see, the chart spikes sales for certain months which have holidays in them because 35% of candle sales increase during the holiday season. We will be left with a gross revenue of $11,245 and a total net profit of $2,981.</a:t>
            </a:r>
            <a:endParaRPr lang="en-US"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a:p>
        </p:txBody>
      </p:sp>
    </p:spTree>
    <p:extLst>
      <p:ext uri="{BB962C8B-B14F-4D97-AF65-F5344CB8AC3E}">
        <p14:creationId xmlns:p14="http://schemas.microsoft.com/office/powerpoint/2010/main" val="3445975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Selma M:</a:t>
            </a:r>
            <a:r>
              <a:rPr lang="en-US" baseline="0" dirty="0" smtClean="0"/>
              <a:t> </a:t>
            </a:r>
            <a:r>
              <a:rPr lang="en-US" dirty="0" smtClean="0"/>
              <a:t>In order to make</a:t>
            </a:r>
            <a:r>
              <a:rPr lang="en-US" baseline="0" dirty="0" smtClean="0"/>
              <a:t> our business operational, we require a total investment of $1,870. We have set aside an emergency fund and a cash reserve.</a:t>
            </a:r>
          </a:p>
          <a:p>
            <a:endParaRPr lang="en-US" baseline="0" dirty="0" smtClean="0"/>
          </a:p>
          <a:p>
            <a:r>
              <a:rPr lang="en-US" baseline="0" dirty="0" smtClean="0"/>
              <a:t>Selma A: The major expenses that we must cover are corporation paperwork to legally establish and protect our business, and start up supplies to create our products and manage our inventory. </a:t>
            </a:r>
          </a:p>
          <a:p>
            <a:endParaRPr lang="en-US" baseline="0" dirty="0" smtClean="0"/>
          </a:p>
          <a:p>
            <a:r>
              <a:rPr lang="en-US" baseline="0" dirty="0" smtClean="0"/>
              <a:t>Selma M: Our return on investment is 160% and our return on sales is 27%.</a:t>
            </a:r>
            <a:endParaRPr lang="en-US" dirty="0" smtClean="0"/>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a:p>
        </p:txBody>
      </p:sp>
    </p:spTree>
    <p:extLst>
      <p:ext uri="{BB962C8B-B14F-4D97-AF65-F5344CB8AC3E}">
        <p14:creationId xmlns:p14="http://schemas.microsoft.com/office/powerpoint/2010/main" val="3761266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Selma A: In year 2 of our business,</a:t>
            </a:r>
            <a:r>
              <a:rPr lang="en-US" baseline="0" dirty="0" smtClean="0"/>
              <a:t> we would like to expand our horizons and offer a wide variety of products that not only include candles, but scented bath products. Additionally, we would also like to be able to cater and accommodate larger orders of candles that are event based like for weddings and birthday parties.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Selma M: </a:t>
            </a:r>
            <a:r>
              <a:rPr lang="en-US" sz="1200" dirty="0" smtClean="0">
                <a:latin typeface="JasmineUPC" panose="02020603050405020304" pitchFamily="18" charset="-34"/>
                <a:cs typeface="JasmineUPC" panose="02020603050405020304" pitchFamily="18" charset="-34"/>
              </a:rPr>
              <a:t>So </a:t>
            </a:r>
            <a:r>
              <a:rPr lang="en-US" sz="1200" dirty="0" err="1" smtClean="0">
                <a:latin typeface="JasmineUPC" panose="02020603050405020304" pitchFamily="18" charset="-34"/>
                <a:cs typeface="JasmineUPC" panose="02020603050405020304" pitchFamily="18" charset="-34"/>
              </a:rPr>
              <a:t>Scentsational</a:t>
            </a:r>
            <a:r>
              <a:rPr lang="en-US" sz="1200" dirty="0" smtClean="0">
                <a:latin typeface="JasmineUPC" panose="02020603050405020304" pitchFamily="18" charset="-34"/>
                <a:cs typeface="JasmineUPC" panose="02020603050405020304" pitchFamily="18" charset="-34"/>
              </a:rPr>
              <a:t> LLC will donate 7% of our net profit to Saint Jude Children’s Research Hospital.</a:t>
            </a:r>
            <a:r>
              <a:rPr lang="en-US" sz="1200" baseline="0" dirty="0" smtClean="0">
                <a:latin typeface="JasmineUPC" panose="02020603050405020304" pitchFamily="18" charset="-34"/>
                <a:cs typeface="JasmineUPC" panose="02020603050405020304" pitchFamily="18" charset="-34"/>
              </a:rPr>
              <a:t> Our families have been huge supporters of this amazing organization that researches illnesses which is why we’d like to extend our business and help.</a:t>
            </a:r>
            <a:endParaRPr lang="en-US" baseline="0"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14</a:t>
            </a:fld>
            <a:endParaRPr lang="en-US"/>
          </a:p>
        </p:txBody>
      </p:sp>
    </p:spTree>
    <p:extLst>
      <p:ext uri="{BB962C8B-B14F-4D97-AF65-F5344CB8AC3E}">
        <p14:creationId xmlns:p14="http://schemas.microsoft.com/office/powerpoint/2010/main" val="1057047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Selma A: Thank you for your consideration</a:t>
            </a:r>
            <a:r>
              <a:rPr lang="en-US" altLang="en-US" baseline="0" dirty="0" smtClean="0"/>
              <a:t> of So </a:t>
            </a:r>
            <a:r>
              <a:rPr lang="en-US" altLang="en-US" baseline="0" dirty="0" err="1" smtClean="0"/>
              <a:t>Scentsational</a:t>
            </a:r>
            <a:r>
              <a:rPr lang="en-US" altLang="en-US" baseline="0" dirty="0" smtClean="0"/>
              <a:t>, please be sure to check out our website and our social media.</a:t>
            </a:r>
          </a:p>
          <a:p>
            <a:r>
              <a:rPr lang="en-US" altLang="en-US" baseline="0" dirty="0" smtClean="0"/>
              <a:t>Together: We make scents!</a:t>
            </a:r>
            <a:endParaRPr lang="en-US" altLang="en-US" dirty="0" smtClean="0"/>
          </a:p>
        </p:txBody>
      </p:sp>
    </p:spTree>
    <p:extLst>
      <p:ext uri="{BB962C8B-B14F-4D97-AF65-F5344CB8AC3E}">
        <p14:creationId xmlns:p14="http://schemas.microsoft.com/office/powerpoint/2010/main" val="247786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Selma A: Good morning ladies and gentlemen,</a:t>
            </a:r>
            <a:r>
              <a:rPr lang="en-US" baseline="0" dirty="0" smtClean="0"/>
              <a:t> my name is Selma Ahmetovic</a:t>
            </a:r>
          </a:p>
          <a:p>
            <a:endParaRPr lang="en-US" baseline="0" dirty="0" smtClean="0"/>
          </a:p>
          <a:p>
            <a:r>
              <a:rPr lang="en-US" baseline="0" dirty="0" smtClean="0"/>
              <a:t>Selma M: and I am Selma Mustabasic, and we’d like to present to you: So Scentsational.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2962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Selma</a:t>
            </a:r>
            <a:r>
              <a:rPr lang="en-US" baseline="0" dirty="0" smtClean="0"/>
              <a:t> A:</a:t>
            </a:r>
            <a:r>
              <a:rPr lang="en-US" sz="1200" b="0" i="0" kern="1200" baseline="0" dirty="0" smtClean="0">
                <a:solidFill>
                  <a:schemeClr val="tx1"/>
                </a:solidFill>
                <a:effectLst/>
                <a:latin typeface="+mn-lt"/>
                <a:ea typeface="+mn-ea"/>
                <a:cs typeface="+mn-cs"/>
              </a:rPr>
              <a:t> </a:t>
            </a:r>
            <a:r>
              <a:rPr lang="en-US" dirty="0" smtClean="0"/>
              <a:t>While the </a:t>
            </a:r>
            <a:r>
              <a:rPr lang="en-US" baseline="0" dirty="0" smtClean="0"/>
              <a:t>retail candle market is filled with mainstream companies such as Yankee Candle that offer varieties of products to widespread consumers, their business models and sheer size have created gaps that our business can address. Customers who are seeking customization or personalization options are likely to be disappointed by many candle retailers today while other segments of people with allergies and skin sensitivities are unable to find a candle that caters to their needs. </a:t>
            </a:r>
            <a:r>
              <a:rPr lang="en-US" sz="1200" b="0" i="0" kern="1200" dirty="0" smtClean="0">
                <a:solidFill>
                  <a:schemeClr val="tx1"/>
                </a:solidFill>
                <a:effectLst/>
                <a:latin typeface="+mn-lt"/>
                <a:ea typeface="+mn-ea"/>
                <a:cs typeface="+mn-cs"/>
              </a:rPr>
              <a:t>Though man</a:t>
            </a:r>
            <a:r>
              <a:rPr lang="en-US" sz="1200" b="0" i="0" kern="1200" baseline="0" dirty="0" smtClean="0">
                <a:solidFill>
                  <a:schemeClr val="tx1"/>
                </a:solidFill>
                <a:effectLst/>
                <a:latin typeface="+mn-lt"/>
                <a:ea typeface="+mn-ea"/>
                <a:cs typeface="+mn-cs"/>
              </a:rPr>
              <a:t>y people think candles are harmless</a:t>
            </a:r>
            <a:r>
              <a:rPr lang="en-US" sz="1200" b="0" i="0" kern="1200" dirty="0" smtClean="0">
                <a:solidFill>
                  <a:schemeClr val="tx1"/>
                </a:solidFill>
                <a:effectLst/>
                <a:latin typeface="+mn-lt"/>
                <a:ea typeface="+mn-ea"/>
                <a:cs typeface="+mn-cs"/>
              </a:rPr>
              <a:t>, regular scented candles are a huge source of indoor air pollution and they release chemicals that are considered just as dangerous as second-hand smoke. Most candles are made of paraffin wax, which omits two</a:t>
            </a:r>
            <a:r>
              <a:rPr lang="en-US" sz="1200" b="0" i="0" kern="1200" baseline="0" dirty="0" smtClean="0">
                <a:solidFill>
                  <a:schemeClr val="tx1"/>
                </a:solidFill>
                <a:effectLst/>
                <a:latin typeface="+mn-lt"/>
                <a:ea typeface="+mn-ea"/>
                <a:cs typeface="+mn-cs"/>
              </a:rPr>
              <a:t> carcinogens,</a:t>
            </a:r>
            <a:r>
              <a:rPr lang="en-US" sz="1200" b="0" i="0" kern="1200" dirty="0" smtClean="0">
                <a:solidFill>
                  <a:schemeClr val="tx1"/>
                </a:solidFill>
                <a:effectLst/>
                <a:latin typeface="+mn-lt"/>
                <a:ea typeface="+mn-ea"/>
                <a:cs typeface="+mn-cs"/>
              </a:rPr>
              <a:t> benzene and toluene</a:t>
            </a:r>
            <a:r>
              <a:rPr lang="en-US" sz="1200" b="0" i="0" kern="1200" baseline="0" dirty="0" smtClean="0">
                <a:solidFill>
                  <a:schemeClr val="tx1"/>
                </a:solidFill>
                <a:effectLst/>
                <a:latin typeface="+mn-lt"/>
                <a:ea typeface="+mn-ea"/>
                <a:cs typeface="+mn-cs"/>
              </a:rPr>
              <a:t> - the same fumes found in diesel fuel. Lastly, traditional candle retailers don’t prioritize sustainability or take pride in providing eco-friendly products. This is where So Scentsational fills the gaps. </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a:p>
        </p:txBody>
      </p:sp>
    </p:spTree>
    <p:extLst>
      <p:ext uri="{BB962C8B-B14F-4D97-AF65-F5344CB8AC3E}">
        <p14:creationId xmlns:p14="http://schemas.microsoft.com/office/powerpoint/2010/main" val="2697225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Selma M: Whether you’d prefer to purchase your fragrant candle directly from our site, or select carefully chosen ingredients for a home kit, all aspects of our candles are customizable and can be personalized just for you. We ensure our candles are completely hypoallergenic as they are made using all natural cotton wicks and with an alternative beeswax base in order to ensure our candles do not release any fumes, chemicals, or traces of airborne metals. While we can’t compete on price alone due to the high quality nature of our products, we recognize that price sensitivity is a key factor in making purchasing decisions. This is why we target different levels of price conscious customers by providing a range of candle products starting on the lower price end towards the higher.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smtClean="0"/>
          </a:p>
          <a:p>
            <a:r>
              <a:rPr lang="en-US" dirty="0" smtClean="0"/>
              <a:t>Customization: Whether it is the design of the candle itself or</a:t>
            </a:r>
            <a:r>
              <a:rPr lang="en-US" baseline="0" dirty="0" smtClean="0"/>
              <a:t> the ingredients and scents that go into making one of our candles, we believe each customer should have the ability to customize their own candle products.</a:t>
            </a:r>
            <a:endParaRPr lang="en-US" dirty="0" smtClean="0"/>
          </a:p>
          <a:p>
            <a:r>
              <a:rPr lang="en-US" dirty="0" smtClean="0"/>
              <a:t>Personalization: Candles are used in</a:t>
            </a:r>
            <a:r>
              <a:rPr lang="en-US" baseline="0" dirty="0" smtClean="0"/>
              <a:t> many special occasions from birthday gifts to wedding favors. We give our customers the ability to personalize a batch of candles to a certain theme, color, scent, or message. </a:t>
            </a:r>
            <a:endParaRPr lang="en-US" dirty="0" smtClean="0"/>
          </a:p>
          <a:p>
            <a:r>
              <a:rPr lang="en-US" dirty="0" smtClean="0"/>
              <a:t>Hypoallergenic:</a:t>
            </a:r>
            <a:r>
              <a:rPr lang="en-US" baseline="0" dirty="0" smtClean="0"/>
              <a:t> We will be using all natural beeswax instead of paraffin wax in order to cleanse the indoor air and eliminate pollution.</a:t>
            </a:r>
          </a:p>
          <a:p>
            <a:r>
              <a:rPr lang="en-US" baseline="0" dirty="0" smtClean="0"/>
              <a:t>Eco-Friendly: We believe in sustainability and being environmentally conscious, this is why our products are minimally packaged but durable for shipping. Our candles are made in mason jars which have a wide range of use and can be recycled over again – even after you finish your candle. More jars at home means less in the landfill. Along with this notion, we would like to start a program where customers can return 5 empty mason jars and receive a 6</a:t>
            </a:r>
            <a:r>
              <a:rPr lang="en-US" baseline="30000" dirty="0" smtClean="0"/>
              <a:t>th</a:t>
            </a:r>
            <a:r>
              <a:rPr lang="en-US" baseline="0" dirty="0" smtClean="0"/>
              <a:t> candle product for free. This provides an incentive for customers to recycle while receiving a free product – and for us, it means buying less jars as they can be recycled for future products. </a:t>
            </a:r>
          </a:p>
          <a:p>
            <a:r>
              <a:rPr lang="en-US" baseline="0" dirty="0" smtClean="0"/>
              <a:t>Price Conscious: While we can’t compete on price alone due to the high quality nature of our products, we recognize that price sensitivity is a key factor in making purchasing decisions. This is why we target different levels of price conscious customers by providing a range of candle products starting on the lower price end towards the higher.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a:p>
        </p:txBody>
      </p:sp>
    </p:spTree>
    <p:extLst>
      <p:ext uri="{BB962C8B-B14F-4D97-AF65-F5344CB8AC3E}">
        <p14:creationId xmlns:p14="http://schemas.microsoft.com/office/powerpoint/2010/main" val="2448790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Selma</a:t>
            </a:r>
            <a:r>
              <a:rPr lang="en-US" baseline="0" dirty="0" smtClean="0"/>
              <a:t> A: </a:t>
            </a:r>
            <a:r>
              <a:rPr lang="en-US" dirty="0" smtClean="0"/>
              <a:t>Our</a:t>
            </a:r>
            <a:r>
              <a:rPr lang="en-US" baseline="0" dirty="0" smtClean="0"/>
              <a:t> company produces, labels and packages a variety of scented candles through an online e-commerce platform that has mobile compatibility. In order to cater to our customers and provide them with great service, our site is easily accessible, user friendly and simple to navigate.  We source and purchase our candle ingredients from carefully selected wholesale suppliers and then create scented combinations that are long-lasting and fragrant. Our customers can purchase three different size jars across a variety of categories which we plan to expand in the future but currently promote through a variety of social media platforms. We want to engage our customers on a variety of levels which is why we have established an initial recycling program, not only as a commitment to sustainability but to incentivize purchases. </a:t>
            </a:r>
          </a:p>
          <a:p>
            <a:endParaRPr lang="en-US" baseline="0"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a:p>
        </p:txBody>
      </p:sp>
    </p:spTree>
    <p:extLst>
      <p:ext uri="{BB962C8B-B14F-4D97-AF65-F5344CB8AC3E}">
        <p14:creationId xmlns:p14="http://schemas.microsoft.com/office/powerpoint/2010/main" val="180100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JasmineUPC" panose="02020603050405020304" pitchFamily="18" charset="-34"/>
                <a:cs typeface="JasmineUPC" panose="02020603050405020304" pitchFamily="18" charset="-34"/>
              </a:rPr>
              <a:t>Selma M: Our mission is to provide our customers with exceptional candles that combine a variety of solutions unfound in the market today. We seek to be environmentally friendly in our product development and business practices while giving our customers the creative freedom to customize and personalize their products. </a:t>
            </a:r>
            <a:r>
              <a:rPr lang="en-US" baseline="0" dirty="0" smtClean="0"/>
              <a:t>We believe in sustainability and being environmentally conscious, this is why our products are minimally packaged but durable for shipping. Our candles are made in mason jars which have a wide range of use and can be recycled over again – even after you finish your candle. This means that there will be more jars at home and less in the landfills. </a:t>
            </a:r>
            <a:r>
              <a:rPr lang="en-US" dirty="0" smtClean="0">
                <a:latin typeface="JasmineUPC" panose="02020603050405020304" pitchFamily="18" charset="-34"/>
                <a:cs typeface="JasmineUPC" panose="02020603050405020304" pitchFamily="18" charset="-34"/>
              </a:rPr>
              <a:t>We firmly believe that our business is vested in not only the wellbeing of our customers, but also our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JasmineUPC" panose="02020603050405020304" pitchFamily="18" charset="-34"/>
              <a:cs typeface="JasmineUPC" panose="02020603050405020304" pitchFamily="18" charset="-34"/>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JasmineUPC" panose="02020603050405020304" pitchFamily="18" charset="-34"/>
              <a:cs typeface="JasmineUPC" panose="02020603050405020304" pitchFamily="18" charset="-34"/>
            </a:endParaRPr>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a:p>
        </p:txBody>
      </p:sp>
    </p:spTree>
    <p:extLst>
      <p:ext uri="{BB962C8B-B14F-4D97-AF65-F5344CB8AC3E}">
        <p14:creationId xmlns:p14="http://schemas.microsoft.com/office/powerpoint/2010/main" val="3513638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Selma</a:t>
            </a:r>
            <a:r>
              <a:rPr lang="en-US" baseline="0" dirty="0" smtClean="0"/>
              <a:t> A: </a:t>
            </a:r>
            <a:r>
              <a:rPr lang="en-US" dirty="0" smtClean="0"/>
              <a:t>We</a:t>
            </a:r>
            <a:r>
              <a:rPr lang="en-US" baseline="0" dirty="0" smtClean="0"/>
              <a:t> defined our economic unit as one 12 ounce candle plus shipping and handling. We believe this size candle will represent a majority of our purchases which is why we have selected to break down it’s expenses. As you can see, the table on the right represents all of the individual items that make up the cost of goods figure which includes the cost of labor that totals at $8.87. </a:t>
            </a:r>
          </a:p>
          <a:p>
            <a:endParaRPr lang="en-US" baseline="0" dirty="0" smtClean="0"/>
          </a:p>
          <a:p>
            <a:r>
              <a:rPr lang="en-US" baseline="0" dirty="0" smtClean="0"/>
              <a:t>Selma M: Our most expensive material is our all natural beeswax that is 100% pure and lacks all the harmful impurities typically found in a commercial paraffin based candle. At a selling price of $24.99, which is competitively priced, this leaves us with a contribution margin of $16.12. </a:t>
            </a:r>
            <a:endParaRPr lang="en-US" dirty="0" smtClean="0"/>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a:p>
        </p:txBody>
      </p:sp>
    </p:spTree>
    <p:extLst>
      <p:ext uri="{BB962C8B-B14F-4D97-AF65-F5344CB8AC3E}">
        <p14:creationId xmlns:p14="http://schemas.microsoft.com/office/powerpoint/2010/main" val="85569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Selma A: So Scentsational</a:t>
            </a:r>
            <a:r>
              <a:rPr lang="en-US" baseline="0" dirty="0" smtClean="0"/>
              <a:t> is in the Candle Manufacturing business and Americans spend 2.3 billion dollars on it yearly. We decided to focus our sales in Connecticut which has a population of 3.6 million people. Although we are focusing on Connecticut, we realize that we will have customers who ordering all across the United States. However, realistically speaking, the majority of our purchases will be in the Connecticut area.</a:t>
            </a:r>
          </a:p>
          <a:p>
            <a:r>
              <a:rPr lang="en-US" baseline="0" dirty="0" smtClean="0"/>
              <a:t>As the chart shows, we defined our target market as mainly females aged 25 to 65 who have a middle to high income in the Connecticut area which makes 600,000 people in our target market population. Our market size is roughly 1,500 people which we figured out by concentrating our marketing and sales efforts on about a quarter of a percent of our target market.</a:t>
            </a:r>
          </a:p>
          <a:p>
            <a:endParaRPr lang="en-US" baseline="0"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a:p>
        </p:txBody>
      </p:sp>
    </p:spTree>
    <p:extLst>
      <p:ext uri="{BB962C8B-B14F-4D97-AF65-F5344CB8AC3E}">
        <p14:creationId xmlns:p14="http://schemas.microsoft.com/office/powerpoint/2010/main" val="264718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Selma M: In order to expand our sales channels, we will sell our products on Etsy in addition to our own site. We plan</a:t>
            </a:r>
            <a:r>
              <a:rPr lang="en-US" sz="1200" b="0" kern="1200" baseline="0" dirty="0" smtClean="0">
                <a:solidFill>
                  <a:schemeClr val="tx1"/>
                </a:solidFill>
                <a:effectLst/>
                <a:latin typeface="+mn-lt"/>
                <a:ea typeface="+mn-ea"/>
                <a:cs typeface="+mn-cs"/>
              </a:rPr>
              <a:t> to promote our company and the products we sell through various social media platforms such as Instagram and Pinterest, creatively designed business cards and interactive e-mail blasts. Lastly, we rely heavily on word of mouth promotion to sell our products as we want our customers to not only remain loyal to our brand, but also act as ambassadors for our products. </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a:p>
        </p:txBody>
      </p:sp>
    </p:spTree>
    <p:extLst>
      <p:ext uri="{BB962C8B-B14F-4D97-AF65-F5344CB8AC3E}">
        <p14:creationId xmlns:p14="http://schemas.microsoft.com/office/powerpoint/2010/main" val="3453764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9D87A-6016-416E-9CE1-A0FD81A4EE91}" type="datetime1">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6E10CC-AB15-4AC3-B4DE-989233C22966}" type="datetime1">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2193F-4F86-4531-8E9B-23BFEA1AA84E}" type="datetime1">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89C42A-F6B4-4471-A09A-75B33394D1E6}" type="datetime1">
              <a:rPr lang="en-US" smtClean="0">
                <a:solidFill>
                  <a:prstClr val="black">
                    <a:tint val="75000"/>
                  </a:prstClr>
                </a:solidFill>
              </a:r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63B3D8-D129-42F9-81AB-F414EB833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594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8EA76-CB79-4B6C-93BC-A7E5407E2B82}" type="datetime1">
              <a:rPr lang="en-US" smtClean="0">
                <a:solidFill>
                  <a:prstClr val="black">
                    <a:tint val="75000"/>
                  </a:prstClr>
                </a:solidFill>
              </a:r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63B3D8-D129-42F9-81AB-F414EB833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901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3A286-5518-4ABE-A869-B9C84B562D14}" type="datetime1">
              <a:rPr lang="en-US" smtClean="0">
                <a:solidFill>
                  <a:prstClr val="black">
                    <a:tint val="75000"/>
                  </a:prstClr>
                </a:solidFill>
              </a:r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63B3D8-D129-42F9-81AB-F414EB833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800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4A80F6-F120-4CDA-A782-239440489148}" type="datetime1">
              <a:rPr lang="en-US" smtClean="0">
                <a:solidFill>
                  <a:prstClr val="black">
                    <a:tint val="75000"/>
                  </a:prstClr>
                </a:solidFill>
              </a:r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63B3D8-D129-42F9-81AB-F414EB833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241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257547-ECBB-4304-AE95-BCBF427AE056}" type="datetime1">
              <a:rPr lang="en-US" smtClean="0">
                <a:solidFill>
                  <a:prstClr val="black">
                    <a:tint val="75000"/>
                  </a:prstClr>
                </a:solidFill>
              </a:rPr>
              <a:t>5/19/2015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63B3D8-D129-42F9-81AB-F414EB833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980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0D51DD-FF9A-45E6-8C82-54EF81FE75AC}" type="datetime1">
              <a:rPr lang="en-US" smtClean="0">
                <a:solidFill>
                  <a:prstClr val="black">
                    <a:tint val="75000"/>
                  </a:prstClr>
                </a:solidFill>
              </a:rPr>
              <a:t>5/19/2015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63B3D8-D129-42F9-81AB-F414EB833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686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62EAB-7955-42D8-B2F5-A8E21057F21E}" type="datetime1">
              <a:rPr lang="en-US" smtClean="0">
                <a:solidFill>
                  <a:prstClr val="black">
                    <a:tint val="75000"/>
                  </a:prstClr>
                </a:solidFill>
              </a:rPr>
              <a:t>5/19/2015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63B3D8-D129-42F9-81AB-F414EB833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38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65083-D6E0-44F3-B7E9-DB5D6D9A4E12}" type="datetime1">
              <a:rPr lang="en-US" smtClean="0">
                <a:solidFill>
                  <a:prstClr val="black">
                    <a:tint val="75000"/>
                  </a:prstClr>
                </a:solidFill>
              </a:r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63B3D8-D129-42F9-81AB-F414EB833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28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CC5AC-48C4-4179-836A-F5D4786541A0}" type="datetime1">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E7E7C-B1E3-44D4-BE8F-B72D1FAF0156}" type="datetime1">
              <a:rPr lang="en-US" smtClean="0">
                <a:solidFill>
                  <a:prstClr val="black">
                    <a:tint val="75000"/>
                  </a:prstClr>
                </a:solidFill>
              </a:r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63B3D8-D129-42F9-81AB-F414EB833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515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238CC-8920-4CA6-BAF0-2421201CEF92}" type="datetime1">
              <a:rPr lang="en-US" smtClean="0">
                <a:solidFill>
                  <a:prstClr val="black">
                    <a:tint val="75000"/>
                  </a:prstClr>
                </a:solidFill>
              </a:r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63B3D8-D129-42F9-81AB-F414EB833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130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657A9-B43D-4722-BCFC-3E00AA8DD11B}" type="datetime1">
              <a:rPr lang="en-US" smtClean="0">
                <a:solidFill>
                  <a:prstClr val="black">
                    <a:tint val="75000"/>
                  </a:prstClr>
                </a:solidFill>
              </a:r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63B3D8-D129-42F9-81AB-F414EB833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712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278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693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794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429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854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152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D1BE84-333C-4A91-8FB6-2CFEAB2756DB}" type="datetime1">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434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167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530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62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1112C5-4F11-4C42-B33A-804497D4CD35}" type="datetime1">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F7F11-6350-4DD2-9468-59AE09E5BD5D}" type="datetime1">
              <a:rPr lang="en-US" smtClean="0"/>
              <a:t>5/19/2015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C8F51C-F521-44E4-9734-A4E10CFF5ABD}" type="datetime1">
              <a:rPr lang="en-US" smtClean="0"/>
              <a:t>5/19/2015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FBFE3-0DA7-49C4-B135-D1B43E09C525}" type="datetime1">
              <a:rPr lang="en-US" smtClean="0"/>
              <a:t>5/19/2015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DB2C6C-8AFE-40B9-A5CE-1D7529D5DD5B}" type="datetime1">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EB9D6-842E-456C-9A5F-A88297019397}" type="datetime1">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5913D-DC8D-4DD1-8178-042BCDDBCDA1}" type="datetime1">
              <a:rPr lang="en-US" smtClean="0"/>
              <a:t>5/19/2015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05719-60C6-4F50-8ADE-5A9206F1B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DDC52-21B4-44C2-A27D-6E88EAD6FA02}" type="datetime1">
              <a:rPr lang="en-US" smtClean="0">
                <a:solidFill>
                  <a:prstClr val="black">
                    <a:tint val="75000"/>
                  </a:prstClr>
                </a:solidFill>
              </a:rPr>
              <a:t>5/19/2015</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3B3D8-D129-42F9-81AB-F414EB8338B3}"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21612481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2970B-D3F7-455B-B431-EE4D6888DE51}"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363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5.png"/><Relationship Id="rId7" Type="http://schemas.openxmlformats.org/officeDocument/2006/relationships/diagramData" Target="../diagrams/data4.xml"/><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4.xml"/><Relationship Id="rId5" Type="http://schemas.openxmlformats.org/officeDocument/2006/relationships/image" Target="../media/image3.png"/><Relationship Id="rId10" Type="http://schemas.openxmlformats.org/officeDocument/2006/relationships/diagramColors" Target="../diagrams/colors4.xml"/><Relationship Id="rId4" Type="http://schemas.microsoft.com/office/2007/relationships/hdphoto" Target="../media/hdphoto2.wdp"/><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1.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3.png"/><Relationship Id="rId7"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4.wdp"/><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24.jpeg"/><Relationship Id="rId5" Type="http://schemas.openxmlformats.org/officeDocument/2006/relationships/image" Target="../media/image23.jpeg"/><Relationship Id="rId4" Type="http://schemas.microsoft.com/office/2007/relationships/hdphoto" Target="../media/hdphoto4.wdp"/><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5.png"/><Relationship Id="rId7"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microsoft.com/office/2007/relationships/hdphoto" Target="../media/hdphoto2.wdp"/><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12"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microsoft.com/office/2007/relationships/hdphoto" Target="../media/hdphoto1.wdp"/><Relationship Id="rId5" Type="http://schemas.openxmlformats.org/officeDocument/2006/relationships/diagramData" Target="../diagrams/data2.xml"/><Relationship Id="rId10" Type="http://schemas.openxmlformats.org/officeDocument/2006/relationships/image" Target="../media/image3.png"/><Relationship Id="rId4" Type="http://schemas.microsoft.com/office/2007/relationships/hdphoto" Target="../media/hdphoto2.wdp"/><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diagramData" Target="../diagrams/data3.xml"/><Relationship Id="rId12"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3.xml"/><Relationship Id="rId5" Type="http://schemas.openxmlformats.org/officeDocument/2006/relationships/image" Target="../media/image3.png"/><Relationship Id="rId10" Type="http://schemas.openxmlformats.org/officeDocument/2006/relationships/diagramColors" Target="../diagrams/colors3.xml"/><Relationship Id="rId4" Type="http://schemas.microsoft.com/office/2007/relationships/hdphoto" Target="../media/hdphoto2.wdp"/><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3.pn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18.png"/><Relationship Id="rId4" Type="http://schemas.microsoft.com/office/2007/relationships/hdphoto" Target="../media/hdphoto4.wdp"/><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8EF05719-60C6-4F50-8ADE-5A9206F1B5F5}" type="slidenum">
              <a:rPr lang="en-US" smtClean="0"/>
              <a:pPr/>
              <a:t>1</a:t>
            </a:fld>
            <a:endParaRPr lang="en-US"/>
          </a:p>
        </p:txBody>
      </p:sp>
      <p:pic>
        <p:nvPicPr>
          <p:cNvPr id="6" name="Picture 2" descr="http://www.freeimageslive.co.uk/files/images008/xmas_cand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479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ahmetovic1\Desktop\border.jpg"/>
          <p:cNvPicPr>
            <a:picLocks noChangeAspect="1" noChangeArrowheads="1"/>
          </p:cNvPicPr>
          <p:nvPr/>
        </p:nvPicPr>
        <p:blipFill rotWithShape="1">
          <a:blip r:embed="rId3" cstate="print">
            <a:duotone>
              <a:srgbClr val="B77BB4">
                <a:shade val="45000"/>
                <a:satMod val="135000"/>
              </a:srgbClr>
              <a:prstClr val="white"/>
            </a:duotone>
            <a:extLst>
              <a:ext uri="{BEBA8EAE-BF5A-486C-A8C5-ECC9F3942E4B}">
                <a14:imgProps xmlns:a14="http://schemas.microsoft.com/office/drawing/2010/main">
                  <a14:imgLayer r:embed="rId4">
                    <a14:imgEffect>
                      <a14:backgroundRemoval t="0" b="100000" l="0" r="100000">
                        <a14:backgroundMark x1="83896" y1="19829" x2="83896" y2="19829"/>
                        <a14:backgroundMark x1="85455" y1="81771" x2="85455" y2="81771"/>
                      </a14:backgroundRemoval>
                    </a14:imgEffect>
                  </a14:imgLayer>
                </a14:imgProps>
              </a:ext>
              <a:ext uri="{28A0092B-C50C-407E-A947-70E740481C1C}">
                <a14:useLocalDpi xmlns:a14="http://schemas.microsoft.com/office/drawing/2010/main" val="0"/>
              </a:ext>
            </a:extLst>
          </a:blip>
          <a:srcRect b="2032"/>
          <a:stretch/>
        </p:blipFill>
        <p:spPr bwMode="auto">
          <a:xfrm>
            <a:off x="0" y="0"/>
            <a:ext cx="1295400" cy="6844875"/>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9" descr="logo secondary.jpg"/>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828800" cy="962274"/>
          </a:xfrm>
          <a:prstGeom prst="rect">
            <a:avLst/>
          </a:prstGeom>
        </p:spPr>
      </p:pic>
      <p:sp>
        <p:nvSpPr>
          <p:cNvPr id="10" name="Title 1"/>
          <p:cNvSpPr>
            <a:spLocks noGrp="1"/>
          </p:cNvSpPr>
          <p:nvPr>
            <p:ph type="title"/>
          </p:nvPr>
        </p:nvSpPr>
        <p:spPr>
          <a:xfrm>
            <a:off x="1447800" y="228600"/>
            <a:ext cx="7391400" cy="762000"/>
          </a:xfrm>
          <a:prstGeom prst="round2DiagRect">
            <a:avLst/>
          </a:prstGeom>
          <a:ln w="12700" cmpd="tri">
            <a:solidFill>
              <a:schemeClr val="bg1">
                <a:lumMod val="65000"/>
              </a:schemeClr>
            </a:solidFill>
          </a:ln>
          <a:effectLst>
            <a:outerShdw blurRad="50800" dist="38100" dir="10800000" algn="r" rotWithShape="0">
              <a:prstClr val="black">
                <a:alpha val="40000"/>
              </a:prstClr>
            </a:outerShdw>
          </a:effectLst>
        </p:spPr>
        <p:txBody>
          <a:bodyPr>
            <a:noAutofit/>
          </a:bodyPr>
          <a:lstStyle/>
          <a:p>
            <a:r>
              <a:rPr lang="en-US" sz="6000" dirty="0" smtClean="0">
                <a:latin typeface="JasmineUPC" pitchFamily="18" charset="-34"/>
                <a:cs typeface="JasmineUPC" pitchFamily="18" charset="-34"/>
              </a:rPr>
              <a:t>Competition</a:t>
            </a:r>
            <a:endParaRPr lang="en-US" sz="6000" dirty="0">
              <a:latin typeface="JasmineUPC" pitchFamily="18" charset="-34"/>
              <a:cs typeface="JasmineUPC" pitchFamily="18" charset="-34"/>
            </a:endParaRPr>
          </a:p>
        </p:txBody>
      </p:sp>
      <p:graphicFrame>
        <p:nvGraphicFramePr>
          <p:cNvPr id="12" name="Table 11"/>
          <p:cNvGraphicFramePr>
            <a:graphicFrameLocks noGrp="1"/>
          </p:cNvGraphicFramePr>
          <p:nvPr>
            <p:extLst>
              <p:ext uri="{D42A27DB-BD31-4B8C-83A1-F6EECF244321}">
                <p14:modId xmlns:p14="http://schemas.microsoft.com/office/powerpoint/2010/main" val="3250227825"/>
              </p:ext>
            </p:extLst>
          </p:nvPr>
        </p:nvGraphicFramePr>
        <p:xfrm>
          <a:off x="1905000" y="5065146"/>
          <a:ext cx="6906831" cy="1661160"/>
        </p:xfrm>
        <a:graphic>
          <a:graphicData uri="http://schemas.openxmlformats.org/drawingml/2006/table">
            <a:tbl>
              <a:tblPr firstRow="1" bandRow="1">
                <a:tableStyleId>{7E9639D4-E3E2-4D34-9284-5A2195B3D0D7}</a:tableStyleId>
              </a:tblPr>
              <a:tblGrid>
                <a:gridCol w="6906831"/>
              </a:tblGrid>
              <a:tr h="407425">
                <a:tc>
                  <a:txBody>
                    <a:bodyPr/>
                    <a:lstStyle/>
                    <a:p>
                      <a:pPr algn="ctr"/>
                      <a:r>
                        <a:rPr lang="en-US" sz="2500" dirty="0" smtClean="0">
                          <a:latin typeface="JasmineUPC" panose="02020603050405020304" pitchFamily="18" charset="-34"/>
                          <a:cs typeface="JasmineUPC" panose="02020603050405020304" pitchFamily="18" charset="-34"/>
                        </a:rPr>
                        <a:t> Our Competitive</a:t>
                      </a:r>
                      <a:r>
                        <a:rPr lang="en-US" sz="2500" baseline="0" dirty="0" smtClean="0">
                          <a:latin typeface="JasmineUPC" panose="02020603050405020304" pitchFamily="18" charset="-34"/>
                          <a:cs typeface="JasmineUPC" panose="02020603050405020304" pitchFamily="18" charset="-34"/>
                        </a:rPr>
                        <a:t> Advantages</a:t>
                      </a:r>
                      <a:endParaRPr lang="en-US" sz="2500" dirty="0">
                        <a:solidFill>
                          <a:schemeClr val="bg1"/>
                        </a:solidFill>
                        <a:latin typeface="JasmineUPC" pitchFamily="18" charset="-34"/>
                        <a:cs typeface="JasmineUPC" pitchFamily="18" charset="-34"/>
                      </a:endParaRPr>
                    </a:p>
                  </a:txBody>
                  <a:tcPr/>
                </a:tc>
              </a:tr>
              <a:tr h="1025135">
                <a:tc>
                  <a:txBody>
                    <a:bodyPr/>
                    <a:lstStyle/>
                    <a:p>
                      <a:r>
                        <a:rPr lang="en-US" sz="2400" dirty="0" smtClean="0">
                          <a:latin typeface="JasmineUPC" panose="02020603050405020304" pitchFamily="18" charset="-34"/>
                          <a:cs typeface="JasmineUPC" panose="02020603050405020304" pitchFamily="18" charset="-34"/>
                        </a:rPr>
                        <a:t>1. Our prices are</a:t>
                      </a:r>
                      <a:r>
                        <a:rPr lang="en-US" sz="2400" baseline="0" dirty="0" smtClean="0">
                          <a:latin typeface="JasmineUPC" panose="02020603050405020304" pitchFamily="18" charset="-34"/>
                          <a:cs typeface="JasmineUPC" panose="02020603050405020304" pitchFamily="18" charset="-34"/>
                        </a:rPr>
                        <a:t> very affordable for our multi-faceted candles</a:t>
                      </a:r>
                      <a:endParaRPr lang="en-US" sz="2400" dirty="0" smtClean="0">
                        <a:latin typeface="JasmineUPC" panose="02020603050405020304" pitchFamily="18" charset="-34"/>
                        <a:cs typeface="JasmineUPC" panose="02020603050405020304" pitchFamily="18" charset="-34"/>
                      </a:endParaRPr>
                    </a:p>
                    <a:p>
                      <a:r>
                        <a:rPr lang="en-US" sz="2400" dirty="0" smtClean="0">
                          <a:latin typeface="JasmineUPC" panose="02020603050405020304" pitchFamily="18" charset="-34"/>
                          <a:cs typeface="JasmineUPC" panose="02020603050405020304" pitchFamily="18" charset="-34"/>
                        </a:rPr>
                        <a:t>2.</a:t>
                      </a:r>
                      <a:r>
                        <a:rPr lang="en-US" sz="2400" baseline="0" dirty="0" smtClean="0">
                          <a:latin typeface="JasmineUPC" panose="02020603050405020304" pitchFamily="18" charset="-34"/>
                          <a:cs typeface="JasmineUPC" panose="02020603050405020304" pitchFamily="18" charset="-34"/>
                        </a:rPr>
                        <a:t> Our candles are made of beeswax that is hypoallergenic and eco-friendly</a:t>
                      </a:r>
                    </a:p>
                    <a:p>
                      <a:r>
                        <a:rPr lang="en-US" sz="2400" dirty="0" smtClean="0">
                          <a:latin typeface="JasmineUPC" panose="02020603050405020304" pitchFamily="18" charset="-34"/>
                          <a:cs typeface="JasmineUPC" panose="02020603050405020304" pitchFamily="18" charset="-34"/>
                        </a:rPr>
                        <a:t>3. Our customers</a:t>
                      </a:r>
                      <a:r>
                        <a:rPr lang="en-US" sz="2400" baseline="0" dirty="0" smtClean="0">
                          <a:latin typeface="JasmineUPC" panose="02020603050405020304" pitchFamily="18" charset="-34"/>
                          <a:cs typeface="JasmineUPC" panose="02020603050405020304" pitchFamily="18" charset="-34"/>
                        </a:rPr>
                        <a:t> can personalize &amp; customize every feature of their candle</a:t>
                      </a:r>
                      <a:endParaRPr lang="en-US" sz="2400" dirty="0">
                        <a:latin typeface="JasmineUPC" pitchFamily="18" charset="-34"/>
                        <a:cs typeface="JasmineUPC" pitchFamily="18" charset="-34"/>
                      </a:endParaRPr>
                    </a:p>
                  </a:txBody>
                  <a:tcPr anchor="ct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468251590"/>
              </p:ext>
            </p:extLst>
          </p:nvPr>
        </p:nvGraphicFramePr>
        <p:xfrm>
          <a:off x="1524000" y="1435887"/>
          <a:ext cx="3799600" cy="3448418"/>
        </p:xfrm>
        <a:graphic>
          <a:graphicData uri="http://schemas.openxmlformats.org/drawingml/2006/table">
            <a:tbl>
              <a:tblPr firstRow="1" bandRow="1">
                <a:tableStyleId>{5C22544A-7EE6-4342-B048-85BDC9FD1C3A}</a:tableStyleId>
              </a:tblPr>
              <a:tblGrid>
                <a:gridCol w="1997497"/>
                <a:gridCol w="1802103"/>
              </a:tblGrid>
              <a:tr h="1100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latin typeface="JasmineUPC" panose="02020603050405020304" pitchFamily="18" charset="-34"/>
                        <a:cs typeface="JasmineUPC" panose="02020603050405020304" pitchFamily="18" charset="-34"/>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bg1"/>
                          </a:solidFill>
                          <a:latin typeface="JasmineUPC" panose="02020603050405020304" pitchFamily="18" charset="-34"/>
                          <a:cs typeface="JasmineUPC" panose="02020603050405020304" pitchFamily="18" charset="-34"/>
                        </a:rPr>
                        <a:t>So Scentsational</a:t>
                      </a:r>
                      <a:endParaRPr lang="en-US" sz="2400" b="1" dirty="0">
                        <a:solidFill>
                          <a:schemeClr val="bg1"/>
                        </a:solidFill>
                        <a:latin typeface="JasmineUPC" panose="02020603050405020304" pitchFamily="18" charset="-34"/>
                        <a:cs typeface="JasmineUPC" panose="02020603050405020304"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r>
              <a:tr h="705218">
                <a:tc>
                  <a:txBody>
                    <a:bodyPr/>
                    <a:lstStyle/>
                    <a:p>
                      <a:r>
                        <a:rPr lang="en-US" sz="2400" dirty="0" smtClean="0">
                          <a:latin typeface="JasmineUPC" panose="02020603050405020304" pitchFamily="18" charset="-34"/>
                          <a:cs typeface="JasmineUPC" panose="02020603050405020304" pitchFamily="18" charset="-34"/>
                        </a:rPr>
                        <a:t>Average</a:t>
                      </a:r>
                      <a:r>
                        <a:rPr lang="en-US" sz="2400" baseline="0" dirty="0" smtClean="0">
                          <a:latin typeface="JasmineUPC" panose="02020603050405020304" pitchFamily="18" charset="-34"/>
                          <a:cs typeface="JasmineUPC" panose="02020603050405020304" pitchFamily="18" charset="-34"/>
                        </a:rPr>
                        <a:t> Price</a:t>
                      </a:r>
                      <a:endParaRPr lang="en-US" sz="2400" dirty="0">
                        <a:latin typeface="JasmineUPC" panose="02020603050405020304" pitchFamily="18" charset="-34"/>
                        <a:cs typeface="JasmineUPC" panose="02020603050405020304" pitchFamily="18"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solidFill>
                            <a:schemeClr val="bg1"/>
                          </a:solidFill>
                          <a:latin typeface="JasmineUPC" panose="02020603050405020304" pitchFamily="18" charset="-34"/>
                          <a:cs typeface="JasmineUPC" panose="02020603050405020304" pitchFamily="18" charset="-34"/>
                        </a:rPr>
                        <a:t>$2.08/oz.</a:t>
                      </a:r>
                      <a:endParaRPr lang="en-US" sz="2400" dirty="0">
                        <a:solidFill>
                          <a:schemeClr val="bg1"/>
                        </a:solidFill>
                        <a:latin typeface="JasmineUPC" panose="02020603050405020304" pitchFamily="18" charset="-34"/>
                        <a:cs typeface="JasmineUPC" panose="02020603050405020304" pitchFamily="18"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r>
              <a:tr h="937910">
                <a:tc>
                  <a:txBody>
                    <a:bodyPr/>
                    <a:lstStyle/>
                    <a:p>
                      <a:r>
                        <a:rPr lang="en-US" sz="2400" dirty="0" smtClean="0">
                          <a:latin typeface="JasmineUPC" panose="02020603050405020304" pitchFamily="18" charset="-34"/>
                          <a:cs typeface="JasmineUPC" panose="02020603050405020304" pitchFamily="18" charset="-34"/>
                        </a:rPr>
                        <a:t>Hypoallergenic</a:t>
                      </a:r>
                      <a:endParaRPr lang="en-US" sz="2400" dirty="0">
                        <a:latin typeface="JasmineUPC" panose="02020603050405020304" pitchFamily="18" charset="-34"/>
                        <a:cs typeface="JasmineUPC" panose="02020603050405020304" pitchFamily="18"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solidFill>
                            <a:schemeClr val="bg1"/>
                          </a:solidFill>
                          <a:latin typeface="JasmineUPC" panose="02020603050405020304" pitchFamily="18" charset="-34"/>
                          <a:cs typeface="JasmineUPC" panose="02020603050405020304" pitchFamily="18" charset="-34"/>
                        </a:rPr>
                        <a:t>Yes </a:t>
                      </a:r>
                    </a:p>
                    <a:p>
                      <a:r>
                        <a:rPr lang="en-US" sz="2400" dirty="0" smtClean="0">
                          <a:solidFill>
                            <a:schemeClr val="bg1"/>
                          </a:solidFill>
                          <a:latin typeface="JasmineUPC" panose="02020603050405020304" pitchFamily="18" charset="-34"/>
                          <a:cs typeface="JasmineUPC" panose="02020603050405020304" pitchFamily="18" charset="-34"/>
                        </a:rPr>
                        <a:t>(Natural Beeswax)</a:t>
                      </a:r>
                      <a:endParaRPr lang="en-US" sz="2400" dirty="0">
                        <a:solidFill>
                          <a:schemeClr val="bg1"/>
                        </a:solidFill>
                        <a:latin typeface="JasmineUPC" panose="02020603050405020304" pitchFamily="18" charset="-34"/>
                        <a:cs typeface="JasmineUPC" panose="02020603050405020304" pitchFamily="18"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r>
              <a:tr h="705218">
                <a:tc>
                  <a:txBody>
                    <a:bodyPr/>
                    <a:lstStyle/>
                    <a:p>
                      <a:r>
                        <a:rPr lang="en-US" sz="2400" dirty="0" smtClean="0">
                          <a:latin typeface="JasmineUPC" panose="02020603050405020304" pitchFamily="18" charset="-34"/>
                          <a:cs typeface="JasmineUPC" panose="02020603050405020304" pitchFamily="18" charset="-34"/>
                        </a:rPr>
                        <a:t>Customizable</a:t>
                      </a:r>
                      <a:endParaRPr lang="en-US" sz="2400" dirty="0">
                        <a:latin typeface="JasmineUPC" panose="02020603050405020304" pitchFamily="18" charset="-34"/>
                        <a:cs typeface="JasmineUPC" panose="02020603050405020304" pitchFamily="18"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solidFill>
                            <a:schemeClr val="bg1"/>
                          </a:solidFill>
                          <a:latin typeface="JasmineUPC" panose="02020603050405020304" pitchFamily="18" charset="-34"/>
                          <a:cs typeface="JasmineUPC" panose="02020603050405020304" pitchFamily="18" charset="-34"/>
                        </a:rPr>
                        <a:t>Yes</a:t>
                      </a:r>
                      <a:endParaRPr lang="en-US" sz="2400" dirty="0">
                        <a:solidFill>
                          <a:schemeClr val="bg1"/>
                        </a:solidFill>
                        <a:latin typeface="JasmineUPC" panose="02020603050405020304" pitchFamily="18" charset="-34"/>
                        <a:cs typeface="JasmineUPC" panose="02020603050405020304" pitchFamily="18"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539174543"/>
              </p:ext>
            </p:extLst>
          </p:nvPr>
        </p:nvGraphicFramePr>
        <p:xfrm>
          <a:off x="5257800" y="1440180"/>
          <a:ext cx="1802103" cy="3436619"/>
        </p:xfrm>
        <a:graphic>
          <a:graphicData uri="http://schemas.openxmlformats.org/drawingml/2006/table">
            <a:tbl>
              <a:tblPr firstRow="1" bandRow="1">
                <a:tableStyleId>{5C22544A-7EE6-4342-B048-85BDC9FD1C3A}</a:tableStyleId>
              </a:tblPr>
              <a:tblGrid>
                <a:gridCol w="1802103"/>
              </a:tblGrid>
              <a:tr h="1096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JasmineUPC" panose="02020603050405020304" pitchFamily="18" charset="-34"/>
                          <a:cs typeface="JasmineUPC" panose="02020603050405020304" pitchFamily="18" charset="-34"/>
                        </a:rPr>
                        <a:t>Yankee</a:t>
                      </a:r>
                      <a:r>
                        <a:rPr lang="en-US" sz="2400" b="1" baseline="0" dirty="0" smtClean="0">
                          <a:solidFill>
                            <a:schemeClr val="tx1"/>
                          </a:solidFill>
                          <a:latin typeface="JasmineUPC" panose="02020603050405020304" pitchFamily="18" charset="-34"/>
                          <a:cs typeface="JasmineUPC" panose="02020603050405020304" pitchFamily="18" charset="-34"/>
                        </a:rPr>
                        <a:t> Candle Co.</a:t>
                      </a:r>
                      <a:endParaRPr lang="en-US" sz="2400" b="1" dirty="0" smtClean="0">
                        <a:solidFill>
                          <a:schemeClr val="tx1"/>
                        </a:solidFill>
                        <a:latin typeface="JasmineUPC" panose="02020603050405020304" pitchFamily="18" charset="-34"/>
                        <a:cs typeface="JasmineUPC" panose="02020603050405020304" pitchFamily="18"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702805">
                <a:tc>
                  <a:txBody>
                    <a:bodyPr/>
                    <a:lstStyle/>
                    <a:p>
                      <a:r>
                        <a:rPr lang="en-US" sz="2400" dirty="0" smtClean="0">
                          <a:latin typeface="JasmineUPC" panose="02020603050405020304" pitchFamily="18" charset="-34"/>
                          <a:cs typeface="JasmineUPC" panose="02020603050405020304" pitchFamily="18" charset="-34"/>
                        </a:rPr>
                        <a:t>$1.72/oz.</a:t>
                      </a:r>
                      <a:endParaRPr lang="en-US" sz="2400" dirty="0">
                        <a:latin typeface="JasmineUPC" panose="02020603050405020304" pitchFamily="18" charset="-34"/>
                        <a:cs typeface="JasmineUPC" panose="02020603050405020304" pitchFamily="18"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4701">
                <a:tc>
                  <a:txBody>
                    <a:bodyPr/>
                    <a:lstStyle/>
                    <a:p>
                      <a:r>
                        <a:rPr lang="en-US" sz="2400" dirty="0" smtClean="0">
                          <a:latin typeface="JasmineUPC" panose="02020603050405020304" pitchFamily="18" charset="-34"/>
                          <a:cs typeface="JasmineUPC" panose="02020603050405020304" pitchFamily="18" charset="-34"/>
                        </a:rPr>
                        <a:t>No </a:t>
                      </a:r>
                    </a:p>
                    <a:p>
                      <a:r>
                        <a:rPr lang="en-US" sz="2400" dirty="0" smtClean="0">
                          <a:latin typeface="JasmineUPC" panose="02020603050405020304" pitchFamily="18" charset="-34"/>
                          <a:cs typeface="JasmineUPC" panose="02020603050405020304" pitchFamily="18" charset="-34"/>
                        </a:rPr>
                        <a:t>(Paraffin Wax)</a:t>
                      </a:r>
                      <a:endParaRPr lang="en-US" sz="2400" dirty="0">
                        <a:latin typeface="JasmineUPC" panose="02020603050405020304" pitchFamily="18" charset="-34"/>
                        <a:cs typeface="JasmineUPC" panose="02020603050405020304" pitchFamily="18"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2805">
                <a:tc>
                  <a:txBody>
                    <a:bodyPr/>
                    <a:lstStyle/>
                    <a:p>
                      <a:r>
                        <a:rPr lang="en-US" sz="2400" dirty="0" smtClean="0">
                          <a:latin typeface="JasmineUPC" panose="02020603050405020304" pitchFamily="18" charset="-34"/>
                          <a:cs typeface="JasmineUPC" panose="02020603050405020304" pitchFamily="18" charset="-34"/>
                        </a:rPr>
                        <a:t>No</a:t>
                      </a:r>
                      <a:endParaRPr lang="en-US" sz="2400" dirty="0">
                        <a:latin typeface="JasmineUPC" panose="02020603050405020304" pitchFamily="18" charset="-34"/>
                        <a:cs typeface="JasmineUPC" panose="02020603050405020304" pitchFamily="18"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40100495"/>
              </p:ext>
            </p:extLst>
          </p:nvPr>
        </p:nvGraphicFramePr>
        <p:xfrm>
          <a:off x="7010400" y="1440180"/>
          <a:ext cx="1802103" cy="3436619"/>
        </p:xfrm>
        <a:graphic>
          <a:graphicData uri="http://schemas.openxmlformats.org/drawingml/2006/table">
            <a:tbl>
              <a:tblPr firstRow="1" bandRow="1">
                <a:tableStyleId>{5C22544A-7EE6-4342-B048-85BDC9FD1C3A}</a:tableStyleId>
              </a:tblPr>
              <a:tblGrid>
                <a:gridCol w="1802103"/>
              </a:tblGrid>
              <a:tr h="1096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JasmineUPC" panose="02020603050405020304" pitchFamily="18" charset="-34"/>
                          <a:cs typeface="JasmineUPC" panose="02020603050405020304" pitchFamily="18" charset="-34"/>
                        </a:rPr>
                        <a:t>Bath and Body Works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702805">
                <a:tc>
                  <a:txBody>
                    <a:bodyPr/>
                    <a:lstStyle/>
                    <a:p>
                      <a:r>
                        <a:rPr lang="en-US" sz="2400" dirty="0" smtClean="0">
                          <a:latin typeface="JasmineUPC" panose="02020603050405020304" pitchFamily="18" charset="-34"/>
                          <a:cs typeface="JasmineUPC" panose="02020603050405020304" pitchFamily="18" charset="-34"/>
                        </a:rPr>
                        <a:t>$1.55/oz.</a:t>
                      </a:r>
                      <a:endParaRPr lang="en-US" sz="2400" dirty="0">
                        <a:latin typeface="JasmineUPC" panose="02020603050405020304" pitchFamily="18" charset="-34"/>
                        <a:cs typeface="JasmineUPC" panose="02020603050405020304" pitchFamily="18"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4701">
                <a:tc>
                  <a:txBody>
                    <a:bodyPr/>
                    <a:lstStyle/>
                    <a:p>
                      <a:r>
                        <a:rPr lang="en-US" sz="2400" dirty="0" smtClean="0">
                          <a:latin typeface="JasmineUPC" panose="02020603050405020304" pitchFamily="18" charset="-34"/>
                          <a:cs typeface="JasmineUPC" panose="02020603050405020304" pitchFamily="18" charset="-34"/>
                        </a:rPr>
                        <a:t>No </a:t>
                      </a:r>
                    </a:p>
                    <a:p>
                      <a:r>
                        <a:rPr lang="en-US" sz="2400" dirty="0" smtClean="0">
                          <a:latin typeface="JasmineUPC" panose="02020603050405020304" pitchFamily="18" charset="-34"/>
                          <a:cs typeface="JasmineUPC" panose="02020603050405020304" pitchFamily="18" charset="-34"/>
                        </a:rPr>
                        <a:t>(Vegetable Wax)</a:t>
                      </a:r>
                      <a:endParaRPr lang="en-US" sz="2400" dirty="0">
                        <a:latin typeface="JasmineUPC" panose="02020603050405020304" pitchFamily="18" charset="-34"/>
                        <a:cs typeface="JasmineUPC" panose="02020603050405020304" pitchFamily="18"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2805">
                <a:tc>
                  <a:txBody>
                    <a:bodyPr/>
                    <a:lstStyle/>
                    <a:p>
                      <a:r>
                        <a:rPr lang="en-US" sz="2400" dirty="0" smtClean="0">
                          <a:latin typeface="JasmineUPC" panose="02020603050405020304" pitchFamily="18" charset="-34"/>
                          <a:cs typeface="JasmineUPC" panose="02020603050405020304" pitchFamily="18" charset="-34"/>
                        </a:rPr>
                        <a:t>No</a:t>
                      </a:r>
                      <a:endParaRPr lang="en-US" sz="2400" dirty="0">
                        <a:latin typeface="JasmineUPC" panose="02020603050405020304" pitchFamily="18" charset="-34"/>
                        <a:cs typeface="JasmineUPC" panose="02020603050405020304" pitchFamily="18"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5-Point Star 8"/>
          <p:cNvSpPr/>
          <p:nvPr/>
        </p:nvSpPr>
        <p:spPr>
          <a:xfrm>
            <a:off x="4038600" y="1124737"/>
            <a:ext cx="685800" cy="622300"/>
          </a:xfrm>
          <a:prstGeom prst="star5">
            <a:avLst>
              <a:gd name="adj" fmla="val 19098"/>
              <a:gd name="hf" fmla="val 105146"/>
              <a:gd name="vf" fmla="val 11055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932339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bahmetovic1\Desktop\border.jpg"/>
          <p:cNvPicPr>
            <a:picLocks noChangeAspect="1" noChangeArrowheads="1"/>
          </p:cNvPicPr>
          <p:nvPr/>
        </p:nvPicPr>
        <p:blipFill rotWithShape="1">
          <a:blip r:embed="rId3" cstate="print">
            <a:duotone>
              <a:srgbClr val="B77BB4">
                <a:shade val="45000"/>
                <a:satMod val="135000"/>
              </a:srgbClr>
              <a:prstClr val="white"/>
            </a:duotone>
            <a:extLst>
              <a:ext uri="{BEBA8EAE-BF5A-486C-A8C5-ECC9F3942E4B}">
                <a14:imgProps xmlns:a14="http://schemas.microsoft.com/office/drawing/2010/main">
                  <a14:imgLayer r:embed="rId4">
                    <a14:imgEffect>
                      <a14:backgroundRemoval t="0" b="100000" l="0" r="100000">
                        <a14:backgroundMark x1="83896" y1="19829" x2="83896" y2="19829"/>
                        <a14:backgroundMark x1="85455" y1="81771" x2="85455" y2="81771"/>
                      </a14:backgroundRemoval>
                    </a14:imgEffect>
                  </a14:imgLayer>
                </a14:imgProps>
              </a:ext>
              <a:ext uri="{28A0092B-C50C-407E-A947-70E740481C1C}">
                <a14:useLocalDpi xmlns:a14="http://schemas.microsoft.com/office/drawing/2010/main" val="0"/>
              </a:ext>
            </a:extLst>
          </a:blip>
          <a:srcRect b="2032"/>
          <a:stretch/>
        </p:blipFill>
        <p:spPr bwMode="auto">
          <a:xfrm>
            <a:off x="0" y="0"/>
            <a:ext cx="1219200" cy="684487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9" descr="logo secondary.jpg"/>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828800" cy="962274"/>
          </a:xfrm>
          <a:prstGeom prst="rect">
            <a:avLst/>
          </a:prstGeom>
        </p:spPr>
      </p:pic>
      <p:sp>
        <p:nvSpPr>
          <p:cNvPr id="4" name="Slide Number Placeholder 3"/>
          <p:cNvSpPr>
            <a:spLocks noGrp="1"/>
          </p:cNvSpPr>
          <p:nvPr>
            <p:ph type="sldNum" sz="quarter" idx="12"/>
          </p:nvPr>
        </p:nvSpPr>
        <p:spPr/>
        <p:txBody>
          <a:bodyPr/>
          <a:lstStyle/>
          <a:p>
            <a:fld id="{8EF05719-60C6-4F50-8ADE-5A9206F1B5F5}" type="slidenum">
              <a:rPr lang="en-US" smtClean="0"/>
              <a:pPr/>
              <a:t>11</a:t>
            </a:fld>
            <a:endParaRPr lang="en-US"/>
          </a:p>
        </p:txBody>
      </p:sp>
      <p:sp>
        <p:nvSpPr>
          <p:cNvPr id="9" name="Title 1"/>
          <p:cNvSpPr>
            <a:spLocks noGrp="1"/>
          </p:cNvSpPr>
          <p:nvPr>
            <p:ph type="title"/>
          </p:nvPr>
        </p:nvSpPr>
        <p:spPr>
          <a:xfrm>
            <a:off x="1447800" y="228600"/>
            <a:ext cx="7391400" cy="762000"/>
          </a:xfrm>
          <a:prstGeom prst="round2DiagRect">
            <a:avLst/>
          </a:prstGeom>
          <a:ln w="12700" cmpd="tri">
            <a:solidFill>
              <a:schemeClr val="bg1">
                <a:lumMod val="65000"/>
              </a:schemeClr>
            </a:solidFill>
          </a:ln>
          <a:effectLst>
            <a:outerShdw blurRad="50800" dist="38100" dir="10800000" algn="r" rotWithShape="0">
              <a:prstClr val="black">
                <a:alpha val="40000"/>
              </a:prstClr>
            </a:outerShdw>
          </a:effectLst>
        </p:spPr>
        <p:txBody>
          <a:bodyPr>
            <a:noAutofit/>
          </a:bodyPr>
          <a:lstStyle/>
          <a:p>
            <a:r>
              <a:rPr lang="en-US" sz="6000" dirty="0" smtClean="0">
                <a:latin typeface="JasmineUPC" pitchFamily="18" charset="-34"/>
                <a:cs typeface="JasmineUPC" pitchFamily="18" charset="-34"/>
              </a:rPr>
              <a:t>Qualifications</a:t>
            </a:r>
            <a:r>
              <a:rPr lang="en-US" sz="6000" dirty="0">
                <a:latin typeface="JasmineUPC" pitchFamily="18" charset="-34"/>
                <a:cs typeface="JasmineUPC" pitchFamily="18" charset="-34"/>
              </a:rPr>
              <a:t> </a:t>
            </a:r>
            <a:r>
              <a:rPr lang="en-US" sz="6000" dirty="0" smtClean="0">
                <a:latin typeface="JasmineUPC" pitchFamily="18" charset="-34"/>
                <a:cs typeface="JasmineUPC" pitchFamily="18" charset="-34"/>
              </a:rPr>
              <a:t> </a:t>
            </a:r>
            <a:endParaRPr lang="en-US" sz="6000" dirty="0">
              <a:latin typeface="JasmineUPC" pitchFamily="18" charset="-34"/>
              <a:cs typeface="JasmineUPC" pitchFamily="18" charset="-34"/>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783608005"/>
              </p:ext>
            </p:extLst>
          </p:nvPr>
        </p:nvGraphicFramePr>
        <p:xfrm>
          <a:off x="1371600" y="1343649"/>
          <a:ext cx="8839200" cy="45273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http://upload.wikimedia.org/wikipedia/commons/thumb/9/90/Check_mark_23x20_02.svg/1081px-Check_mark_23x20_02.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77201" y="1600200"/>
            <a:ext cx="753516" cy="7137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upload.wikimedia.org/wikipedia/commons/thumb/9/90/Check_mark_23x20_02.svg/1081px-Check_mark_23x20_02.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03920" y="2754450"/>
            <a:ext cx="753516" cy="7137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upload.wikimedia.org/wikipedia/commons/thumb/9/90/Check_mark_23x20_02.svg/1081px-Check_mark_23x20_02.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03920" y="3886200"/>
            <a:ext cx="753516" cy="7137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upload.wikimedia.org/wikipedia/commons/thumb/9/90/Check_mark_23x20_02.svg/1081px-Check_mark_23x20_02.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77201" y="5029200"/>
            <a:ext cx="753516" cy="7137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bahmetovic1\Desktop\border.jpg"/>
          <p:cNvPicPr>
            <a:picLocks noChangeAspect="1" noChangeArrowheads="1"/>
          </p:cNvPicPr>
          <p:nvPr/>
        </p:nvPicPr>
        <p:blipFill rotWithShape="1">
          <a:blip r:embed="rId3" cstate="print">
            <a:duotone>
              <a:srgbClr val="B77BB4">
                <a:shade val="45000"/>
                <a:satMod val="135000"/>
              </a:srgbClr>
              <a:prstClr val="white"/>
            </a:duotone>
            <a:extLst>
              <a:ext uri="{BEBA8EAE-BF5A-486C-A8C5-ECC9F3942E4B}">
                <a14:imgProps xmlns:a14="http://schemas.microsoft.com/office/drawing/2010/main">
                  <a14:imgLayer r:embed="rId4">
                    <a14:imgEffect>
                      <a14:backgroundRemoval t="0" b="100000" l="0" r="100000">
                        <a14:backgroundMark x1="83896" y1="19829" x2="83896" y2="19829"/>
                        <a14:backgroundMark x1="85455" y1="81771" x2="85455" y2="81771"/>
                      </a14:backgroundRemoval>
                    </a14:imgEffect>
                  </a14:imgLayer>
                </a14:imgProps>
              </a:ext>
              <a:ext uri="{28A0092B-C50C-407E-A947-70E740481C1C}">
                <a14:useLocalDpi xmlns:a14="http://schemas.microsoft.com/office/drawing/2010/main" val="0"/>
              </a:ext>
            </a:extLst>
          </a:blip>
          <a:srcRect b="2032"/>
          <a:stretch/>
        </p:blipFill>
        <p:spPr bwMode="auto">
          <a:xfrm>
            <a:off x="0" y="0"/>
            <a:ext cx="1295400" cy="6844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2437345675"/>
              </p:ext>
            </p:extLst>
          </p:nvPr>
        </p:nvGraphicFramePr>
        <p:xfrm>
          <a:off x="1497496" y="2590800"/>
          <a:ext cx="6427304" cy="35052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1524000" y="1516305"/>
            <a:ext cx="1828800" cy="1031051"/>
          </a:xfrm>
          <a:prstGeom prst="rect">
            <a:avLst/>
          </a:prstGeom>
          <a:ln/>
        </p:spPr>
        <p:style>
          <a:lnRef idx="2">
            <a:schemeClr val="accent4"/>
          </a:lnRef>
          <a:fillRef idx="1">
            <a:schemeClr val="lt1"/>
          </a:fillRef>
          <a:effectRef idx="0">
            <a:schemeClr val="accent4"/>
          </a:effectRef>
          <a:fontRef idx="minor">
            <a:schemeClr val="dk1"/>
          </a:fontRef>
        </p:style>
        <p:txBody>
          <a:bodyPr wrap="square" rtlCol="0" anchor="ctr" anchorCtr="0">
            <a:spAutoFit/>
          </a:bodyPr>
          <a:lstStyle/>
          <a:p>
            <a:pPr algn="ctr"/>
            <a:r>
              <a:rPr lang="en-US" sz="3200" u="sng" dirty="0" smtClean="0">
                <a:latin typeface="JasmineUPC" pitchFamily="18" charset="-34"/>
                <a:ea typeface="ＭＳ Ｐゴシック" pitchFamily="-112" charset="-128"/>
                <a:cs typeface="JasmineUPC" pitchFamily="18" charset="-34"/>
              </a:rPr>
              <a:t>Total Units</a:t>
            </a:r>
          </a:p>
          <a:p>
            <a:pPr lvl="0" algn="ctr">
              <a:defRPr/>
            </a:pPr>
            <a:r>
              <a:rPr lang="en-US" sz="2900" b="1" dirty="0" smtClean="0">
                <a:latin typeface="JasmineUPC" pitchFamily="18" charset="-34"/>
                <a:cs typeface="JasmineUPC" pitchFamily="18" charset="-34"/>
              </a:rPr>
              <a:t>450</a:t>
            </a:r>
            <a:endParaRPr lang="en-US" sz="2900" b="1" dirty="0" smtClean="0">
              <a:solidFill>
                <a:prstClr val="black"/>
              </a:solidFill>
              <a:latin typeface="JasmineUPC" pitchFamily="18" charset="-34"/>
              <a:cs typeface="JasmineUPC" pitchFamily="18" charset="-34"/>
            </a:endParaRPr>
          </a:p>
        </p:txBody>
      </p:sp>
      <p:sp>
        <p:nvSpPr>
          <p:cNvPr id="8" name="TextBox 7"/>
          <p:cNvSpPr txBox="1"/>
          <p:nvPr/>
        </p:nvSpPr>
        <p:spPr>
          <a:xfrm>
            <a:off x="3733800" y="1514817"/>
            <a:ext cx="1981200" cy="1031051"/>
          </a:xfrm>
          <a:prstGeom prst="rect">
            <a:avLst/>
          </a:prstGeom>
          <a:ln/>
        </p:spPr>
        <p:style>
          <a:lnRef idx="2">
            <a:schemeClr val="accent4"/>
          </a:lnRef>
          <a:fillRef idx="1">
            <a:schemeClr val="lt1"/>
          </a:fillRef>
          <a:effectRef idx="0">
            <a:schemeClr val="accent4"/>
          </a:effectRef>
          <a:fontRef idx="minor">
            <a:schemeClr val="dk1"/>
          </a:fontRef>
        </p:style>
        <p:txBody>
          <a:bodyPr wrap="square" rtlCol="0" anchor="ctr" anchorCtr="0">
            <a:spAutoFit/>
          </a:bodyPr>
          <a:lstStyle/>
          <a:p>
            <a:pPr algn="ctr"/>
            <a:r>
              <a:rPr lang="en-US" sz="3200" u="sng" dirty="0" smtClean="0">
                <a:latin typeface="JasmineUPC" pitchFamily="18" charset="-34"/>
                <a:ea typeface="ＭＳ Ｐゴシック" pitchFamily="-112" charset="-128"/>
                <a:cs typeface="JasmineUPC" pitchFamily="18" charset="-34"/>
              </a:rPr>
              <a:t>Gross Revenue</a:t>
            </a:r>
          </a:p>
          <a:p>
            <a:pPr lvl="0" algn="ctr">
              <a:defRPr/>
            </a:pPr>
            <a:r>
              <a:rPr lang="en-US" sz="2900" b="1" dirty="0" smtClean="0">
                <a:latin typeface="JasmineUPC" pitchFamily="18" charset="-34"/>
                <a:cs typeface="JasmineUPC" pitchFamily="18" charset="-34"/>
              </a:rPr>
              <a:t>$11,245</a:t>
            </a:r>
            <a:endParaRPr lang="en-US" sz="2900" b="1" dirty="0" smtClean="0">
              <a:solidFill>
                <a:prstClr val="black"/>
              </a:solidFill>
              <a:latin typeface="JasmineUPC" pitchFamily="18" charset="-34"/>
              <a:cs typeface="JasmineUPC" pitchFamily="18" charset="-34"/>
            </a:endParaRPr>
          </a:p>
        </p:txBody>
      </p:sp>
      <p:sp>
        <p:nvSpPr>
          <p:cNvPr id="9" name="TextBox 8"/>
          <p:cNvSpPr txBox="1"/>
          <p:nvPr/>
        </p:nvSpPr>
        <p:spPr>
          <a:xfrm>
            <a:off x="6096000" y="1514818"/>
            <a:ext cx="1828800" cy="1031051"/>
          </a:xfrm>
          <a:prstGeom prst="rect">
            <a:avLst/>
          </a:prstGeom>
          <a:ln/>
        </p:spPr>
        <p:style>
          <a:lnRef idx="2">
            <a:schemeClr val="accent4"/>
          </a:lnRef>
          <a:fillRef idx="1">
            <a:schemeClr val="lt1"/>
          </a:fillRef>
          <a:effectRef idx="0">
            <a:schemeClr val="accent4"/>
          </a:effectRef>
          <a:fontRef idx="minor">
            <a:schemeClr val="dk1"/>
          </a:fontRef>
        </p:style>
        <p:txBody>
          <a:bodyPr wrap="square" rtlCol="0" anchor="ctr" anchorCtr="0">
            <a:spAutoFit/>
          </a:bodyPr>
          <a:lstStyle/>
          <a:p>
            <a:pPr algn="ctr"/>
            <a:r>
              <a:rPr lang="en-US" sz="3200" u="sng" dirty="0" smtClean="0">
                <a:latin typeface="JasmineUPC" pitchFamily="18" charset="-34"/>
                <a:ea typeface="ＭＳ Ｐゴシック" pitchFamily="-112" charset="-128"/>
                <a:cs typeface="JasmineUPC" pitchFamily="18" charset="-34"/>
              </a:rPr>
              <a:t>Net Profit</a:t>
            </a:r>
          </a:p>
          <a:p>
            <a:pPr lvl="0" algn="ctr">
              <a:defRPr/>
            </a:pPr>
            <a:r>
              <a:rPr lang="en-US" sz="2900" b="1" dirty="0" smtClean="0">
                <a:latin typeface="JasmineUPC" pitchFamily="18" charset="-34"/>
                <a:cs typeface="JasmineUPC" pitchFamily="18" charset="-34"/>
              </a:rPr>
              <a:t>$2,981</a:t>
            </a:r>
            <a:endParaRPr lang="en-US" sz="2900" b="1" dirty="0" smtClean="0">
              <a:solidFill>
                <a:prstClr val="black"/>
              </a:solidFill>
              <a:latin typeface="JasmineUPC" pitchFamily="18" charset="-34"/>
              <a:cs typeface="JasmineUPC" pitchFamily="18" charset="-34"/>
            </a:endParaRPr>
          </a:p>
        </p:txBody>
      </p:sp>
      <p:pic>
        <p:nvPicPr>
          <p:cNvPr id="13" name="Content Placeholder 9" descr="logo secondary.jpg"/>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828800" cy="962274"/>
          </a:xfrm>
          <a:prstGeom prst="rect">
            <a:avLst/>
          </a:prstGeom>
        </p:spPr>
      </p:pic>
      <p:sp>
        <p:nvSpPr>
          <p:cNvPr id="3" name="Slide Number Placeholder 2"/>
          <p:cNvSpPr>
            <a:spLocks noGrp="1"/>
          </p:cNvSpPr>
          <p:nvPr>
            <p:ph type="sldNum" sz="quarter" idx="12"/>
          </p:nvPr>
        </p:nvSpPr>
        <p:spPr/>
        <p:txBody>
          <a:bodyPr/>
          <a:lstStyle/>
          <a:p>
            <a:fld id="{8EF05719-60C6-4F50-8ADE-5A9206F1B5F5}" type="slidenum">
              <a:rPr lang="en-US" smtClean="0"/>
              <a:pPr/>
              <a:t>12</a:t>
            </a:fld>
            <a:endParaRPr lang="en-US"/>
          </a:p>
        </p:txBody>
      </p:sp>
      <p:sp>
        <p:nvSpPr>
          <p:cNvPr id="15" name="Title 1"/>
          <p:cNvSpPr>
            <a:spLocks noGrp="1"/>
          </p:cNvSpPr>
          <p:nvPr>
            <p:ph type="title"/>
          </p:nvPr>
        </p:nvSpPr>
        <p:spPr>
          <a:xfrm>
            <a:off x="1447800" y="228600"/>
            <a:ext cx="7391400" cy="762000"/>
          </a:xfrm>
          <a:prstGeom prst="round2DiagRect">
            <a:avLst/>
          </a:prstGeom>
          <a:ln w="12700" cmpd="tri">
            <a:solidFill>
              <a:schemeClr val="bg1">
                <a:lumMod val="65000"/>
              </a:schemeClr>
            </a:solidFill>
          </a:ln>
          <a:effectLst>
            <a:outerShdw blurRad="50800" dist="38100" dir="10800000" algn="r" rotWithShape="0">
              <a:prstClr val="black">
                <a:alpha val="40000"/>
              </a:prstClr>
            </a:outerShdw>
          </a:effectLst>
        </p:spPr>
        <p:txBody>
          <a:bodyPr>
            <a:noAutofit/>
          </a:bodyPr>
          <a:lstStyle/>
          <a:p>
            <a:r>
              <a:rPr lang="en-US" sz="6000" dirty="0" smtClean="0">
                <a:latin typeface="JasmineUPC" pitchFamily="18" charset="-34"/>
                <a:cs typeface="JasmineUPC" pitchFamily="18" charset="-34"/>
              </a:rPr>
              <a:t>Sales Projections</a:t>
            </a:r>
            <a:endParaRPr lang="en-US" sz="6000" dirty="0">
              <a:latin typeface="JasmineUPC" pitchFamily="18" charset="-34"/>
              <a:cs typeface="JasmineUPC" pitchFamily="18" charset="-34"/>
            </a:endParaRPr>
          </a:p>
        </p:txBody>
      </p:sp>
    </p:spTree>
    <p:extLst>
      <p:ext uri="{BB962C8B-B14F-4D97-AF65-F5344CB8AC3E}">
        <p14:creationId xmlns:p14="http://schemas.microsoft.com/office/powerpoint/2010/main" val="3590284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bahmetovic1\Desktop\border.jpg"/>
          <p:cNvPicPr>
            <a:picLocks noChangeAspect="1" noChangeArrowheads="1"/>
          </p:cNvPicPr>
          <p:nvPr/>
        </p:nvPicPr>
        <p:blipFill rotWithShape="1">
          <a:blip r:embed="rId3" cstate="print">
            <a:duotone>
              <a:srgbClr val="B77BB4">
                <a:shade val="45000"/>
                <a:satMod val="135000"/>
              </a:srgbClr>
              <a:prstClr val="white"/>
            </a:duotone>
            <a:extLst>
              <a:ext uri="{BEBA8EAE-BF5A-486C-A8C5-ECC9F3942E4B}">
                <a14:imgProps xmlns:a14="http://schemas.microsoft.com/office/drawing/2010/main">
                  <a14:imgLayer r:embed="rId4">
                    <a14:imgEffect>
                      <a14:backgroundRemoval t="0" b="100000" l="0" r="100000">
                        <a14:backgroundMark x1="83896" y1="19829" x2="83896" y2="19829"/>
                        <a14:backgroundMark x1="85455" y1="81771" x2="85455" y2="81771"/>
                      </a14:backgroundRemoval>
                    </a14:imgEffect>
                  </a14:imgLayer>
                </a14:imgProps>
              </a:ext>
              <a:ext uri="{28A0092B-C50C-407E-A947-70E740481C1C}">
                <a14:useLocalDpi xmlns:a14="http://schemas.microsoft.com/office/drawing/2010/main" val="0"/>
              </a:ext>
            </a:extLst>
          </a:blip>
          <a:srcRect b="2032"/>
          <a:stretch/>
        </p:blipFill>
        <p:spPr bwMode="auto">
          <a:xfrm>
            <a:off x="0" y="0"/>
            <a:ext cx="1295400" cy="6844875"/>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9" descr="logo secondary.jpg"/>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828800" cy="962274"/>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147770006"/>
              </p:ext>
            </p:extLst>
          </p:nvPr>
        </p:nvGraphicFramePr>
        <p:xfrm>
          <a:off x="1600200" y="1371600"/>
          <a:ext cx="7162801" cy="1301261"/>
        </p:xfrm>
        <a:graphic>
          <a:graphicData uri="http://schemas.openxmlformats.org/drawingml/2006/table">
            <a:tbl>
              <a:tblPr/>
              <a:tblGrid>
                <a:gridCol w="2302329"/>
                <a:gridCol w="3532033"/>
                <a:gridCol w="1328439"/>
              </a:tblGrid>
              <a:tr h="289169">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53023">
                <a:tc>
                  <a:txBody>
                    <a:bodyPr/>
                    <a:lstStyle/>
                    <a:p>
                      <a:pPr marL="0" marR="0">
                        <a:spcBef>
                          <a:spcPts val="0"/>
                        </a:spcBef>
                        <a:spcAft>
                          <a:spcPts val="0"/>
                        </a:spcAft>
                      </a:pPr>
                      <a:r>
                        <a:rPr lang="en-US" sz="1400" dirty="0" smtClean="0">
                          <a:latin typeface="+mn-lt"/>
                          <a:ea typeface="Times New Roman"/>
                          <a:cs typeface="Times New Roman"/>
                        </a:rPr>
                        <a:t>Computer/phone</a:t>
                      </a:r>
                      <a:endParaRPr lang="en-US" sz="14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latin typeface="+mn-lt"/>
                          <a:ea typeface="Times New Roman"/>
                          <a:cs typeface="Times New Roman"/>
                        </a:rPr>
                        <a:t>Business</a:t>
                      </a:r>
                      <a:r>
                        <a:rPr lang="en-US" sz="1400" baseline="0" dirty="0" smtClean="0">
                          <a:latin typeface="+mn-lt"/>
                          <a:ea typeface="Times New Roman"/>
                          <a:cs typeface="Times New Roman"/>
                        </a:rPr>
                        <a:t> communications</a:t>
                      </a:r>
                      <a:endParaRPr lang="en-US" sz="14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aseline="0" dirty="0" smtClean="0">
                          <a:latin typeface="+mn-lt"/>
                          <a:ea typeface="Times New Roman"/>
                          <a:cs typeface="Times New Roman"/>
                        </a:rPr>
                        <a:t>Pre-owned</a:t>
                      </a:r>
                      <a:endParaRPr lang="en-US" sz="14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3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Times New Roman"/>
                          <a:cs typeface="Times New Roman"/>
                        </a:rPr>
                        <a:t>Business cards/website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Times New Roman"/>
                          <a:cs typeface="Times New Roman"/>
                        </a:rPr>
                        <a:t>Business</a:t>
                      </a:r>
                      <a:r>
                        <a:rPr lang="en-US" sz="1400" baseline="0" dirty="0" smtClean="0">
                          <a:latin typeface="+mn-lt"/>
                          <a:ea typeface="Times New Roman"/>
                          <a:cs typeface="Times New Roman"/>
                        </a:rPr>
                        <a:t> advertising</a:t>
                      </a:r>
                      <a:endParaRPr lang="en-US" sz="14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smtClean="0">
                          <a:latin typeface="+mn-lt"/>
                          <a:ea typeface="Times New Roman"/>
                          <a:cs typeface="Times New Roman"/>
                        </a:rPr>
                        <a:t>$20.00</a:t>
                      </a:r>
                      <a:endParaRPr lang="en-US" sz="14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3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Times New Roman"/>
                          <a:cs typeface="Times New Roman"/>
                        </a:rPr>
                        <a:t>LLC</a:t>
                      </a:r>
                      <a:r>
                        <a:rPr lang="en-US" sz="1400" baseline="0" dirty="0" smtClean="0">
                          <a:latin typeface="+mn-lt"/>
                          <a:ea typeface="Times New Roman"/>
                          <a:cs typeface="Times New Roman"/>
                        </a:rPr>
                        <a:t> paperwork</a:t>
                      </a:r>
                      <a:endParaRPr lang="en-US" sz="14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Times New Roman"/>
                          <a:cs typeface="Times New Roman"/>
                        </a:rPr>
                        <a:t>Business</a:t>
                      </a:r>
                      <a:r>
                        <a:rPr lang="en-US" sz="1400" baseline="0" dirty="0" smtClean="0">
                          <a:latin typeface="+mn-lt"/>
                          <a:ea typeface="Times New Roman"/>
                          <a:cs typeface="Times New Roman"/>
                        </a:rPr>
                        <a:t> protection</a:t>
                      </a:r>
                      <a:endParaRPr lang="en-US" sz="14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smtClean="0">
                          <a:latin typeface="+mn-lt"/>
                          <a:ea typeface="Times New Roman"/>
                          <a:cs typeface="Times New Roman"/>
                        </a:rPr>
                        <a:t>$300.00</a:t>
                      </a:r>
                      <a:endParaRPr lang="en-US" sz="14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3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Times New Roman"/>
                          <a:cs typeface="Times New Roman"/>
                        </a:rPr>
                        <a:t>Start up inventory/packaging</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Times New Roman"/>
                          <a:cs typeface="Times New Roman"/>
                        </a:rPr>
                        <a:t>To make</a:t>
                      </a:r>
                      <a:r>
                        <a:rPr lang="en-US" sz="1400" baseline="0" dirty="0" smtClean="0">
                          <a:latin typeface="+mn-lt"/>
                          <a:ea typeface="Times New Roman"/>
                          <a:cs typeface="Times New Roman"/>
                        </a:rPr>
                        <a:t> our product</a:t>
                      </a:r>
                      <a:endParaRPr lang="en-US" sz="14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smtClean="0">
                          <a:latin typeface="+mn-lt"/>
                          <a:ea typeface="Times New Roman"/>
                          <a:cs typeface="Times New Roman"/>
                        </a:rPr>
                        <a:t>$300.00</a:t>
                      </a:r>
                      <a:endParaRPr lang="en-US" sz="14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7835570"/>
              </p:ext>
            </p:extLst>
          </p:nvPr>
        </p:nvGraphicFramePr>
        <p:xfrm>
          <a:off x="2057400" y="4500244"/>
          <a:ext cx="6781801" cy="838200"/>
        </p:xfrm>
        <a:graphic>
          <a:graphicData uri="http://schemas.openxmlformats.org/drawingml/2006/table">
            <a:tbl>
              <a:tblPr/>
              <a:tblGrid>
                <a:gridCol w="2590800"/>
                <a:gridCol w="194583"/>
                <a:gridCol w="1332139"/>
                <a:gridCol w="605517"/>
                <a:gridCol w="2058762"/>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ROI: Return on Investment</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mn-lt"/>
                          <a:ea typeface="Times New Roman"/>
                        </a:rPr>
                        <a:t>$2,981.05</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160%</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$1.60</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mn-lt"/>
                          <a:ea typeface="Times New Roman"/>
                        </a:rPr>
                        <a:t>$1,870.00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02469907"/>
              </p:ext>
            </p:extLst>
          </p:nvPr>
        </p:nvGraphicFramePr>
        <p:xfrm>
          <a:off x="2057401" y="5519170"/>
          <a:ext cx="6781800" cy="838200"/>
        </p:xfrm>
        <a:graphic>
          <a:graphicData uri="http://schemas.openxmlformats.org/drawingml/2006/table">
            <a:tbl>
              <a:tblPr/>
              <a:tblGrid>
                <a:gridCol w="2525138"/>
                <a:gridCol w="260243"/>
                <a:gridCol w="1332139"/>
                <a:gridCol w="605518"/>
                <a:gridCol w="2058762"/>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ROS:</a:t>
                      </a:r>
                      <a:r>
                        <a:rPr lang="en-US" sz="1600" b="1" baseline="0" dirty="0" smtClean="0">
                          <a:solidFill>
                            <a:schemeClr val="bg1"/>
                          </a:solidFill>
                          <a:latin typeface="+mn-lt"/>
                          <a:ea typeface="Times New Roman"/>
                        </a:rPr>
                        <a:t> Return on Sales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mn-lt"/>
                          <a:ea typeface="Times New Roman"/>
                        </a:rPr>
                        <a:t>$2,981.05</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27%</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$0.27</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mn-lt"/>
                          <a:ea typeface="Times New Roman"/>
                        </a:rPr>
                        <a:t>$11,245.50</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11" name="Title 1"/>
          <p:cNvSpPr>
            <a:spLocks noGrp="1"/>
          </p:cNvSpPr>
          <p:nvPr>
            <p:ph type="title"/>
          </p:nvPr>
        </p:nvSpPr>
        <p:spPr>
          <a:xfrm>
            <a:off x="1447800" y="228600"/>
            <a:ext cx="7391400" cy="762000"/>
          </a:xfrm>
          <a:prstGeom prst="round2DiagRect">
            <a:avLst/>
          </a:prstGeom>
          <a:ln w="12700" cmpd="tri">
            <a:solidFill>
              <a:schemeClr val="bg1">
                <a:lumMod val="65000"/>
              </a:schemeClr>
            </a:solidFill>
          </a:ln>
          <a:effectLst>
            <a:outerShdw blurRad="50800" dist="38100" dir="10800000" algn="r" rotWithShape="0">
              <a:prstClr val="black">
                <a:alpha val="40000"/>
              </a:prstClr>
            </a:outerShdw>
          </a:effectLst>
        </p:spPr>
        <p:txBody>
          <a:bodyPr>
            <a:noAutofit/>
          </a:bodyPr>
          <a:lstStyle/>
          <a:p>
            <a:r>
              <a:rPr lang="en-US" sz="6000" dirty="0" smtClean="0">
                <a:latin typeface="JasmineUPC" pitchFamily="18" charset="-34"/>
                <a:cs typeface="JasmineUPC" pitchFamily="18" charset="-34"/>
              </a:rPr>
              <a:t>  Start-Up Funds</a:t>
            </a:r>
            <a:endParaRPr lang="en-US" sz="6000" dirty="0">
              <a:latin typeface="JasmineUPC" pitchFamily="18" charset="-34"/>
              <a:cs typeface="JasmineUPC" pitchFamily="18" charset="-34"/>
            </a:endParaRPr>
          </a:p>
        </p:txBody>
      </p:sp>
      <p:graphicFrame>
        <p:nvGraphicFramePr>
          <p:cNvPr id="3" name="Table 2"/>
          <p:cNvGraphicFramePr>
            <a:graphicFrameLocks noGrp="1"/>
          </p:cNvGraphicFramePr>
          <p:nvPr>
            <p:extLst>
              <p:ext uri="{D42A27DB-BD31-4B8C-83A1-F6EECF244321}">
                <p14:modId xmlns:p14="http://schemas.microsoft.com/office/powerpoint/2010/main" val="4241304241"/>
              </p:ext>
            </p:extLst>
          </p:nvPr>
        </p:nvGraphicFramePr>
        <p:xfrm>
          <a:off x="4038600" y="2819400"/>
          <a:ext cx="4744720" cy="1447800"/>
        </p:xfrm>
        <a:graphic>
          <a:graphicData uri="http://schemas.openxmlformats.org/drawingml/2006/table">
            <a:tbl>
              <a:tblPr firstRow="1" bandRow="1">
                <a:tableStyleId>{00A15C55-8517-42AA-B614-E9B94910E393}</a:tableStyleId>
              </a:tblPr>
              <a:tblGrid>
                <a:gridCol w="4744720"/>
              </a:tblGrid>
              <a:tr h="142240">
                <a:tc>
                  <a:txBody>
                    <a:bodyPr/>
                    <a:lstStyle/>
                    <a:p>
                      <a:pPr algn="r"/>
                      <a:r>
                        <a:rPr lang="en-US" sz="1600" dirty="0" smtClean="0"/>
                        <a:t>Total Startup</a:t>
                      </a:r>
                      <a:r>
                        <a:rPr lang="en-US" sz="1600" baseline="0" dirty="0" smtClean="0"/>
                        <a:t> Expenditures                 $620.00</a:t>
                      </a:r>
                    </a:p>
                  </a:txBody>
                  <a:tcPr/>
                </a:tc>
              </a:tr>
              <a:tr h="370840">
                <a:tc>
                  <a:txBody>
                    <a:bodyPr/>
                    <a:lstStyle/>
                    <a:p>
                      <a:pPr algn="r"/>
                      <a:r>
                        <a:rPr lang="en-US" sz="1600" dirty="0" smtClean="0"/>
                        <a:t>Emergency Fund                 $300.00</a:t>
                      </a:r>
                      <a:endParaRPr lang="en-US" sz="1600" dirty="0"/>
                    </a:p>
                  </a:txBody>
                  <a:tcPr/>
                </a:tc>
              </a:tr>
              <a:tr h="370840">
                <a:tc>
                  <a:txBody>
                    <a:bodyPr/>
                    <a:lstStyle/>
                    <a:p>
                      <a:pPr algn="r"/>
                      <a:r>
                        <a:rPr lang="en-US" sz="1600" dirty="0" smtClean="0"/>
                        <a:t>Reserve for Fixed Expenses                 $950.00</a:t>
                      </a:r>
                      <a:endParaRPr lang="en-US" sz="1600" dirty="0"/>
                    </a:p>
                  </a:txBody>
                  <a:tcPr/>
                </a:tc>
              </a:tr>
              <a:tr h="370840">
                <a:tc>
                  <a:txBody>
                    <a:bodyPr/>
                    <a:lstStyle/>
                    <a:p>
                      <a:pPr algn="r"/>
                      <a:r>
                        <a:rPr lang="en-US" sz="1600" b="1" dirty="0" smtClean="0"/>
                        <a:t>Total Startup</a:t>
                      </a:r>
                      <a:r>
                        <a:rPr lang="en-US" sz="1600" b="1" baseline="0" dirty="0" smtClean="0"/>
                        <a:t> Investment              $1,870.00</a:t>
                      </a:r>
                      <a:endParaRPr lang="en-US" sz="1600" b="1" dirty="0"/>
                    </a:p>
                  </a:txBody>
                  <a:tcPr/>
                </a:tc>
              </a:tr>
            </a:tbl>
          </a:graphicData>
        </a:graphic>
      </p:graphicFrame>
    </p:spTree>
    <p:extLst>
      <p:ext uri="{BB962C8B-B14F-4D97-AF65-F5344CB8AC3E}">
        <p14:creationId xmlns:p14="http://schemas.microsoft.com/office/powerpoint/2010/main" val="2404291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bahmetovic1\Desktop\border.jpg"/>
          <p:cNvPicPr>
            <a:picLocks noChangeAspect="1" noChangeArrowheads="1"/>
          </p:cNvPicPr>
          <p:nvPr/>
        </p:nvPicPr>
        <p:blipFill rotWithShape="1">
          <a:blip r:embed="rId3" cstate="print">
            <a:duotone>
              <a:srgbClr val="B77BB4">
                <a:shade val="45000"/>
                <a:satMod val="135000"/>
              </a:srgbClr>
              <a:prstClr val="white"/>
            </a:duotone>
            <a:extLst>
              <a:ext uri="{BEBA8EAE-BF5A-486C-A8C5-ECC9F3942E4B}">
                <a14:imgProps xmlns:a14="http://schemas.microsoft.com/office/drawing/2010/main">
                  <a14:imgLayer r:embed="rId4">
                    <a14:imgEffect>
                      <a14:backgroundRemoval t="0" b="100000" l="0" r="100000">
                        <a14:backgroundMark x1="83896" y1="19829" x2="83896" y2="19829"/>
                        <a14:backgroundMark x1="85455" y1="81771" x2="85455" y2="81771"/>
                      </a14:backgroundRemoval>
                    </a14:imgEffect>
                  </a14:imgLayer>
                </a14:imgProps>
              </a:ext>
              <a:ext uri="{28A0092B-C50C-407E-A947-70E740481C1C}">
                <a14:useLocalDpi xmlns:a14="http://schemas.microsoft.com/office/drawing/2010/main" val="0"/>
              </a:ext>
            </a:extLst>
          </a:blip>
          <a:srcRect b="2032"/>
          <a:stretch/>
        </p:blipFill>
        <p:spPr bwMode="auto">
          <a:xfrm>
            <a:off x="0" y="0"/>
            <a:ext cx="1295400" cy="6844875"/>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9" descr="logo secondary.jpg"/>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828800" cy="962274"/>
          </a:xfrm>
          <a:prstGeom prst="rect">
            <a:avLst/>
          </a:prstGeom>
        </p:spPr>
      </p:pic>
      <p:sp>
        <p:nvSpPr>
          <p:cNvPr id="4" name="Slide Number Placeholder 3"/>
          <p:cNvSpPr>
            <a:spLocks noGrp="1"/>
          </p:cNvSpPr>
          <p:nvPr>
            <p:ph type="sldNum" sz="quarter" idx="12"/>
          </p:nvPr>
        </p:nvSpPr>
        <p:spPr/>
        <p:txBody>
          <a:bodyPr/>
          <a:lstStyle/>
          <a:p>
            <a:fld id="{8EF05719-60C6-4F50-8ADE-5A9206F1B5F5}" type="slidenum">
              <a:rPr lang="en-US" smtClean="0"/>
              <a:pPr/>
              <a:t>14</a:t>
            </a:fld>
            <a:endParaRPr lang="en-US"/>
          </a:p>
        </p:txBody>
      </p:sp>
      <p:sp>
        <p:nvSpPr>
          <p:cNvPr id="10" name="Title 1"/>
          <p:cNvSpPr>
            <a:spLocks noGrp="1"/>
          </p:cNvSpPr>
          <p:nvPr>
            <p:ph type="title"/>
          </p:nvPr>
        </p:nvSpPr>
        <p:spPr>
          <a:xfrm>
            <a:off x="1447800" y="228600"/>
            <a:ext cx="7391400" cy="762000"/>
          </a:xfrm>
          <a:prstGeom prst="round2DiagRect">
            <a:avLst/>
          </a:prstGeom>
          <a:ln w="12700" cmpd="tri">
            <a:solidFill>
              <a:schemeClr val="bg1">
                <a:lumMod val="65000"/>
              </a:schemeClr>
            </a:solidFill>
          </a:ln>
          <a:effectLst>
            <a:outerShdw blurRad="50800" dist="38100" dir="10800000" algn="r" rotWithShape="0">
              <a:prstClr val="black">
                <a:alpha val="40000"/>
              </a:prstClr>
            </a:outerShdw>
          </a:effectLst>
        </p:spPr>
        <p:txBody>
          <a:bodyPr>
            <a:noAutofit/>
          </a:bodyPr>
          <a:lstStyle/>
          <a:p>
            <a:r>
              <a:rPr lang="en-US" sz="6000" dirty="0" smtClean="0">
                <a:latin typeface="JasmineUPC" pitchFamily="18" charset="-34"/>
                <a:cs typeface="JasmineUPC" pitchFamily="18" charset="-34"/>
              </a:rPr>
              <a:t>Future Plans &amp; Philanthropy</a:t>
            </a:r>
            <a:endParaRPr lang="en-US" sz="6000" dirty="0">
              <a:latin typeface="JasmineUPC" pitchFamily="18" charset="-34"/>
              <a:cs typeface="JasmineUPC" pitchFamily="18" charset="-34"/>
            </a:endParaRPr>
          </a:p>
        </p:txBody>
      </p:sp>
      <p:grpSp>
        <p:nvGrpSpPr>
          <p:cNvPr id="28" name="Group 27"/>
          <p:cNvGrpSpPr/>
          <p:nvPr/>
        </p:nvGrpSpPr>
        <p:grpSpPr>
          <a:xfrm>
            <a:off x="1285741" y="1548231"/>
            <a:ext cx="2476739" cy="4221163"/>
            <a:chOff x="1583" y="0"/>
            <a:chExt cx="2476739" cy="4221163"/>
          </a:xfrm>
        </p:grpSpPr>
        <p:sp>
          <p:nvSpPr>
            <p:cNvPr id="38" name="Rounded Rectangle 37"/>
            <p:cNvSpPr/>
            <p:nvPr/>
          </p:nvSpPr>
          <p:spPr>
            <a:xfrm>
              <a:off x="1583" y="0"/>
              <a:ext cx="2464258" cy="4221163"/>
            </a:xfrm>
            <a:prstGeom prst="roundRect">
              <a:avLst>
                <a:gd name="adj" fmla="val 10000"/>
              </a:avLst>
            </a:prstGeom>
            <a:solidFill>
              <a:schemeClr val="bg1">
                <a:lumMod val="85000"/>
              </a:schemeClr>
            </a:solidFill>
            <a:ln>
              <a:solidFill>
                <a:schemeClr val="accent4">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9" name="Rounded Rectangle 4"/>
            <p:cNvSpPr/>
            <p:nvPr/>
          </p:nvSpPr>
          <p:spPr>
            <a:xfrm>
              <a:off x="14064" y="1956969"/>
              <a:ext cx="2464258" cy="16884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JasmineUPC" panose="02020603050405020304" pitchFamily="18" charset="-34"/>
                  <a:cs typeface="JasmineUPC" panose="02020603050405020304" pitchFamily="18" charset="-34"/>
                </a:rPr>
                <a:t>Personal</a:t>
              </a:r>
            </a:p>
            <a:p>
              <a:pPr lvl="0" algn="ctr" defTabSz="889000">
                <a:lnSpc>
                  <a:spcPct val="90000"/>
                </a:lnSpc>
                <a:spcBef>
                  <a:spcPct val="0"/>
                </a:spcBef>
                <a:spcAft>
                  <a:spcPct val="35000"/>
                </a:spcAft>
              </a:pPr>
              <a:r>
                <a:rPr lang="en-US" sz="2000" kern="1200" dirty="0" smtClean="0">
                  <a:solidFill>
                    <a:schemeClr val="tx1"/>
                  </a:solidFill>
                  <a:latin typeface="JasmineUPC" panose="02020603050405020304" pitchFamily="18" charset="-34"/>
                  <a:cs typeface="JasmineUPC" panose="02020603050405020304" pitchFamily="18" charset="-34"/>
                </a:rPr>
                <a:t>- Attend top universities to study entrepreneurship</a:t>
              </a:r>
            </a:p>
            <a:p>
              <a:pPr lvl="0" algn="ctr" defTabSz="889000">
                <a:lnSpc>
                  <a:spcPct val="90000"/>
                </a:lnSpc>
                <a:spcBef>
                  <a:spcPct val="0"/>
                </a:spcBef>
                <a:spcAft>
                  <a:spcPct val="35000"/>
                </a:spcAft>
              </a:pPr>
              <a:r>
                <a:rPr lang="en-US" sz="2000" kern="1200" dirty="0" smtClean="0">
                  <a:solidFill>
                    <a:schemeClr val="tx1"/>
                  </a:solidFill>
                  <a:latin typeface="JasmineUPC" panose="02020603050405020304" pitchFamily="18" charset="-34"/>
                  <a:cs typeface="JasmineUPC" panose="02020603050405020304" pitchFamily="18" charset="-34"/>
                </a:rPr>
                <a:t>- Develop ecommerce technology skills and networking abilities</a:t>
              </a:r>
              <a:endParaRPr lang="en-US" sz="2000" kern="1200" dirty="0">
                <a:solidFill>
                  <a:schemeClr val="tx1"/>
                </a:solidFill>
                <a:latin typeface="JasmineUPC" panose="02020603050405020304" pitchFamily="18" charset="-34"/>
                <a:cs typeface="JasmineUPC" panose="02020603050405020304" pitchFamily="18" charset="-34"/>
              </a:endParaRPr>
            </a:p>
          </p:txBody>
        </p:sp>
      </p:grpSp>
      <p:sp>
        <p:nvSpPr>
          <p:cNvPr id="29" name="Oval 28"/>
          <p:cNvSpPr/>
          <p:nvPr/>
        </p:nvSpPr>
        <p:spPr>
          <a:xfrm>
            <a:off x="1815047" y="1801500"/>
            <a:ext cx="1405647" cy="1405647"/>
          </a:xfrm>
          <a:prstGeom prst="ellipse">
            <a:avLst/>
          </a:prstGeom>
          <a:blipFill>
            <a:blip r:embed="rId7">
              <a:extLst>
                <a:ext uri="{28A0092B-C50C-407E-A947-70E740481C1C}">
                  <a14:useLocalDpi xmlns:a14="http://schemas.microsoft.com/office/drawing/2010/main" val="0"/>
                </a:ext>
              </a:extLst>
            </a:blip>
            <a:srcRect/>
            <a:stretch>
              <a:fillRect l="-33000" r="-3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0" name="Group 29"/>
          <p:cNvGrpSpPr/>
          <p:nvPr/>
        </p:nvGrpSpPr>
        <p:grpSpPr>
          <a:xfrm>
            <a:off x="3823928" y="1548231"/>
            <a:ext cx="2464258" cy="4221163"/>
            <a:chOff x="2539770" y="0"/>
            <a:chExt cx="2464258" cy="4221163"/>
          </a:xfrm>
        </p:grpSpPr>
        <p:sp>
          <p:nvSpPr>
            <p:cNvPr id="36" name="Rounded Rectangle 35"/>
            <p:cNvSpPr/>
            <p:nvPr/>
          </p:nvSpPr>
          <p:spPr>
            <a:xfrm>
              <a:off x="2539770" y="0"/>
              <a:ext cx="2464258" cy="4221163"/>
            </a:xfrm>
            <a:prstGeom prst="roundRect">
              <a:avLst>
                <a:gd name="adj" fmla="val 10000"/>
              </a:avLst>
            </a:prstGeom>
            <a:solidFill>
              <a:schemeClr val="bg1">
                <a:lumMod val="85000"/>
              </a:schemeClr>
            </a:solidFill>
            <a:ln>
              <a:solidFill>
                <a:schemeClr val="accent4">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Rounded Rectangle 7"/>
            <p:cNvSpPr/>
            <p:nvPr/>
          </p:nvSpPr>
          <p:spPr>
            <a:xfrm>
              <a:off x="2539770" y="1958181"/>
              <a:ext cx="2464258" cy="16884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JasmineUPC" panose="02020603050405020304" pitchFamily="18" charset="-34"/>
                  <a:cs typeface="JasmineUPC" panose="02020603050405020304" pitchFamily="18" charset="-34"/>
                </a:rPr>
                <a:t>Philanthropy</a:t>
              </a:r>
            </a:p>
            <a:p>
              <a:pPr lvl="0" algn="ctr" defTabSz="889000">
                <a:lnSpc>
                  <a:spcPct val="90000"/>
                </a:lnSpc>
                <a:spcBef>
                  <a:spcPct val="0"/>
                </a:spcBef>
                <a:spcAft>
                  <a:spcPct val="35000"/>
                </a:spcAft>
              </a:pPr>
              <a:r>
                <a:rPr lang="en-US" sz="2000" kern="1200" dirty="0" smtClean="0">
                  <a:solidFill>
                    <a:schemeClr val="tx1"/>
                  </a:solidFill>
                  <a:latin typeface="JasmineUPC" panose="02020603050405020304" pitchFamily="18" charset="-34"/>
                  <a:cs typeface="JasmineUPC" panose="02020603050405020304" pitchFamily="18" charset="-34"/>
                </a:rPr>
                <a:t>- Donate 7% of our net profit to Saint Jude Children’s Research Hospital</a:t>
              </a:r>
            </a:p>
          </p:txBody>
        </p:sp>
      </p:grpSp>
      <p:sp>
        <p:nvSpPr>
          <p:cNvPr id="31" name="Oval 30"/>
          <p:cNvSpPr/>
          <p:nvPr/>
        </p:nvSpPr>
        <p:spPr>
          <a:xfrm>
            <a:off x="4353234" y="1801500"/>
            <a:ext cx="1405647" cy="1405647"/>
          </a:xfrm>
          <a:prstGeom prst="ellipse">
            <a:avLst/>
          </a:prstGeom>
          <a:blipFill>
            <a:blip r:embed="rId8">
              <a:extLst>
                <a:ext uri="{28A0092B-C50C-407E-A947-70E740481C1C}">
                  <a14:useLocalDpi xmlns:a14="http://schemas.microsoft.com/office/drawing/2010/main" val="0"/>
                </a:ext>
              </a:extLst>
            </a:blip>
            <a:srcRect/>
            <a:stretch>
              <a:fillRect l="-51000" r="-5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2" name="Group 31"/>
          <p:cNvGrpSpPr/>
          <p:nvPr/>
        </p:nvGrpSpPr>
        <p:grpSpPr>
          <a:xfrm>
            <a:off x="6362115" y="1548231"/>
            <a:ext cx="2464258" cy="4221163"/>
            <a:chOff x="5077957" y="0"/>
            <a:chExt cx="2464258" cy="4221163"/>
          </a:xfrm>
        </p:grpSpPr>
        <p:sp>
          <p:nvSpPr>
            <p:cNvPr id="34" name="Rounded Rectangle 33"/>
            <p:cNvSpPr/>
            <p:nvPr/>
          </p:nvSpPr>
          <p:spPr>
            <a:xfrm>
              <a:off x="5077957" y="0"/>
              <a:ext cx="2464258" cy="4221163"/>
            </a:xfrm>
            <a:prstGeom prst="roundRect">
              <a:avLst>
                <a:gd name="adj" fmla="val 10000"/>
              </a:avLst>
            </a:prstGeom>
            <a:solidFill>
              <a:schemeClr val="bg1">
                <a:lumMod val="85000"/>
              </a:schemeClr>
            </a:solidFill>
            <a:ln>
              <a:solidFill>
                <a:schemeClr val="accent4">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Rounded Rectangle 10"/>
            <p:cNvSpPr/>
            <p:nvPr/>
          </p:nvSpPr>
          <p:spPr>
            <a:xfrm>
              <a:off x="5077957" y="1874206"/>
              <a:ext cx="2464258" cy="16884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JasmineUPC" panose="02020603050405020304" pitchFamily="18" charset="-34"/>
                  <a:cs typeface="JasmineUPC" panose="02020603050405020304" pitchFamily="18" charset="-34"/>
                </a:rPr>
                <a:t>Business</a:t>
              </a:r>
            </a:p>
            <a:p>
              <a:pPr lvl="0" algn="ctr" defTabSz="889000">
                <a:lnSpc>
                  <a:spcPct val="90000"/>
                </a:lnSpc>
                <a:spcBef>
                  <a:spcPct val="0"/>
                </a:spcBef>
                <a:spcAft>
                  <a:spcPct val="35000"/>
                </a:spcAft>
              </a:pPr>
              <a:r>
                <a:rPr lang="en-US" sz="2000" kern="1200" dirty="0" smtClean="0">
                  <a:solidFill>
                    <a:schemeClr val="tx1"/>
                  </a:solidFill>
                  <a:latin typeface="JasmineUPC" panose="02020603050405020304" pitchFamily="18" charset="-34"/>
                  <a:cs typeface="JasmineUPC" panose="02020603050405020304" pitchFamily="18" charset="-34"/>
                </a:rPr>
                <a:t>- Expand product offering and variety of current candle scents</a:t>
              </a:r>
            </a:p>
            <a:p>
              <a:pPr lvl="0" algn="ctr" defTabSz="889000">
                <a:lnSpc>
                  <a:spcPct val="90000"/>
                </a:lnSpc>
                <a:spcBef>
                  <a:spcPct val="0"/>
                </a:spcBef>
                <a:spcAft>
                  <a:spcPct val="35000"/>
                </a:spcAft>
              </a:pPr>
              <a:r>
                <a:rPr lang="en-US" sz="2000" kern="1200" dirty="0" smtClean="0">
                  <a:solidFill>
                    <a:schemeClr val="tx1"/>
                  </a:solidFill>
                  <a:latin typeface="JasmineUPC" panose="02020603050405020304" pitchFamily="18" charset="-34"/>
                  <a:cs typeface="JasmineUPC" panose="02020603050405020304" pitchFamily="18" charset="-34"/>
                </a:rPr>
                <a:t>- Provide candles for special occasions such as birthday parties and weddings</a:t>
              </a:r>
              <a:endParaRPr lang="en-US" sz="2000" kern="1200" dirty="0">
                <a:solidFill>
                  <a:schemeClr val="tx1"/>
                </a:solidFill>
                <a:latin typeface="JasmineUPC" panose="02020603050405020304" pitchFamily="18" charset="-34"/>
                <a:cs typeface="JasmineUPC" panose="02020603050405020304" pitchFamily="18" charset="-34"/>
              </a:endParaRPr>
            </a:p>
          </p:txBody>
        </p:sp>
      </p:grpSp>
      <p:sp>
        <p:nvSpPr>
          <p:cNvPr id="3" name="Oval 2"/>
          <p:cNvSpPr/>
          <p:nvPr/>
        </p:nvSpPr>
        <p:spPr>
          <a:xfrm>
            <a:off x="6891420" y="1801500"/>
            <a:ext cx="1405647" cy="1405647"/>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ysClr val="windowText" lastClr="000000"/>
                </a:solidFill>
              </a:ln>
            </a:endParaRPr>
          </a:p>
        </p:txBody>
      </p:sp>
      <p:pic>
        <p:nvPicPr>
          <p:cNvPr id="5" name="Picture 4"/>
          <p:cNvPicPr>
            <a:picLocks noChangeAspect="1"/>
          </p:cNvPicPr>
          <p:nvPr/>
        </p:nvPicPr>
        <p:blipFill rotWithShape="1">
          <a:blip r:embed="rId9" cstate="print">
            <a:extLst>
              <a:ext uri="{28A0092B-C50C-407E-A947-70E740481C1C}">
                <a14:useLocalDpi xmlns:a14="http://schemas.microsoft.com/office/drawing/2010/main" val="0"/>
              </a:ext>
            </a:extLst>
          </a:blip>
          <a:srcRect l="6114" r="5017"/>
          <a:stretch/>
        </p:blipFill>
        <p:spPr>
          <a:xfrm>
            <a:off x="7265080" y="1899158"/>
            <a:ext cx="658327" cy="1210329"/>
          </a:xfrm>
          <a:prstGeom prst="rect">
            <a:avLst/>
          </a:prstGeom>
        </p:spPr>
      </p:pic>
    </p:spTree>
    <p:extLst>
      <p:ext uri="{BB962C8B-B14F-4D97-AF65-F5344CB8AC3E}">
        <p14:creationId xmlns:p14="http://schemas.microsoft.com/office/powerpoint/2010/main" val="3694595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bahmetovic1\Desktop\border.jpg"/>
          <p:cNvPicPr>
            <a:picLocks noChangeAspect="1" noChangeArrowheads="1"/>
          </p:cNvPicPr>
          <p:nvPr/>
        </p:nvPicPr>
        <p:blipFill rotWithShape="1">
          <a:blip r:embed="rId3" cstate="print">
            <a:duotone>
              <a:srgbClr val="B77BB4">
                <a:shade val="45000"/>
                <a:satMod val="135000"/>
              </a:srgbClr>
              <a:prstClr val="white"/>
            </a:duotone>
            <a:extLst>
              <a:ext uri="{BEBA8EAE-BF5A-486C-A8C5-ECC9F3942E4B}">
                <a14:imgProps xmlns:a14="http://schemas.microsoft.com/office/drawing/2010/main">
                  <a14:imgLayer r:embed="rId4">
                    <a14:imgEffect>
                      <a14:backgroundRemoval t="0" b="100000" l="0" r="100000">
                        <a14:backgroundMark x1="83896" y1="19829" x2="83896" y2="19829"/>
                        <a14:backgroundMark x1="85455" y1="81771" x2="85455" y2="81771"/>
                      </a14:backgroundRemoval>
                    </a14:imgEffect>
                  </a14:imgLayer>
                </a14:imgProps>
              </a:ext>
              <a:ext uri="{28A0092B-C50C-407E-A947-70E740481C1C}">
                <a14:useLocalDpi xmlns:a14="http://schemas.microsoft.com/office/drawing/2010/main" val="0"/>
              </a:ext>
            </a:extLst>
          </a:blip>
          <a:srcRect b="2032"/>
          <a:stretch/>
        </p:blipFill>
        <p:spPr bwMode="auto">
          <a:xfrm>
            <a:off x="0" y="0"/>
            <a:ext cx="1295400" cy="6844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72823" y="1600200"/>
            <a:ext cx="6192715" cy="3048000"/>
          </a:xfrm>
          <a:prstGeom prst="rect">
            <a:avLst/>
          </a:prstGeom>
          <a:ln/>
        </p:spPr>
        <p:style>
          <a:lnRef idx="3">
            <a:schemeClr val="lt1"/>
          </a:lnRef>
          <a:fillRef idx="1">
            <a:schemeClr val="accent4"/>
          </a:fillRef>
          <a:effectRef idx="1">
            <a:schemeClr val="accent4"/>
          </a:effectRef>
          <a:fontRef idx="minor">
            <a:schemeClr val="lt1"/>
          </a:fontRef>
        </p:style>
        <p:txBody>
          <a:bodyPr anchor="ctr"/>
          <a:lstStyle/>
          <a:p>
            <a:pPr algn="ctr">
              <a:defRPr/>
            </a:pPr>
            <a:r>
              <a:rPr lang="en-US" sz="4400" dirty="0">
                <a:solidFill>
                  <a:prstClr val="white"/>
                </a:solidFill>
                <a:latin typeface="JasmineUPC" panose="02020603050405020304" pitchFamily="18" charset="-34"/>
                <a:ea typeface="+mj-ea"/>
                <a:cs typeface="JasmineUPC" panose="02020603050405020304" pitchFamily="18" charset="-34"/>
              </a:rPr>
              <a:t>Thank you for your consideration </a:t>
            </a:r>
            <a:r>
              <a:rPr lang="en-US" sz="4400" dirty="0" smtClean="0">
                <a:solidFill>
                  <a:prstClr val="white"/>
                </a:solidFill>
                <a:latin typeface="JasmineUPC" panose="02020603050405020304" pitchFamily="18" charset="-34"/>
                <a:ea typeface="+mj-ea"/>
                <a:cs typeface="JasmineUPC" panose="02020603050405020304" pitchFamily="18" charset="-34"/>
              </a:rPr>
              <a:t>of</a:t>
            </a:r>
          </a:p>
          <a:p>
            <a:pPr algn="ctr">
              <a:defRPr/>
            </a:pPr>
            <a:r>
              <a:rPr lang="en-US" sz="6000" b="1" dirty="0">
                <a:solidFill>
                  <a:schemeClr val="bg1">
                    <a:lumMod val="85000"/>
                  </a:schemeClr>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So </a:t>
            </a:r>
            <a:r>
              <a:rPr lang="en-US" sz="6000" b="1" dirty="0" smtClean="0">
                <a:solidFill>
                  <a:schemeClr val="bg1">
                    <a:lumMod val="85000"/>
                  </a:schemeClr>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Scentsational</a:t>
            </a:r>
            <a:endParaRPr lang="en-US" sz="6000" b="1" dirty="0" smtClean="0">
              <a:solidFill>
                <a:schemeClr val="bg1">
                  <a:lumMod val="85000"/>
                </a:schemeClr>
              </a:solidFill>
              <a:effectLst>
                <a:outerShdw blurRad="38100" dist="38100" dir="2700000" algn="tl">
                  <a:srgbClr val="000000">
                    <a:alpha val="43137"/>
                  </a:srgbClr>
                </a:outerShdw>
              </a:effectLst>
              <a:latin typeface="JasmineUPC" panose="02020603050405020304" pitchFamily="18" charset="-34"/>
              <a:ea typeface="+mj-ea"/>
              <a:cs typeface="JasmineUPC" panose="02020603050405020304" pitchFamily="18" charset="-34"/>
            </a:endParaRPr>
          </a:p>
        </p:txBody>
      </p:sp>
      <p:pic>
        <p:nvPicPr>
          <p:cNvPr id="1026" name="Picture 2" descr="https://s-media-cache-ak0.pinimg.com/236x/22/ff/ba/22ffbad5b93259d5a4b6473fd583f18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410" t="6828" r="17497" b="8250"/>
          <a:stretch/>
        </p:blipFill>
        <p:spPr bwMode="auto">
          <a:xfrm>
            <a:off x="1972823" y="6158752"/>
            <a:ext cx="488731" cy="4782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80099" y="6136253"/>
            <a:ext cx="2209800" cy="523220"/>
          </a:xfrm>
          <a:prstGeom prst="rect">
            <a:avLst/>
          </a:prstGeom>
          <a:noFill/>
        </p:spPr>
        <p:txBody>
          <a:bodyPr wrap="square" rtlCol="0">
            <a:spAutoFit/>
          </a:bodyPr>
          <a:lstStyle/>
          <a:p>
            <a:r>
              <a:rPr lang="en-US" sz="2800" dirty="0" smtClean="0">
                <a:solidFill>
                  <a:prstClr val="black"/>
                </a:solidFill>
                <a:latin typeface="JasmineUPC" panose="02020603050405020304" pitchFamily="18" charset="-34"/>
                <a:cs typeface="JasmineUPC" panose="02020603050405020304" pitchFamily="18" charset="-34"/>
              </a:rPr>
              <a:t>- </a:t>
            </a:r>
            <a:r>
              <a:rPr lang="en-US" sz="2800" dirty="0" err="1" smtClean="0">
                <a:solidFill>
                  <a:prstClr val="black"/>
                </a:solidFill>
                <a:latin typeface="JasmineUPC" panose="02020603050405020304" pitchFamily="18" charset="-34"/>
                <a:cs typeface="JasmineUPC" panose="02020603050405020304" pitchFamily="18" charset="-34"/>
              </a:rPr>
              <a:t>SoScentsational</a:t>
            </a:r>
            <a:endParaRPr lang="en-US" sz="2800" dirty="0">
              <a:solidFill>
                <a:prstClr val="black"/>
              </a:solidFill>
              <a:latin typeface="JasmineUPC" panose="02020603050405020304" pitchFamily="18" charset="-34"/>
              <a:cs typeface="JasmineUPC" panose="02020603050405020304" pitchFamily="18" charset="-34"/>
            </a:endParaRPr>
          </a:p>
        </p:txBody>
      </p:sp>
      <p:pic>
        <p:nvPicPr>
          <p:cNvPr id="1030" name="Picture 6" descr="http://www.blogcdn.com/www.tuaw.com/media/2013/07/yahoo-ios-ap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5843" y="6136253"/>
            <a:ext cx="530609" cy="5306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68575" y="6145284"/>
            <a:ext cx="3533447" cy="523220"/>
          </a:xfrm>
          <a:prstGeom prst="rect">
            <a:avLst/>
          </a:prstGeom>
          <a:noFill/>
        </p:spPr>
        <p:txBody>
          <a:bodyPr wrap="square" rtlCol="0">
            <a:spAutoFit/>
          </a:bodyPr>
          <a:lstStyle/>
          <a:p>
            <a:r>
              <a:rPr lang="en-US" sz="2800" dirty="0" smtClean="0">
                <a:solidFill>
                  <a:prstClr val="black"/>
                </a:solidFill>
                <a:latin typeface="JasmineUPC" panose="02020603050405020304" pitchFamily="18" charset="-34"/>
                <a:cs typeface="JasmineUPC" panose="02020603050405020304" pitchFamily="18" charset="-34"/>
              </a:rPr>
              <a:t>- SoScentsationalCT@yahoo.com</a:t>
            </a:r>
            <a:endParaRPr lang="en-US" sz="2800" dirty="0">
              <a:solidFill>
                <a:prstClr val="black"/>
              </a:solidFill>
              <a:latin typeface="JasmineUPC" panose="02020603050405020304" pitchFamily="18" charset="-34"/>
              <a:cs typeface="JasmineUPC" panose="02020603050405020304" pitchFamily="18" charset="-34"/>
            </a:endParaRPr>
          </a:p>
        </p:txBody>
      </p:sp>
      <p:pic>
        <p:nvPicPr>
          <p:cNvPr id="11" name="Content Placeholder 9" descr="logo secondary.jpg"/>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828800" cy="962274"/>
          </a:xfrm>
          <a:prstGeom prst="rect">
            <a:avLst/>
          </a:prstGeom>
        </p:spPr>
      </p:pic>
      <p:sp>
        <p:nvSpPr>
          <p:cNvPr id="14" name="Title 1"/>
          <p:cNvSpPr>
            <a:spLocks noGrp="1"/>
          </p:cNvSpPr>
          <p:nvPr>
            <p:ph type="title"/>
          </p:nvPr>
        </p:nvSpPr>
        <p:spPr>
          <a:xfrm>
            <a:off x="1447800" y="228600"/>
            <a:ext cx="7391400" cy="1066800"/>
          </a:xfrm>
          <a:prstGeom prst="round2DiagRect">
            <a:avLst/>
          </a:prstGeom>
          <a:ln w="12700" cmpd="tri">
            <a:solidFill>
              <a:schemeClr val="bg1">
                <a:lumMod val="65000"/>
              </a:schemeClr>
            </a:solidFill>
          </a:ln>
          <a:effectLst>
            <a:outerShdw blurRad="50800" dist="38100" dir="10800000" algn="r" rotWithShape="0">
              <a:prstClr val="black">
                <a:alpha val="40000"/>
              </a:prstClr>
            </a:outerShdw>
          </a:effectLst>
        </p:spPr>
        <p:txBody>
          <a:bodyPr>
            <a:noAutofit/>
          </a:bodyPr>
          <a:lstStyle/>
          <a:p>
            <a:r>
              <a:rPr lang="en-US" sz="6000" dirty="0" smtClean="0">
                <a:latin typeface="JasmineUPC" pitchFamily="18" charset="-34"/>
                <a:cs typeface="JasmineUPC" pitchFamily="18" charset="-34"/>
              </a:rPr>
              <a:t>We make scents!</a:t>
            </a:r>
            <a:endParaRPr lang="en-US" sz="6000" dirty="0">
              <a:latin typeface="JasmineUPC" pitchFamily="18" charset="-34"/>
              <a:cs typeface="JasmineUPC" pitchFamily="18" charset="-34"/>
            </a:endParaRPr>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19264" y="5347124"/>
            <a:ext cx="924736" cy="1510876"/>
          </a:xfrm>
          <a:prstGeom prst="rect">
            <a:avLst/>
          </a:prstGeom>
        </p:spPr>
      </p:pic>
      <p:sp>
        <p:nvSpPr>
          <p:cNvPr id="2" name="TextBox 1"/>
          <p:cNvSpPr txBox="1"/>
          <p:nvPr/>
        </p:nvSpPr>
        <p:spPr>
          <a:xfrm>
            <a:off x="1830680" y="4804535"/>
            <a:ext cx="6477000" cy="1354217"/>
          </a:xfrm>
          <a:prstGeom prst="rect">
            <a:avLst/>
          </a:prstGeom>
          <a:noFill/>
        </p:spPr>
        <p:txBody>
          <a:bodyPr wrap="square" rtlCol="0">
            <a:spAutoFit/>
          </a:bodyPr>
          <a:lstStyle/>
          <a:p>
            <a:pPr algn="ctr"/>
            <a:r>
              <a:rPr lang="en-US" sz="3200" dirty="0">
                <a:latin typeface="JasmineUPC" pitchFamily="18" charset="-34"/>
                <a:cs typeface="JasmineUPC" pitchFamily="18" charset="-34"/>
              </a:rPr>
              <a:t>Please visit our website and Instagram </a:t>
            </a:r>
            <a:r>
              <a:rPr lang="en-US" sz="3200" dirty="0" smtClean="0">
                <a:latin typeface="JasmineUPC" pitchFamily="18" charset="-34"/>
                <a:cs typeface="JasmineUPC" pitchFamily="18" charset="-34"/>
              </a:rPr>
              <a:t>account!</a:t>
            </a:r>
          </a:p>
          <a:p>
            <a:pPr algn="ctr"/>
            <a:r>
              <a:rPr lang="en-US" sz="3200" b="1" dirty="0" smtClean="0">
                <a:solidFill>
                  <a:prstClr val="black"/>
                </a:solidFill>
                <a:latin typeface="JasmineUPC" panose="02020603050405020304" pitchFamily="18" charset="-34"/>
                <a:cs typeface="JasmineUPC" panose="02020603050405020304" pitchFamily="18" charset="-34"/>
              </a:rPr>
              <a:t>www.soscentsational.com</a:t>
            </a:r>
            <a:endParaRPr lang="en-US" sz="3200" b="1" dirty="0">
              <a:latin typeface="JasmineUPC" pitchFamily="18" charset="-34"/>
              <a:cs typeface="JasmineUPC" pitchFamily="18" charset="-34"/>
            </a:endParaRPr>
          </a:p>
          <a:p>
            <a:endParaRPr lang="en-US" dirty="0"/>
          </a:p>
        </p:txBody>
      </p:sp>
    </p:spTree>
    <p:extLst>
      <p:ext uri="{BB962C8B-B14F-4D97-AF65-F5344CB8AC3E}">
        <p14:creationId xmlns:p14="http://schemas.microsoft.com/office/powerpoint/2010/main" val="2124669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7721" y="2381250"/>
            <a:ext cx="6019800" cy="1752600"/>
          </a:xfrm>
        </p:spPr>
        <p:txBody>
          <a:bodyPr anchor="ctr">
            <a:normAutofit/>
          </a:bodyPr>
          <a:lstStyle/>
          <a:p>
            <a:r>
              <a:rPr lang="en-US" sz="5400" dirty="0">
                <a:solidFill>
                  <a:schemeClr val="tx1">
                    <a:lumMod val="65000"/>
                    <a:lumOff val="35000"/>
                  </a:schemeClr>
                </a:solidFill>
                <a:latin typeface="JasmineUPC" panose="02020603050405020304" pitchFamily="18" charset="-34"/>
                <a:cs typeface="JasmineUPC" panose="02020603050405020304" pitchFamily="18" charset="-34"/>
              </a:rPr>
              <a:t>S</a:t>
            </a:r>
            <a:r>
              <a:rPr lang="en-US" sz="5400" dirty="0" smtClean="0">
                <a:solidFill>
                  <a:schemeClr val="tx1">
                    <a:lumMod val="65000"/>
                    <a:lumOff val="35000"/>
                  </a:schemeClr>
                </a:solidFill>
                <a:latin typeface="JasmineUPC" panose="02020603050405020304" pitchFamily="18" charset="-34"/>
                <a:cs typeface="JasmineUPC" panose="02020603050405020304" pitchFamily="18" charset="-34"/>
              </a:rPr>
              <a:t>o Scentsational, LLC </a:t>
            </a:r>
          </a:p>
        </p:txBody>
      </p:sp>
      <p:sp>
        <p:nvSpPr>
          <p:cNvPr id="5" name="Subtitle 2"/>
          <p:cNvSpPr txBox="1">
            <a:spLocks/>
          </p:cNvSpPr>
          <p:nvPr/>
        </p:nvSpPr>
        <p:spPr>
          <a:xfrm>
            <a:off x="1580898" y="3197184"/>
            <a:ext cx="6019800" cy="952500"/>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dirty="0">
                <a:solidFill>
                  <a:prstClr val="black">
                    <a:lumMod val="75000"/>
                    <a:lumOff val="25000"/>
                  </a:prstClr>
                </a:solidFill>
                <a:latin typeface="JasmineUPC" panose="02020603050405020304" pitchFamily="18" charset="-34"/>
                <a:cs typeface="JasmineUPC" panose="02020603050405020304" pitchFamily="18" charset="-34"/>
              </a:rPr>
              <a:t>S</a:t>
            </a:r>
            <a:r>
              <a:rPr lang="en-US" sz="2800" dirty="0" smtClean="0">
                <a:solidFill>
                  <a:prstClr val="black">
                    <a:lumMod val="75000"/>
                    <a:lumOff val="25000"/>
                  </a:prstClr>
                </a:solidFill>
                <a:latin typeface="JasmineUPC" panose="02020603050405020304" pitchFamily="18" charset="-34"/>
                <a:cs typeface="JasmineUPC" panose="02020603050405020304" pitchFamily="18" charset="-34"/>
              </a:rPr>
              <a:t>elma Ahmetovic &amp; Selma Mustabasic</a:t>
            </a:r>
          </a:p>
        </p:txBody>
      </p:sp>
      <p:sp>
        <p:nvSpPr>
          <p:cNvPr id="6" name="Subtitle 2"/>
          <p:cNvSpPr txBox="1">
            <a:spLocks/>
          </p:cNvSpPr>
          <p:nvPr/>
        </p:nvSpPr>
        <p:spPr>
          <a:xfrm>
            <a:off x="1767934" y="3505200"/>
            <a:ext cx="5834743" cy="952500"/>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dirty="0">
                <a:solidFill>
                  <a:srgbClr val="8064A2">
                    <a:lumMod val="75000"/>
                  </a:srgbClr>
                </a:solidFill>
                <a:latin typeface="JasmineUPC" panose="02020603050405020304" pitchFamily="18" charset="-34"/>
                <a:cs typeface="JasmineUPC" panose="02020603050405020304" pitchFamily="18" charset="-34"/>
              </a:rPr>
              <a:t>S</a:t>
            </a:r>
            <a:r>
              <a:rPr lang="en-US" sz="2800" dirty="0" smtClean="0">
                <a:solidFill>
                  <a:srgbClr val="8064A2">
                    <a:lumMod val="75000"/>
                  </a:srgbClr>
                </a:solidFill>
                <a:latin typeface="JasmineUPC" panose="02020603050405020304" pitchFamily="18" charset="-34"/>
                <a:cs typeface="JasmineUPC" panose="02020603050405020304" pitchFamily="18" charset="-34"/>
              </a:rPr>
              <a:t>port &amp; Medical </a:t>
            </a:r>
            <a:r>
              <a:rPr lang="en-US" sz="2800" dirty="0">
                <a:solidFill>
                  <a:srgbClr val="8064A2">
                    <a:lumMod val="75000"/>
                  </a:srgbClr>
                </a:solidFill>
                <a:latin typeface="JasmineUPC" panose="02020603050405020304" pitchFamily="18" charset="-34"/>
                <a:cs typeface="JasmineUPC" panose="02020603050405020304" pitchFamily="18" charset="-34"/>
              </a:rPr>
              <a:t>S</a:t>
            </a:r>
            <a:r>
              <a:rPr lang="en-US" sz="2800" dirty="0" smtClean="0">
                <a:solidFill>
                  <a:srgbClr val="8064A2">
                    <a:lumMod val="75000"/>
                  </a:srgbClr>
                </a:solidFill>
                <a:latin typeface="JasmineUPC" panose="02020603050405020304" pitchFamily="18" charset="-34"/>
                <a:cs typeface="JasmineUPC" panose="02020603050405020304" pitchFamily="18" charset="-34"/>
              </a:rPr>
              <a:t>ciences </a:t>
            </a:r>
            <a:r>
              <a:rPr lang="en-US" sz="2800" dirty="0">
                <a:solidFill>
                  <a:srgbClr val="8064A2">
                    <a:lumMod val="75000"/>
                  </a:srgbClr>
                </a:solidFill>
                <a:latin typeface="JasmineUPC" panose="02020603050405020304" pitchFamily="18" charset="-34"/>
                <a:cs typeface="JasmineUPC" panose="02020603050405020304" pitchFamily="18" charset="-34"/>
              </a:rPr>
              <a:t>A</a:t>
            </a:r>
            <a:r>
              <a:rPr lang="en-US" sz="2800" dirty="0" smtClean="0">
                <a:solidFill>
                  <a:srgbClr val="8064A2">
                    <a:lumMod val="75000"/>
                  </a:srgbClr>
                </a:solidFill>
                <a:latin typeface="JasmineUPC" panose="02020603050405020304" pitchFamily="18" charset="-34"/>
                <a:cs typeface="JasmineUPC" panose="02020603050405020304" pitchFamily="18" charset="-34"/>
              </a:rPr>
              <a:t>cademy</a:t>
            </a:r>
          </a:p>
        </p:txBody>
      </p:sp>
      <p:pic>
        <p:nvPicPr>
          <p:cNvPr id="7" name="Content Placeholder 9" descr="logo secondary.jpg"/>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828800" cy="9622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8430" y="1143000"/>
            <a:ext cx="924736" cy="1510876"/>
          </a:xfrm>
          <a:prstGeom prst="rect">
            <a:avLst/>
          </a:prstGeom>
        </p:spPr>
      </p:pic>
      <p:sp>
        <p:nvSpPr>
          <p:cNvPr id="4" name="Slide Number Placeholder 3"/>
          <p:cNvSpPr>
            <a:spLocks noGrp="1"/>
          </p:cNvSpPr>
          <p:nvPr>
            <p:ph type="sldNum" sz="quarter" idx="12"/>
          </p:nvPr>
        </p:nvSpPr>
        <p:spPr/>
        <p:txBody>
          <a:bodyPr/>
          <a:lstStyle/>
          <a:p>
            <a:fld id="{B463B3D8-D129-42F9-81AB-F414EB8338B3}"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948661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hmetovic1\Desktop\border.jpg"/>
          <p:cNvPicPr>
            <a:picLocks noGrp="1" noChangeAspect="1" noChangeArrowheads="1"/>
          </p:cNvPicPr>
          <p:nvPr>
            <p:ph idx="1"/>
          </p:nvPr>
        </p:nvPicPr>
        <p:blipFill rotWithShape="1">
          <a:blip r:embed="rId3" cstate="print">
            <a:duotone>
              <a:srgbClr val="B77BB4">
                <a:shade val="45000"/>
                <a:satMod val="135000"/>
              </a:srgbClr>
              <a:prstClr val="white"/>
            </a:duotone>
            <a:extLst>
              <a:ext uri="{BEBA8EAE-BF5A-486C-A8C5-ECC9F3942E4B}">
                <a14:imgProps xmlns:a14="http://schemas.microsoft.com/office/drawing/2010/main">
                  <a14:imgLayer r:embed="rId4">
                    <a14:imgEffect>
                      <a14:backgroundRemoval t="0" b="100000" l="0" r="100000">
                        <a14:backgroundMark x1="83896" y1="19829" x2="83896" y2="19829"/>
                        <a14:backgroundMark x1="85455" y1="81771" x2="85455" y2="81771"/>
                      </a14:backgroundRemoval>
                    </a14:imgEffect>
                  </a14:imgLayer>
                </a14:imgProps>
              </a:ext>
              <a:ext uri="{28A0092B-C50C-407E-A947-70E740481C1C}">
                <a14:useLocalDpi xmlns:a14="http://schemas.microsoft.com/office/drawing/2010/main" val="0"/>
              </a:ext>
            </a:extLst>
          </a:blip>
          <a:srcRect b="2032"/>
          <a:stretch/>
        </p:blipFill>
        <p:spPr bwMode="auto">
          <a:xfrm>
            <a:off x="0" y="0"/>
            <a:ext cx="1219200" cy="6844875"/>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9" descr="logo secondary.jpg"/>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828800" cy="962274"/>
          </a:xfrm>
          <a:prstGeom prst="rect">
            <a:avLst/>
          </a:prstGeom>
        </p:spPr>
      </p:pic>
      <p:sp>
        <p:nvSpPr>
          <p:cNvPr id="10" name="Title 1"/>
          <p:cNvSpPr>
            <a:spLocks noGrp="1"/>
          </p:cNvSpPr>
          <p:nvPr>
            <p:ph type="title"/>
          </p:nvPr>
        </p:nvSpPr>
        <p:spPr>
          <a:xfrm>
            <a:off x="1447800" y="228600"/>
            <a:ext cx="7391400" cy="762000"/>
          </a:xfrm>
          <a:prstGeom prst="round2DiagRect">
            <a:avLst/>
          </a:prstGeom>
          <a:ln w="12700" cmpd="tri">
            <a:solidFill>
              <a:schemeClr val="bg1">
                <a:lumMod val="65000"/>
              </a:schemeClr>
            </a:solidFill>
          </a:ln>
          <a:effectLst>
            <a:outerShdw blurRad="50800" dist="38100" dir="10800000" algn="r" rotWithShape="0">
              <a:prstClr val="black">
                <a:alpha val="40000"/>
              </a:prstClr>
            </a:outerShdw>
          </a:effectLst>
        </p:spPr>
        <p:txBody>
          <a:bodyPr>
            <a:noAutofit/>
          </a:bodyPr>
          <a:lstStyle/>
          <a:p>
            <a:r>
              <a:rPr lang="en-US" sz="6000" dirty="0" smtClean="0">
                <a:latin typeface="JasmineUPC" pitchFamily="18" charset="-34"/>
                <a:cs typeface="JasmineUPC" pitchFamily="18" charset="-34"/>
              </a:rPr>
              <a:t>Problem	 </a:t>
            </a:r>
            <a:endParaRPr lang="en-US" sz="6000" dirty="0">
              <a:latin typeface="JasmineUPC" pitchFamily="18" charset="-34"/>
              <a:cs typeface="JasmineUPC" pitchFamily="18" charset="-34"/>
            </a:endParaRPr>
          </a:p>
        </p:txBody>
      </p:sp>
      <p:graphicFrame>
        <p:nvGraphicFramePr>
          <p:cNvPr id="13" name="Diagram 12"/>
          <p:cNvGraphicFramePr/>
          <p:nvPr>
            <p:extLst>
              <p:ext uri="{D42A27DB-BD31-4B8C-83A1-F6EECF244321}">
                <p14:modId xmlns:p14="http://schemas.microsoft.com/office/powerpoint/2010/main" val="2721422264"/>
              </p:ext>
            </p:extLst>
          </p:nvPr>
        </p:nvGraphicFramePr>
        <p:xfrm>
          <a:off x="762000" y="1524000"/>
          <a:ext cx="929640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Slide Number Placeholder 13"/>
          <p:cNvSpPr>
            <a:spLocks noGrp="1"/>
          </p:cNvSpPr>
          <p:nvPr>
            <p:ph type="sldNum" sz="quarter" idx="12"/>
          </p:nvPr>
        </p:nvSpPr>
        <p:spPr/>
        <p:txBody>
          <a:bodyPr/>
          <a:lstStyle/>
          <a:p>
            <a:fld id="{8EF05719-60C6-4F50-8ADE-5A9206F1B5F5}"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bahmetovic1\Desktop\border.jpg"/>
          <p:cNvPicPr>
            <a:picLocks noChangeAspect="1" noChangeArrowheads="1"/>
          </p:cNvPicPr>
          <p:nvPr/>
        </p:nvPicPr>
        <p:blipFill rotWithShape="1">
          <a:blip r:embed="rId3" cstate="print">
            <a:duotone>
              <a:srgbClr val="B77BB4">
                <a:shade val="45000"/>
                <a:satMod val="135000"/>
              </a:srgbClr>
              <a:prstClr val="white"/>
            </a:duotone>
            <a:extLst>
              <a:ext uri="{BEBA8EAE-BF5A-486C-A8C5-ECC9F3942E4B}">
                <a14:imgProps xmlns:a14="http://schemas.microsoft.com/office/drawing/2010/main">
                  <a14:imgLayer r:embed="rId4">
                    <a14:imgEffect>
                      <a14:backgroundRemoval t="0" b="100000" l="0" r="100000">
                        <a14:backgroundMark x1="83896" y1="19829" x2="83896" y2="19829"/>
                        <a14:backgroundMark x1="85455" y1="81771" x2="85455" y2="81771"/>
                      </a14:backgroundRemoval>
                    </a14:imgEffect>
                  </a14:imgLayer>
                </a14:imgProps>
              </a:ext>
              <a:ext uri="{28A0092B-C50C-407E-A947-70E740481C1C}">
                <a14:useLocalDpi xmlns:a14="http://schemas.microsoft.com/office/drawing/2010/main" val="0"/>
              </a:ext>
            </a:extLst>
          </a:blip>
          <a:srcRect b="2032"/>
          <a:stretch/>
        </p:blipFill>
        <p:spPr bwMode="auto">
          <a:xfrm>
            <a:off x="0" y="0"/>
            <a:ext cx="1219200" cy="6844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3903605678"/>
              </p:ext>
            </p:extLst>
          </p:nvPr>
        </p:nvGraphicFramePr>
        <p:xfrm>
          <a:off x="457200" y="1172683"/>
          <a:ext cx="8839200" cy="53100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Content Placeholder 9" descr="logo secondary.jpg"/>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828800" cy="962274"/>
          </a:xfrm>
          <a:prstGeom prst="rect">
            <a:avLst/>
          </a:prstGeom>
        </p:spPr>
      </p:pic>
      <p:sp>
        <p:nvSpPr>
          <p:cNvPr id="3" name="Slide Number Placeholder 2"/>
          <p:cNvSpPr>
            <a:spLocks noGrp="1"/>
          </p:cNvSpPr>
          <p:nvPr>
            <p:ph type="sldNum" sz="quarter" idx="12"/>
          </p:nvPr>
        </p:nvSpPr>
        <p:spPr/>
        <p:txBody>
          <a:bodyPr/>
          <a:lstStyle/>
          <a:p>
            <a:fld id="{8EF05719-60C6-4F50-8ADE-5A9206F1B5F5}" type="slidenum">
              <a:rPr lang="en-US" smtClean="0"/>
              <a:pPr/>
              <a:t>4</a:t>
            </a:fld>
            <a:endParaRPr lang="en-US"/>
          </a:p>
        </p:txBody>
      </p:sp>
      <p:sp>
        <p:nvSpPr>
          <p:cNvPr id="9" name="Title 1"/>
          <p:cNvSpPr>
            <a:spLocks noGrp="1"/>
          </p:cNvSpPr>
          <p:nvPr>
            <p:ph type="title"/>
          </p:nvPr>
        </p:nvSpPr>
        <p:spPr>
          <a:xfrm>
            <a:off x="1447800" y="228600"/>
            <a:ext cx="7391400" cy="762000"/>
          </a:xfrm>
          <a:prstGeom prst="round2DiagRect">
            <a:avLst/>
          </a:prstGeom>
          <a:ln w="12700" cmpd="tri">
            <a:solidFill>
              <a:schemeClr val="bg1">
                <a:lumMod val="65000"/>
              </a:schemeClr>
            </a:solidFill>
          </a:ln>
          <a:effectLst>
            <a:outerShdw blurRad="50800" dist="38100" dir="10800000" algn="r" rotWithShape="0">
              <a:prstClr val="black">
                <a:alpha val="40000"/>
              </a:prstClr>
            </a:outerShdw>
          </a:effectLst>
        </p:spPr>
        <p:txBody>
          <a:bodyPr>
            <a:noAutofit/>
          </a:bodyPr>
          <a:lstStyle/>
          <a:p>
            <a:r>
              <a:rPr lang="en-US" sz="6000" dirty="0" smtClean="0">
                <a:latin typeface="JasmineUPC" pitchFamily="18" charset="-34"/>
                <a:cs typeface="JasmineUPC" pitchFamily="18" charset="-34"/>
              </a:rPr>
              <a:t>Solution	 </a:t>
            </a:r>
            <a:endParaRPr lang="en-US" sz="6000" dirty="0">
              <a:latin typeface="JasmineUPC" pitchFamily="18" charset="-34"/>
              <a:cs typeface="JasmineUPC" pitchFamily="18" charset="-34"/>
            </a:endParaRPr>
          </a:p>
        </p:txBody>
      </p:sp>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91000" y="2590800"/>
            <a:ext cx="1514115" cy="247383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bahmetovic1\Desktop\border.jpg"/>
          <p:cNvPicPr>
            <a:picLocks noChangeAspect="1" noChangeArrowheads="1"/>
          </p:cNvPicPr>
          <p:nvPr/>
        </p:nvPicPr>
        <p:blipFill rotWithShape="1">
          <a:blip r:embed="rId3" cstate="print">
            <a:duotone>
              <a:srgbClr val="B77BB4">
                <a:shade val="45000"/>
                <a:satMod val="135000"/>
              </a:srgbClr>
              <a:prstClr val="white"/>
            </a:duotone>
            <a:extLst>
              <a:ext uri="{BEBA8EAE-BF5A-486C-A8C5-ECC9F3942E4B}">
                <a14:imgProps xmlns:a14="http://schemas.microsoft.com/office/drawing/2010/main">
                  <a14:imgLayer r:embed="rId4">
                    <a14:imgEffect>
                      <a14:backgroundRemoval t="0" b="100000" l="0" r="100000">
                        <a14:backgroundMark x1="83896" y1="19829" x2="83896" y2="19829"/>
                        <a14:backgroundMark x1="85455" y1="81771" x2="85455" y2="81771"/>
                      </a14:backgroundRemoval>
                    </a14:imgEffect>
                  </a14:imgLayer>
                </a14:imgProps>
              </a:ext>
              <a:ext uri="{28A0092B-C50C-407E-A947-70E740481C1C}">
                <a14:useLocalDpi xmlns:a14="http://schemas.microsoft.com/office/drawing/2010/main" val="0"/>
              </a:ext>
            </a:extLst>
          </a:blip>
          <a:srcRect b="2032"/>
          <a:stretch/>
        </p:blipFill>
        <p:spPr bwMode="auto">
          <a:xfrm>
            <a:off x="0" y="0"/>
            <a:ext cx="1219200" cy="6844875"/>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9" descr="logo secondary.jpg"/>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828800" cy="962274"/>
          </a:xfrm>
          <a:prstGeom prst="rect">
            <a:avLst/>
          </a:prstGeom>
        </p:spPr>
      </p:pic>
      <p:sp>
        <p:nvSpPr>
          <p:cNvPr id="4" name="Slide Number Placeholder 3"/>
          <p:cNvSpPr>
            <a:spLocks noGrp="1"/>
          </p:cNvSpPr>
          <p:nvPr>
            <p:ph type="sldNum" sz="quarter" idx="12"/>
          </p:nvPr>
        </p:nvSpPr>
        <p:spPr/>
        <p:txBody>
          <a:bodyPr/>
          <a:lstStyle/>
          <a:p>
            <a:fld id="{8EF05719-60C6-4F50-8ADE-5A9206F1B5F5}" type="slidenum">
              <a:rPr lang="en-US" smtClean="0"/>
              <a:pPr/>
              <a:t>5</a:t>
            </a:fld>
            <a:endParaRPr lang="en-US"/>
          </a:p>
        </p:txBody>
      </p:sp>
      <p:sp>
        <p:nvSpPr>
          <p:cNvPr id="9" name="Title 1"/>
          <p:cNvSpPr>
            <a:spLocks noGrp="1"/>
          </p:cNvSpPr>
          <p:nvPr>
            <p:ph type="title"/>
          </p:nvPr>
        </p:nvSpPr>
        <p:spPr>
          <a:xfrm>
            <a:off x="1447800" y="228600"/>
            <a:ext cx="7391400" cy="762000"/>
          </a:xfrm>
          <a:prstGeom prst="round2DiagRect">
            <a:avLst/>
          </a:prstGeom>
          <a:ln w="12700" cmpd="tri">
            <a:solidFill>
              <a:schemeClr val="bg1">
                <a:lumMod val="65000"/>
              </a:schemeClr>
            </a:solidFill>
          </a:ln>
          <a:effectLst>
            <a:outerShdw blurRad="50800" dist="38100" dir="10800000" algn="r" rotWithShape="0">
              <a:prstClr val="black">
                <a:alpha val="40000"/>
              </a:prstClr>
            </a:outerShdw>
          </a:effectLst>
        </p:spPr>
        <p:txBody>
          <a:bodyPr>
            <a:noAutofit/>
          </a:bodyPr>
          <a:lstStyle/>
          <a:p>
            <a:r>
              <a:rPr lang="en-US" sz="6000" dirty="0" smtClean="0">
                <a:latin typeface="JasmineUPC" pitchFamily="18" charset="-34"/>
                <a:cs typeface="JasmineUPC" pitchFamily="18" charset="-34"/>
              </a:rPr>
              <a:t>So Scentsational</a:t>
            </a:r>
            <a:endParaRPr lang="en-US" sz="6000" dirty="0">
              <a:latin typeface="JasmineUPC" pitchFamily="18" charset="-34"/>
              <a:cs typeface="JasmineUPC" pitchFamily="18" charset="-34"/>
            </a:endParaRPr>
          </a:p>
        </p:txBody>
      </p:sp>
      <p:graphicFrame>
        <p:nvGraphicFramePr>
          <p:cNvPr id="7" name="Diagram 6"/>
          <p:cNvGraphicFramePr/>
          <p:nvPr>
            <p:extLst>
              <p:ext uri="{D42A27DB-BD31-4B8C-83A1-F6EECF244321}">
                <p14:modId xmlns:p14="http://schemas.microsoft.com/office/powerpoint/2010/main" val="243599616"/>
              </p:ext>
            </p:extLst>
          </p:nvPr>
        </p:nvGraphicFramePr>
        <p:xfrm>
          <a:off x="381000" y="1251713"/>
          <a:ext cx="7620000" cy="51251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1" name="Picture 2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81800" y="1272161"/>
            <a:ext cx="2306319" cy="229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02117" y="3962400"/>
            <a:ext cx="2286001" cy="2318513"/>
          </a:xfrm>
          <a:prstGeom prst="rect">
            <a:avLst/>
          </a:prstGeom>
        </p:spPr>
      </p:pic>
    </p:spTree>
    <p:extLst>
      <p:ext uri="{BB962C8B-B14F-4D97-AF65-F5344CB8AC3E}">
        <p14:creationId xmlns:p14="http://schemas.microsoft.com/office/powerpoint/2010/main" val="3364711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Diagonal Corner Rectangle 30"/>
          <p:cNvSpPr/>
          <p:nvPr/>
        </p:nvSpPr>
        <p:spPr>
          <a:xfrm>
            <a:off x="5147930" y="1422105"/>
            <a:ext cx="2514600" cy="5334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Round Diagonal Corner Rectangle 28"/>
          <p:cNvSpPr/>
          <p:nvPr/>
        </p:nvSpPr>
        <p:spPr>
          <a:xfrm>
            <a:off x="1371600" y="1447800"/>
            <a:ext cx="2514600" cy="5334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9" name="Picture 2" descr="C:\Users\bahmetovic1\Desktop\border.jpg"/>
          <p:cNvPicPr>
            <a:picLocks noChangeAspect="1" noChangeArrowheads="1"/>
          </p:cNvPicPr>
          <p:nvPr/>
        </p:nvPicPr>
        <p:blipFill rotWithShape="1">
          <a:blip r:embed="rId3" cstate="print">
            <a:duotone>
              <a:srgbClr val="B77BB4">
                <a:shade val="45000"/>
                <a:satMod val="135000"/>
              </a:srgbClr>
              <a:prstClr val="white"/>
            </a:duotone>
            <a:extLst>
              <a:ext uri="{BEBA8EAE-BF5A-486C-A8C5-ECC9F3942E4B}">
                <a14:imgProps xmlns:a14="http://schemas.microsoft.com/office/drawing/2010/main">
                  <a14:imgLayer r:embed="rId4">
                    <a14:imgEffect>
                      <a14:backgroundRemoval t="0" b="100000" l="0" r="100000">
                        <a14:backgroundMark x1="83896" y1="19829" x2="83896" y2="19829"/>
                        <a14:backgroundMark x1="85455" y1="81771" x2="85455" y2="81771"/>
                      </a14:backgroundRemoval>
                    </a14:imgEffect>
                  </a14:imgLayer>
                </a14:imgProps>
              </a:ext>
              <a:ext uri="{28A0092B-C50C-407E-A947-70E740481C1C}">
                <a14:useLocalDpi xmlns:a14="http://schemas.microsoft.com/office/drawing/2010/main" val="0"/>
              </a:ext>
            </a:extLst>
          </a:blip>
          <a:srcRect b="2032"/>
          <a:stretch/>
        </p:blipFill>
        <p:spPr bwMode="auto">
          <a:xfrm>
            <a:off x="0" y="0"/>
            <a:ext cx="1219200" cy="684487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9" descr="logo secondary.jpg"/>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828800" cy="962274"/>
          </a:xfrm>
          <a:prstGeom prst="rect">
            <a:avLst/>
          </a:prstGeom>
        </p:spPr>
      </p:pic>
      <p:sp>
        <p:nvSpPr>
          <p:cNvPr id="13" name="Text Placeholder 12"/>
          <p:cNvSpPr>
            <a:spLocks noGrp="1"/>
          </p:cNvSpPr>
          <p:nvPr>
            <p:ph type="body" idx="1"/>
          </p:nvPr>
        </p:nvSpPr>
        <p:spPr>
          <a:xfrm>
            <a:off x="1371600" y="1295400"/>
            <a:ext cx="3660648" cy="678574"/>
          </a:xfrm>
        </p:spPr>
        <p:txBody>
          <a:bodyPr/>
          <a:lstStyle/>
          <a:p>
            <a:r>
              <a:rPr lang="en-US" sz="3200" dirty="0" smtClean="0">
                <a:solidFill>
                  <a:schemeClr val="bg1">
                    <a:lumMod val="85000"/>
                  </a:schemeClr>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Mission Statement</a:t>
            </a:r>
            <a:endParaRPr lang="en-US" sz="3200" dirty="0">
              <a:solidFill>
                <a:schemeClr val="bg1">
                  <a:lumMod val="85000"/>
                </a:schemeClr>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14" name="Content Placeholder 13"/>
          <p:cNvSpPr>
            <a:spLocks noGrp="1"/>
          </p:cNvSpPr>
          <p:nvPr>
            <p:ph sz="half" idx="2"/>
          </p:nvPr>
        </p:nvSpPr>
        <p:spPr>
          <a:xfrm>
            <a:off x="1371600" y="2133600"/>
            <a:ext cx="3657600" cy="4160520"/>
          </a:xfrm>
        </p:spPr>
        <p:txBody>
          <a:bodyPr>
            <a:normAutofit/>
          </a:bodyPr>
          <a:lstStyle/>
          <a:p>
            <a:pPr marL="0" indent="0">
              <a:buNone/>
            </a:pPr>
            <a:r>
              <a:rPr lang="en-US" dirty="0" smtClean="0">
                <a:latin typeface="JasmineUPC" panose="02020603050405020304" pitchFamily="18" charset="-34"/>
                <a:cs typeface="JasmineUPC" panose="02020603050405020304" pitchFamily="18" charset="-34"/>
              </a:rPr>
              <a:t>We promise to provide superior candles that are carefully handmade with quality ingredients that are not only fragrant but more importantly hypoallergenic. </a:t>
            </a:r>
            <a:endParaRPr lang="en-US" dirty="0">
              <a:latin typeface="JasmineUPC" panose="02020603050405020304" pitchFamily="18" charset="-34"/>
              <a:cs typeface="JasmineUPC" panose="02020603050405020304" pitchFamily="18" charset="-34"/>
            </a:endParaRPr>
          </a:p>
        </p:txBody>
      </p:sp>
      <p:sp>
        <p:nvSpPr>
          <p:cNvPr id="15" name="Text Placeholder 14"/>
          <p:cNvSpPr>
            <a:spLocks noGrp="1"/>
          </p:cNvSpPr>
          <p:nvPr>
            <p:ph type="body" sz="quarter" idx="3"/>
          </p:nvPr>
        </p:nvSpPr>
        <p:spPr>
          <a:xfrm>
            <a:off x="5181601" y="1295400"/>
            <a:ext cx="3124200" cy="673691"/>
          </a:xfrm>
        </p:spPr>
        <p:txBody>
          <a:bodyPr>
            <a:normAutofit/>
          </a:bodyPr>
          <a:lstStyle/>
          <a:p>
            <a:r>
              <a:rPr lang="en-US" sz="3200" dirty="0" smtClean="0">
                <a:solidFill>
                  <a:schemeClr val="bg1">
                    <a:lumMod val="85000"/>
                  </a:schemeClr>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Social Impact</a:t>
            </a:r>
            <a:endParaRPr lang="en-US" sz="3200" dirty="0">
              <a:solidFill>
                <a:schemeClr val="bg1">
                  <a:lumMod val="85000"/>
                </a:schemeClr>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16" name="Content Placeholder 15"/>
          <p:cNvSpPr>
            <a:spLocks noGrp="1"/>
          </p:cNvSpPr>
          <p:nvPr>
            <p:ph sz="quarter" idx="4"/>
          </p:nvPr>
        </p:nvSpPr>
        <p:spPr>
          <a:xfrm>
            <a:off x="5181600" y="2057400"/>
            <a:ext cx="3660565" cy="4160838"/>
          </a:xfrm>
        </p:spPr>
        <p:txBody>
          <a:bodyPr>
            <a:normAutofit lnSpcReduction="10000"/>
          </a:bodyPr>
          <a:lstStyle/>
          <a:p>
            <a:pPr marL="0" indent="0">
              <a:buNone/>
            </a:pPr>
            <a:r>
              <a:rPr lang="en-US" dirty="0" smtClean="0">
                <a:latin typeface="JasmineUPC" panose="02020603050405020304" pitchFamily="18" charset="-34"/>
                <a:cs typeface="JasmineUPC" panose="02020603050405020304" pitchFamily="18" charset="-34"/>
              </a:rPr>
              <a:t>Our candles are:</a:t>
            </a:r>
          </a:p>
          <a:p>
            <a:pPr lvl="1"/>
            <a:r>
              <a:rPr lang="en-US" dirty="0" smtClean="0">
                <a:latin typeface="JasmineUPC" panose="02020603050405020304" pitchFamily="18" charset="-34"/>
                <a:cs typeface="JasmineUPC" panose="02020603050405020304" pitchFamily="18" charset="-34"/>
              </a:rPr>
              <a:t>Made in recyclable and reusable mason jars</a:t>
            </a:r>
          </a:p>
          <a:p>
            <a:pPr lvl="1"/>
            <a:r>
              <a:rPr lang="en-US" dirty="0" smtClean="0">
                <a:latin typeface="JasmineUPC" panose="02020603050405020304" pitchFamily="18" charset="-34"/>
                <a:cs typeface="JasmineUPC" panose="02020603050405020304" pitchFamily="18" charset="-34"/>
              </a:rPr>
              <a:t>Made with ingredients that do not pollute the air</a:t>
            </a:r>
          </a:p>
          <a:p>
            <a:pPr lvl="1"/>
            <a:r>
              <a:rPr lang="en-US" dirty="0" smtClean="0">
                <a:latin typeface="JasmineUPC" panose="02020603050405020304" pitchFamily="18" charset="-34"/>
                <a:cs typeface="JasmineUPC" panose="02020603050405020304" pitchFamily="18" charset="-34"/>
              </a:rPr>
              <a:t>Minimally packaged and labeled but durable for shipping</a:t>
            </a:r>
          </a:p>
          <a:p>
            <a:pPr marL="0" indent="0">
              <a:buNone/>
            </a:pPr>
            <a:r>
              <a:rPr lang="en-US" dirty="0" smtClean="0">
                <a:latin typeface="JasmineUPC" panose="02020603050405020304" pitchFamily="18" charset="-34"/>
                <a:cs typeface="JasmineUPC" panose="02020603050405020304" pitchFamily="18" charset="-34"/>
              </a:rPr>
              <a:t>We further encourage our customers to:</a:t>
            </a:r>
          </a:p>
          <a:p>
            <a:pPr lvl="1"/>
            <a:r>
              <a:rPr lang="en-US" dirty="0">
                <a:latin typeface="JasmineUPC" panose="02020603050405020304" pitchFamily="18" charset="-34"/>
                <a:cs typeface="JasmineUPC" panose="02020603050405020304" pitchFamily="18" charset="-34"/>
              </a:rPr>
              <a:t>R</a:t>
            </a:r>
            <a:r>
              <a:rPr lang="en-US" dirty="0" smtClean="0">
                <a:latin typeface="JasmineUPC" panose="02020603050405020304" pitchFamily="18" charset="-34"/>
                <a:cs typeface="JasmineUPC" panose="02020603050405020304" pitchFamily="18" charset="-34"/>
              </a:rPr>
              <a:t>epurpose their jars by providing them with creative tips </a:t>
            </a:r>
          </a:p>
          <a:p>
            <a:pPr lvl="1"/>
            <a:r>
              <a:rPr lang="en-US" dirty="0" smtClean="0">
                <a:latin typeface="JasmineUPC" panose="02020603050405020304" pitchFamily="18" charset="-34"/>
                <a:cs typeface="JasmineUPC" panose="02020603050405020304" pitchFamily="18" charset="-34"/>
              </a:rPr>
              <a:t>Recycle their jars through our </a:t>
            </a:r>
            <a:r>
              <a:rPr lang="en-US" i="1" dirty="0" smtClean="0">
                <a:latin typeface="JasmineUPC" panose="02020603050405020304" pitchFamily="18" charset="-34"/>
                <a:cs typeface="JasmineUPC" panose="02020603050405020304" pitchFamily="18" charset="-34"/>
              </a:rPr>
              <a:t>Return to Recycle </a:t>
            </a:r>
            <a:r>
              <a:rPr lang="en-US" dirty="0" smtClean="0">
                <a:latin typeface="JasmineUPC" panose="02020603050405020304" pitchFamily="18" charset="-34"/>
                <a:cs typeface="JasmineUPC" panose="02020603050405020304" pitchFamily="18" charset="-34"/>
              </a:rPr>
              <a:t>program</a:t>
            </a:r>
          </a:p>
        </p:txBody>
      </p:sp>
      <p:sp>
        <p:nvSpPr>
          <p:cNvPr id="4" name="Slide Number Placeholder 3"/>
          <p:cNvSpPr>
            <a:spLocks noGrp="1"/>
          </p:cNvSpPr>
          <p:nvPr>
            <p:ph type="sldNum" sz="quarter" idx="12"/>
          </p:nvPr>
        </p:nvSpPr>
        <p:spPr/>
        <p:txBody>
          <a:bodyPr/>
          <a:lstStyle/>
          <a:p>
            <a:fld id="{8EF05719-60C6-4F50-8ADE-5A9206F1B5F5}" type="slidenum">
              <a:rPr lang="en-US" smtClean="0"/>
              <a:pPr/>
              <a:t>6</a:t>
            </a:fld>
            <a:endParaRPr lang="en-US" dirty="0"/>
          </a:p>
        </p:txBody>
      </p:sp>
      <p:sp>
        <p:nvSpPr>
          <p:cNvPr id="18" name="Title 1"/>
          <p:cNvSpPr>
            <a:spLocks noGrp="1"/>
          </p:cNvSpPr>
          <p:nvPr>
            <p:ph type="title"/>
          </p:nvPr>
        </p:nvSpPr>
        <p:spPr>
          <a:xfrm>
            <a:off x="1447800" y="228600"/>
            <a:ext cx="7391400" cy="762000"/>
          </a:xfrm>
          <a:prstGeom prst="round2DiagRect">
            <a:avLst/>
          </a:prstGeom>
          <a:ln w="12700" cmpd="tri">
            <a:solidFill>
              <a:schemeClr val="bg1">
                <a:lumMod val="65000"/>
              </a:schemeClr>
            </a:solidFill>
          </a:ln>
          <a:effectLst>
            <a:outerShdw blurRad="50800" dist="38100" dir="10800000" algn="r" rotWithShape="0">
              <a:prstClr val="black">
                <a:alpha val="40000"/>
              </a:prstClr>
            </a:outerShdw>
          </a:effectLst>
        </p:spPr>
        <p:txBody>
          <a:bodyPr>
            <a:noAutofit/>
          </a:bodyPr>
          <a:lstStyle/>
          <a:p>
            <a:r>
              <a:rPr lang="en-US" sz="6000" dirty="0" smtClean="0">
                <a:latin typeface="JasmineUPC" pitchFamily="18" charset="-34"/>
                <a:cs typeface="JasmineUPC" pitchFamily="18" charset="-34"/>
              </a:rPr>
              <a:t>Business Responsibility</a:t>
            </a:r>
            <a:endParaRPr lang="en-US" sz="6000" dirty="0">
              <a:latin typeface="JasmineUPC" pitchFamily="18" charset="-34"/>
              <a:cs typeface="JasmineUPC" pitchFamily="18" charset="-34"/>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0" y="3834418"/>
            <a:ext cx="3090530" cy="2061307"/>
          </a:xfrm>
          <a:prstGeom prst="rect">
            <a:avLst/>
          </a:prstGeom>
        </p:spPr>
      </p:pic>
    </p:spTree>
    <p:extLst>
      <p:ext uri="{BB962C8B-B14F-4D97-AF65-F5344CB8AC3E}">
        <p14:creationId xmlns:p14="http://schemas.microsoft.com/office/powerpoint/2010/main" val="1562712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bahmetovic1\Desktop\border.jpg"/>
          <p:cNvPicPr>
            <a:picLocks noChangeAspect="1" noChangeArrowheads="1"/>
          </p:cNvPicPr>
          <p:nvPr/>
        </p:nvPicPr>
        <p:blipFill rotWithShape="1">
          <a:blip r:embed="rId3" cstate="print">
            <a:duotone>
              <a:srgbClr val="B77BB4">
                <a:shade val="45000"/>
                <a:satMod val="135000"/>
              </a:srgbClr>
              <a:prstClr val="white"/>
            </a:duotone>
            <a:extLst>
              <a:ext uri="{BEBA8EAE-BF5A-486C-A8C5-ECC9F3942E4B}">
                <a14:imgProps xmlns:a14="http://schemas.microsoft.com/office/drawing/2010/main">
                  <a14:imgLayer r:embed="rId4">
                    <a14:imgEffect>
                      <a14:backgroundRemoval t="0" b="100000" l="0" r="100000">
                        <a14:backgroundMark x1="83896" y1="19829" x2="83896" y2="19829"/>
                        <a14:backgroundMark x1="85455" y1="81771" x2="85455" y2="81771"/>
                      </a14:backgroundRemoval>
                    </a14:imgEffect>
                  </a14:imgLayer>
                </a14:imgProps>
              </a:ext>
              <a:ext uri="{28A0092B-C50C-407E-A947-70E740481C1C}">
                <a14:useLocalDpi xmlns:a14="http://schemas.microsoft.com/office/drawing/2010/main" val="0"/>
              </a:ext>
            </a:extLst>
          </a:blip>
          <a:srcRect b="2032"/>
          <a:stretch/>
        </p:blipFill>
        <p:spPr bwMode="auto">
          <a:xfrm>
            <a:off x="0" y="0"/>
            <a:ext cx="1600200" cy="6844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ontent Placeholder 2"/>
          <p:cNvGraphicFramePr>
            <a:graphicFrameLocks noGrp="1"/>
          </p:cNvGraphicFramePr>
          <p:nvPr>
            <p:ph idx="1"/>
            <p:extLst>
              <p:ext uri="{D42A27DB-BD31-4B8C-83A1-F6EECF244321}">
                <p14:modId xmlns:p14="http://schemas.microsoft.com/office/powerpoint/2010/main" val="662458412"/>
              </p:ext>
            </p:extLst>
          </p:nvPr>
        </p:nvGraphicFramePr>
        <p:xfrm>
          <a:off x="5181600" y="1195263"/>
          <a:ext cx="3733802" cy="5516880"/>
        </p:xfrm>
        <a:graphic>
          <a:graphicData uri="http://schemas.openxmlformats.org/drawingml/2006/table">
            <a:tbl>
              <a:tblPr firstRow="1" bandRow="1">
                <a:tableStyleId>{073A0DAA-6AF3-43AB-8588-CEC1D06C72B9}</a:tableStyleId>
              </a:tblPr>
              <a:tblGrid>
                <a:gridCol w="1866901"/>
                <a:gridCol w="1866901"/>
              </a:tblGrid>
              <a:tr h="40493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Description</a:t>
                      </a:r>
                      <a:r>
                        <a:rPr lang="en-US" sz="1600" baseline="0" dirty="0" smtClean="0"/>
                        <a:t> of Expenses</a:t>
                      </a:r>
                      <a:endParaRPr lang="en-US" sz="1600" dirty="0" smtClean="0"/>
                    </a:p>
                    <a:p>
                      <a:pPr algn="ctr"/>
                      <a:endParaRPr lang="en-US" sz="1600" b="1" dirty="0"/>
                    </a:p>
                  </a:txBody>
                  <a:tcPr/>
                </a:tc>
                <a:tc hMerge="1">
                  <a:txBody>
                    <a:bodyPr/>
                    <a:lstStyle/>
                    <a:p>
                      <a:pPr algn="ctr"/>
                      <a:endParaRPr lang="en-US" sz="1600" b="1" dirty="0"/>
                    </a:p>
                  </a:txBody>
                  <a:tcPr/>
                </a:tc>
              </a:tr>
              <a:tr h="552611">
                <a:tc>
                  <a:txBody>
                    <a:bodyPr/>
                    <a:lstStyle/>
                    <a:p>
                      <a:pPr algn="ctr"/>
                      <a:r>
                        <a:rPr lang="en-US" sz="1600" b="1" dirty="0" smtClean="0"/>
                        <a:t>Variable Material Expenses</a:t>
                      </a:r>
                      <a:endParaRPr lang="en-US" sz="1600" b="1" dirty="0"/>
                    </a:p>
                  </a:txBody>
                  <a:tcPr/>
                </a:tc>
                <a:tc>
                  <a:txBody>
                    <a:bodyPr/>
                    <a:lstStyle/>
                    <a:p>
                      <a:pPr algn="ctr"/>
                      <a:r>
                        <a:rPr lang="en-US" sz="1600" b="1" dirty="0" smtClean="0"/>
                        <a:t>Total:  $6.12</a:t>
                      </a:r>
                      <a:endParaRPr lang="en-US" sz="1600" b="1" dirty="0"/>
                    </a:p>
                  </a:txBody>
                  <a:tcPr/>
                </a:tc>
              </a:tr>
              <a:tr h="319932">
                <a:tc>
                  <a:txBody>
                    <a:bodyPr/>
                    <a:lstStyle/>
                    <a:p>
                      <a:pPr algn="ctr"/>
                      <a:r>
                        <a:rPr lang="en-US" sz="1600" dirty="0" smtClean="0"/>
                        <a:t>Jar/Lid/Label</a:t>
                      </a:r>
                      <a:endParaRPr lang="en-US" sz="1600" b="0" dirty="0"/>
                    </a:p>
                  </a:txBody>
                  <a:tcPr/>
                </a:tc>
                <a:tc>
                  <a:txBody>
                    <a:bodyPr/>
                    <a:lstStyle/>
                    <a:p>
                      <a:pPr algn="ctr"/>
                      <a:r>
                        <a:rPr lang="en-US" sz="1600" dirty="0" smtClean="0"/>
                        <a:t>$0.99</a:t>
                      </a:r>
                      <a:endParaRPr lang="en-US" sz="1600" b="0" dirty="0"/>
                    </a:p>
                  </a:txBody>
                  <a:tcPr/>
                </a:tc>
              </a:tr>
              <a:tr h="319932">
                <a:tc>
                  <a:txBody>
                    <a:bodyPr/>
                    <a:lstStyle/>
                    <a:p>
                      <a:pPr algn="ctr"/>
                      <a:r>
                        <a:rPr lang="en-US" sz="1600" dirty="0" smtClean="0"/>
                        <a:t>Beeswax</a:t>
                      </a:r>
                      <a:endParaRPr lang="en-US" sz="1600" b="0" dirty="0"/>
                    </a:p>
                  </a:txBody>
                  <a:tcPr/>
                </a:tc>
                <a:tc>
                  <a:txBody>
                    <a:bodyPr/>
                    <a:lstStyle/>
                    <a:p>
                      <a:pPr algn="ctr"/>
                      <a:r>
                        <a:rPr lang="en-US" sz="1600" dirty="0" smtClean="0"/>
                        <a:t>$3.20</a:t>
                      </a:r>
                      <a:endParaRPr lang="en-US" sz="1600" b="0" dirty="0"/>
                    </a:p>
                  </a:txBody>
                  <a:tcPr/>
                </a:tc>
              </a:tr>
              <a:tr h="319932">
                <a:tc>
                  <a:txBody>
                    <a:bodyPr/>
                    <a:lstStyle/>
                    <a:p>
                      <a:pPr algn="ctr"/>
                      <a:r>
                        <a:rPr lang="en-US" sz="1600" dirty="0" smtClean="0"/>
                        <a:t>Ribbon</a:t>
                      </a:r>
                      <a:endParaRPr lang="en-US" sz="1600" b="0" dirty="0"/>
                    </a:p>
                  </a:txBody>
                  <a:tcPr/>
                </a:tc>
                <a:tc>
                  <a:txBody>
                    <a:bodyPr/>
                    <a:lstStyle/>
                    <a:p>
                      <a:pPr algn="ctr"/>
                      <a:r>
                        <a:rPr lang="en-US" sz="1600" dirty="0" smtClean="0"/>
                        <a:t>$0.16</a:t>
                      </a:r>
                      <a:endParaRPr lang="en-US" sz="1600" b="0" dirty="0"/>
                    </a:p>
                  </a:txBody>
                  <a:tcPr/>
                </a:tc>
              </a:tr>
              <a:tr h="319932">
                <a:tc>
                  <a:txBody>
                    <a:bodyPr/>
                    <a:lstStyle/>
                    <a:p>
                      <a:pPr algn="ctr"/>
                      <a:r>
                        <a:rPr lang="en-US" sz="1600" dirty="0" smtClean="0"/>
                        <a:t>Fragrance Oils</a:t>
                      </a:r>
                      <a:endParaRPr lang="en-US" sz="1600" b="0" dirty="0"/>
                    </a:p>
                  </a:txBody>
                  <a:tcPr/>
                </a:tc>
                <a:tc>
                  <a:txBody>
                    <a:bodyPr/>
                    <a:lstStyle/>
                    <a:p>
                      <a:pPr algn="ctr"/>
                      <a:r>
                        <a:rPr lang="en-US" sz="1600" dirty="0" smtClean="0"/>
                        <a:t>$1.09</a:t>
                      </a:r>
                      <a:endParaRPr lang="en-US" sz="1600" b="0" dirty="0"/>
                    </a:p>
                  </a:txBody>
                  <a:tcPr/>
                </a:tc>
              </a:tr>
              <a:tr h="319932">
                <a:tc>
                  <a:txBody>
                    <a:bodyPr/>
                    <a:lstStyle/>
                    <a:p>
                      <a:pPr algn="ctr"/>
                      <a:r>
                        <a:rPr lang="en-US" sz="1600" dirty="0" smtClean="0"/>
                        <a:t>Color</a:t>
                      </a:r>
                      <a:r>
                        <a:rPr lang="en-US" sz="1600" baseline="0" dirty="0" smtClean="0"/>
                        <a:t> Dye</a:t>
                      </a:r>
                      <a:endParaRPr lang="en-US" sz="1600" b="0" dirty="0"/>
                    </a:p>
                  </a:txBody>
                  <a:tcPr/>
                </a:tc>
                <a:tc>
                  <a:txBody>
                    <a:bodyPr/>
                    <a:lstStyle/>
                    <a:p>
                      <a:pPr algn="ctr"/>
                      <a:r>
                        <a:rPr lang="en-US" sz="1600" dirty="0" smtClean="0"/>
                        <a:t>$0.50</a:t>
                      </a:r>
                      <a:endParaRPr lang="en-US" sz="1600" b="0" dirty="0"/>
                    </a:p>
                  </a:txBody>
                  <a:tcPr/>
                </a:tc>
              </a:tr>
              <a:tr h="319932">
                <a:tc>
                  <a:txBody>
                    <a:bodyPr/>
                    <a:lstStyle/>
                    <a:p>
                      <a:pPr algn="ctr"/>
                      <a:r>
                        <a:rPr lang="en-US" sz="1600" dirty="0" smtClean="0"/>
                        <a:t>Cotton Wicks</a:t>
                      </a:r>
                      <a:endParaRPr lang="en-US" sz="1600" b="0" dirty="0"/>
                    </a:p>
                  </a:txBody>
                  <a:tcPr/>
                </a:tc>
                <a:tc>
                  <a:txBody>
                    <a:bodyPr/>
                    <a:lstStyle/>
                    <a:p>
                      <a:pPr algn="ctr"/>
                      <a:r>
                        <a:rPr lang="en-US" sz="1600" dirty="0" smtClean="0"/>
                        <a:t>$0.07</a:t>
                      </a:r>
                      <a:endParaRPr lang="en-US" sz="1600" b="0" dirty="0" smtClean="0"/>
                    </a:p>
                  </a:txBody>
                  <a:tcPr/>
                </a:tc>
              </a:tr>
              <a:tr h="319932">
                <a:tc>
                  <a:txBody>
                    <a:bodyPr/>
                    <a:lstStyle/>
                    <a:p>
                      <a:pPr algn="ctr"/>
                      <a:r>
                        <a:rPr lang="en-US" sz="1600" dirty="0" smtClean="0"/>
                        <a:t>Bubble</a:t>
                      </a:r>
                      <a:r>
                        <a:rPr lang="en-US" sz="1600" baseline="0" dirty="0" smtClean="0"/>
                        <a:t> Wrap</a:t>
                      </a:r>
                      <a:endParaRPr lang="en-US" sz="1600" b="0" dirty="0"/>
                    </a:p>
                  </a:txBody>
                  <a:tcPr/>
                </a:tc>
                <a:tc>
                  <a:txBody>
                    <a:bodyPr/>
                    <a:lstStyle/>
                    <a:p>
                      <a:pPr algn="ctr"/>
                      <a:r>
                        <a:rPr lang="en-US" sz="1600" dirty="0" smtClean="0"/>
                        <a:t>$0.11</a:t>
                      </a:r>
                      <a:endParaRPr lang="en-US" sz="1600" b="0" dirty="0" smtClean="0"/>
                    </a:p>
                  </a:txBody>
                  <a:tcPr/>
                </a:tc>
              </a:tr>
              <a:tr h="319932">
                <a:tc>
                  <a:txBody>
                    <a:bodyPr/>
                    <a:lstStyle/>
                    <a:p>
                      <a:pPr algn="ctr"/>
                      <a:endParaRPr lang="en-US" sz="1600" b="1" dirty="0"/>
                    </a:p>
                  </a:txBody>
                  <a:tcPr/>
                </a:tc>
                <a:tc>
                  <a:txBody>
                    <a:bodyPr/>
                    <a:lstStyle/>
                    <a:p>
                      <a:pPr algn="ctr"/>
                      <a:endParaRPr lang="en-US" sz="1600" b="1" dirty="0" smtClean="0"/>
                    </a:p>
                  </a:txBody>
                  <a:tcPr/>
                </a:tc>
              </a:tr>
              <a:tr h="319932">
                <a:tc>
                  <a:txBody>
                    <a:bodyPr/>
                    <a:lstStyle/>
                    <a:p>
                      <a:pPr algn="ctr"/>
                      <a:r>
                        <a:rPr lang="en-US" sz="1600" b="1" dirty="0" smtClean="0"/>
                        <a:t>Fixed Expenses</a:t>
                      </a:r>
                      <a:endParaRPr lang="en-US" sz="1600" b="1" dirty="0"/>
                    </a:p>
                  </a:txBody>
                  <a:tcPr/>
                </a:tc>
                <a:tc>
                  <a:txBody>
                    <a:bodyPr/>
                    <a:lstStyle/>
                    <a:p>
                      <a:pPr algn="ctr"/>
                      <a:r>
                        <a:rPr lang="en-US" sz="1600" b="1" dirty="0" smtClean="0"/>
                        <a:t>Total:  $312.24</a:t>
                      </a:r>
                    </a:p>
                  </a:txBody>
                  <a:tcPr/>
                </a:tc>
              </a:tr>
              <a:tr h="319932">
                <a:tc>
                  <a:txBody>
                    <a:bodyPr/>
                    <a:lstStyle/>
                    <a:p>
                      <a:pPr algn="ctr"/>
                      <a:r>
                        <a:rPr lang="en-US" sz="1600" dirty="0" smtClean="0"/>
                        <a:t>Rent/Utilities</a:t>
                      </a:r>
                      <a:endParaRPr lang="en-US" sz="1600" b="0" dirty="0"/>
                    </a:p>
                  </a:txBody>
                  <a:tcPr/>
                </a:tc>
                <a:tc>
                  <a:txBody>
                    <a:bodyPr/>
                    <a:lstStyle/>
                    <a:p>
                      <a:pPr algn="ctr"/>
                      <a:r>
                        <a:rPr lang="en-US" sz="1600" dirty="0" smtClean="0"/>
                        <a:t>$20.00</a:t>
                      </a:r>
                      <a:endParaRPr lang="en-US" sz="1600" b="0" dirty="0"/>
                    </a:p>
                  </a:txBody>
                  <a:tcPr/>
                </a:tc>
              </a:tr>
              <a:tr h="319932">
                <a:tc>
                  <a:txBody>
                    <a:bodyPr/>
                    <a:lstStyle/>
                    <a:p>
                      <a:pPr algn="ctr"/>
                      <a:r>
                        <a:rPr lang="en-US" sz="1600" dirty="0" smtClean="0"/>
                        <a:t>Advertising</a:t>
                      </a:r>
                      <a:endParaRPr lang="en-US" sz="1600" b="0" dirty="0"/>
                    </a:p>
                  </a:txBody>
                  <a:tcPr/>
                </a:tc>
                <a:tc>
                  <a:txBody>
                    <a:bodyPr/>
                    <a:lstStyle/>
                    <a:p>
                      <a:pPr algn="ctr"/>
                      <a:r>
                        <a:rPr lang="en-US" sz="1600" dirty="0" smtClean="0"/>
                        <a:t>$12.24</a:t>
                      </a:r>
                      <a:endParaRPr lang="en-US" sz="1600" b="0" dirty="0"/>
                    </a:p>
                  </a:txBody>
                  <a:tcPr/>
                </a:tc>
              </a:tr>
              <a:tr h="319932">
                <a:tc>
                  <a:txBody>
                    <a:bodyPr/>
                    <a:lstStyle/>
                    <a:p>
                      <a:pPr algn="ctr"/>
                      <a:r>
                        <a:rPr lang="en-US" sz="1600" dirty="0" smtClean="0"/>
                        <a:t>Depreciation</a:t>
                      </a:r>
                      <a:endParaRPr lang="en-US" sz="1600" b="0" dirty="0"/>
                    </a:p>
                  </a:txBody>
                  <a:tcPr/>
                </a:tc>
                <a:tc>
                  <a:txBody>
                    <a:bodyPr/>
                    <a:lstStyle/>
                    <a:p>
                      <a:pPr algn="ctr"/>
                      <a:r>
                        <a:rPr lang="en-US" sz="1600" dirty="0" smtClean="0"/>
                        <a:t>$30.00</a:t>
                      </a:r>
                    </a:p>
                  </a:txBody>
                  <a:tcPr/>
                </a:tc>
              </a:tr>
              <a:tr h="319932">
                <a:tc>
                  <a:txBody>
                    <a:bodyPr/>
                    <a:lstStyle/>
                    <a:p>
                      <a:pPr algn="ctr"/>
                      <a:r>
                        <a:rPr lang="en-US" sz="1600" b="0" dirty="0" smtClean="0"/>
                        <a:t>Salary</a:t>
                      </a:r>
                      <a:endParaRPr lang="en-US" sz="1600" b="0" dirty="0"/>
                    </a:p>
                  </a:txBody>
                  <a:tcPr/>
                </a:tc>
                <a:tc>
                  <a:txBody>
                    <a:bodyPr/>
                    <a:lstStyle/>
                    <a:p>
                      <a:pPr algn="ctr"/>
                      <a:r>
                        <a:rPr lang="en-US" sz="1600" dirty="0" smtClean="0"/>
                        <a:t>$250.00</a:t>
                      </a:r>
                    </a:p>
                  </a:txBody>
                  <a:tcPr/>
                </a:tc>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176962488"/>
              </p:ext>
            </p:extLst>
          </p:nvPr>
        </p:nvGraphicFramePr>
        <p:xfrm>
          <a:off x="304800" y="2262063"/>
          <a:ext cx="4572000" cy="1997062"/>
        </p:xfrm>
        <a:graphic>
          <a:graphicData uri="http://schemas.openxmlformats.org/drawingml/2006/table">
            <a:tbl>
              <a:tblPr>
                <a:tableStyleId>{073A0DAA-6AF3-43AB-8588-CEC1D06C72B9}</a:tableStyleId>
              </a:tblPr>
              <a:tblGrid>
                <a:gridCol w="2590800"/>
                <a:gridCol w="1066800"/>
                <a:gridCol w="914400"/>
              </a:tblGrid>
              <a:tr h="228600">
                <a:tc gridSpan="3">
                  <a:txBody>
                    <a:bodyPr/>
                    <a:lstStyle/>
                    <a:p>
                      <a:pPr marL="0" marR="0" algn="ctr">
                        <a:spcBef>
                          <a:spcPts val="0"/>
                        </a:spcBef>
                        <a:spcAft>
                          <a:spcPts val="0"/>
                        </a:spcAft>
                      </a:pPr>
                      <a:r>
                        <a:rPr lang="en-US" sz="1600" dirty="0" smtClean="0"/>
                        <a:t>Economics</a:t>
                      </a:r>
                      <a:r>
                        <a:rPr lang="en-US" sz="1600" baseline="0" dirty="0" smtClean="0"/>
                        <a:t> of One Unit</a:t>
                      </a:r>
                      <a:endParaRPr lang="en-US" sz="1600" b="1" dirty="0">
                        <a:solidFill>
                          <a:schemeClr val="bg1"/>
                        </a:solidFill>
                        <a:latin typeface="+mn-lt"/>
                        <a:ea typeface="Times New Roman"/>
                        <a:cs typeface="Times New Roman"/>
                      </a:endParaRPr>
                    </a:p>
                  </a:txBody>
                  <a:tcPr marL="45085" marR="45085" marT="11430" marB="0"/>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dirty="0"/>
                        <a:t>Selling </a:t>
                      </a:r>
                      <a:r>
                        <a:rPr lang="en-US" sz="1600" dirty="0" smtClean="0"/>
                        <a:t>Price</a:t>
                      </a:r>
                      <a:endParaRPr lang="en-US" sz="1600" dirty="0">
                        <a:latin typeface="Times New Roman"/>
                        <a:ea typeface="Times New Roman"/>
                        <a:cs typeface="Times New Roman"/>
                      </a:endParaRPr>
                    </a:p>
                  </a:txBody>
                  <a:tcPr marL="45085" marR="45085" marT="11430" marB="0" anchor="ctr"/>
                </a:tc>
                <a:tc>
                  <a:txBody>
                    <a:bodyPr/>
                    <a:lstStyle/>
                    <a:p>
                      <a:endParaRPr lang="en-US" sz="1600" dirty="0">
                        <a:latin typeface="Calibri"/>
                        <a:ea typeface="Times New Roman"/>
                        <a:cs typeface="Times New Roman"/>
                      </a:endParaRPr>
                    </a:p>
                  </a:txBody>
                  <a:tcPr marL="45085" marR="45085" marT="11430" marB="0" anchor="ctr"/>
                </a:tc>
                <a:tc>
                  <a:txBody>
                    <a:bodyPr/>
                    <a:lstStyle/>
                    <a:p>
                      <a:pPr algn="r"/>
                      <a:r>
                        <a:rPr lang="en-US" sz="1600" b="1" dirty="0" smtClean="0"/>
                        <a:t>$24.99</a:t>
                      </a:r>
                      <a:endParaRPr lang="en-US" sz="1600" b="1" dirty="0">
                        <a:latin typeface="Calibri"/>
                        <a:ea typeface="Times New Roman"/>
                        <a:cs typeface="Times New Roman"/>
                      </a:endParaRPr>
                    </a:p>
                  </a:txBody>
                  <a:tcPr marL="45085" marR="45085" marT="11430" marB="0" anchor="ctr"/>
                </a:tc>
              </a:tr>
              <a:tr h="301612">
                <a:tc>
                  <a:txBody>
                    <a:bodyPr/>
                    <a:lstStyle/>
                    <a:p>
                      <a:pPr marL="0" marR="0">
                        <a:spcBef>
                          <a:spcPts val="0"/>
                        </a:spcBef>
                        <a:spcAft>
                          <a:spcPts val="0"/>
                        </a:spcAft>
                      </a:pPr>
                      <a:r>
                        <a:rPr lang="en-US" sz="1600" dirty="0" smtClean="0"/>
                        <a:t>      Cost of var.</a:t>
                      </a:r>
                      <a:r>
                        <a:rPr lang="en-US" sz="1600" baseline="0" dirty="0" smtClean="0"/>
                        <a:t> </a:t>
                      </a:r>
                      <a:r>
                        <a:rPr lang="en-US" sz="1600" dirty="0" smtClean="0"/>
                        <a:t>materials</a:t>
                      </a:r>
                      <a:r>
                        <a:rPr lang="en-US" sz="1600" baseline="0" dirty="0" smtClean="0"/>
                        <a:t> exp.</a:t>
                      </a:r>
                      <a:endParaRPr lang="en-US" sz="1600" dirty="0">
                        <a:latin typeface="Times New Roman"/>
                        <a:ea typeface="Times New Roman"/>
                        <a:cs typeface="Times New Roman"/>
                      </a:endParaRPr>
                    </a:p>
                  </a:txBody>
                  <a:tcPr marL="45085" marR="45085" marT="11430" marB="0" anchor="ctr"/>
                </a:tc>
                <a:tc>
                  <a:txBody>
                    <a:bodyPr/>
                    <a:lstStyle/>
                    <a:p>
                      <a:pPr marL="0" marR="0" algn="r">
                        <a:spcBef>
                          <a:spcPts val="0"/>
                        </a:spcBef>
                        <a:spcAft>
                          <a:spcPts val="0"/>
                        </a:spcAft>
                      </a:pPr>
                      <a:r>
                        <a:rPr lang="en-US" sz="1600" dirty="0" smtClean="0"/>
                        <a:t>$6.12</a:t>
                      </a:r>
                      <a:endParaRPr lang="en-US" sz="1600" dirty="0" smtClean="0">
                        <a:latin typeface="+mn-lt"/>
                        <a:ea typeface="Times New Roman"/>
                        <a:cs typeface="Times New Roman"/>
                      </a:endParaRPr>
                    </a:p>
                  </a:txBody>
                  <a:tcPr marL="45085" marR="45085" marT="11430" marB="0" anchor="ctr"/>
                </a:tc>
                <a:tc>
                  <a:txBody>
                    <a:bodyPr/>
                    <a:lstStyle/>
                    <a:p>
                      <a:endParaRPr lang="en-US" sz="1600" dirty="0">
                        <a:latin typeface="+mn-lt"/>
                        <a:ea typeface="Times New Roman"/>
                        <a:cs typeface="Times New Roman"/>
                      </a:endParaRPr>
                    </a:p>
                  </a:txBody>
                  <a:tcPr marL="45085" marR="45085" marT="11430" marB="0" anchor="ctr"/>
                </a:tc>
              </a:tr>
              <a:tr h="281318">
                <a:tc>
                  <a:txBody>
                    <a:bodyPr/>
                    <a:lstStyle/>
                    <a:p>
                      <a:pPr marL="0" marR="0">
                        <a:spcBef>
                          <a:spcPts val="0"/>
                        </a:spcBef>
                        <a:spcAft>
                          <a:spcPts val="0"/>
                        </a:spcAft>
                      </a:pPr>
                      <a:r>
                        <a:rPr lang="en-US" sz="1600" dirty="0" smtClean="0"/>
                        <a:t>      Cost</a:t>
                      </a:r>
                      <a:r>
                        <a:rPr lang="en-US" sz="1600" baseline="0" dirty="0" smtClean="0"/>
                        <a:t> of l</a:t>
                      </a:r>
                      <a:r>
                        <a:rPr lang="en-US" sz="1600" dirty="0" smtClean="0"/>
                        <a:t>abor </a:t>
                      </a:r>
                      <a:endParaRPr lang="en-US" sz="1600" dirty="0">
                        <a:latin typeface="Times New Roman"/>
                        <a:ea typeface="Times New Roman"/>
                        <a:cs typeface="Times New Roman"/>
                      </a:endParaRPr>
                    </a:p>
                  </a:txBody>
                  <a:tcPr marL="45085" marR="45085" marT="1143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rPr>
                        <a:t>$2.75</a:t>
                      </a:r>
                      <a:endParaRPr kumimoji="0" lang="en-US" sz="1600" b="0" i="0" u="none" strike="noStrike" cap="none" normalizeH="0" baseline="0" dirty="0" smtClean="0">
                        <a:ln>
                          <a:noFill/>
                        </a:ln>
                        <a:solidFill>
                          <a:schemeClr val="tx1"/>
                        </a:solidFill>
                        <a:effectLst/>
                        <a:latin typeface="+mn-lt"/>
                      </a:endParaRPr>
                    </a:p>
                  </a:txBody>
                  <a:tcPr marL="45085" marR="45085" marT="1143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txBody>
                  <a:tcPr marL="45085" marR="45085" marT="11430" marB="0" anchor="ctr"/>
                </a:tc>
              </a:tr>
              <a:tr h="314908">
                <a:tc>
                  <a:txBody>
                    <a:bodyPr/>
                    <a:lstStyle/>
                    <a:p>
                      <a:pPr marL="0" marR="0">
                        <a:spcBef>
                          <a:spcPts val="0"/>
                        </a:spcBef>
                        <a:spcAft>
                          <a:spcPts val="0"/>
                        </a:spcAft>
                      </a:pPr>
                      <a:r>
                        <a:rPr lang="en-US" sz="1600" dirty="0" smtClean="0"/>
                        <a:t>      Other</a:t>
                      </a:r>
                      <a:r>
                        <a:rPr lang="en-US" sz="1600" baseline="0" dirty="0" smtClean="0"/>
                        <a:t> variable costs</a:t>
                      </a:r>
                      <a:endParaRPr lang="en-US" sz="1600" dirty="0">
                        <a:latin typeface="Times New Roman"/>
                        <a:ea typeface="Times New Roman"/>
                        <a:cs typeface="Times New Roman"/>
                      </a:endParaRPr>
                    </a:p>
                  </a:txBody>
                  <a:tcPr marL="45085" marR="45085" marT="11430" marB="0" anchor="ctr"/>
                </a:tc>
                <a:tc>
                  <a:txBody>
                    <a:bodyPr/>
                    <a:lstStyle/>
                    <a:p>
                      <a:pPr algn="r"/>
                      <a:r>
                        <a:rPr lang="en-US" sz="1600" dirty="0" smtClean="0"/>
                        <a:t>$0.00</a:t>
                      </a:r>
                      <a:endParaRPr lang="en-US" sz="1600" dirty="0">
                        <a:latin typeface="+mn-lt"/>
                        <a:ea typeface="Times New Roman"/>
                        <a:cs typeface="Times New Roman"/>
                      </a:endParaRPr>
                    </a:p>
                  </a:txBody>
                  <a:tcPr marL="45085" marR="45085" marT="11430" marB="0" anchor="ctr"/>
                </a:tc>
                <a:tc>
                  <a:txBody>
                    <a:bodyPr/>
                    <a:lstStyle/>
                    <a:p>
                      <a:pPr marL="0" marR="0" algn="r">
                        <a:spcBef>
                          <a:spcPts val="0"/>
                        </a:spcBef>
                        <a:spcAft>
                          <a:spcPts val="0"/>
                        </a:spcAft>
                      </a:pPr>
                      <a:endParaRPr lang="en-US" sz="1600" b="1" dirty="0">
                        <a:latin typeface="+mn-lt"/>
                        <a:ea typeface="Times New Roman"/>
                        <a:cs typeface="Times New Roman"/>
                      </a:endParaRPr>
                    </a:p>
                  </a:txBody>
                  <a:tcPr marL="45085" marR="45085" marT="11430" marB="0" anchor="ctr"/>
                </a:tc>
              </a:tr>
              <a:tr h="281318">
                <a:tc>
                  <a:txBody>
                    <a:bodyPr/>
                    <a:lstStyle/>
                    <a:p>
                      <a:pPr marL="0" marR="0">
                        <a:spcBef>
                          <a:spcPts val="0"/>
                        </a:spcBef>
                        <a:spcAft>
                          <a:spcPts val="0"/>
                        </a:spcAft>
                      </a:pPr>
                      <a:r>
                        <a:rPr lang="en-US" sz="1600" dirty="0" smtClean="0"/>
                        <a:t>Total</a:t>
                      </a:r>
                      <a:r>
                        <a:rPr lang="en-US" sz="1600" baseline="0" dirty="0" smtClean="0"/>
                        <a:t> COGS/ COSS</a:t>
                      </a:r>
                      <a:endParaRPr lang="en-US" sz="1600" b="1" dirty="0">
                        <a:latin typeface="Times New Roman"/>
                        <a:ea typeface="Times New Roman"/>
                        <a:cs typeface="Times New Roman"/>
                      </a:endParaRPr>
                    </a:p>
                  </a:txBody>
                  <a:tcPr marL="45085" marR="45085" marT="11430" marB="0" anchor="ctr"/>
                </a:tc>
                <a:tc>
                  <a:txBody>
                    <a:bodyPr/>
                    <a:lstStyle/>
                    <a:p>
                      <a:endParaRPr lang="en-US" sz="1600" dirty="0">
                        <a:latin typeface="+mn-lt"/>
                        <a:ea typeface="Times New Roman"/>
                        <a:cs typeface="Times New Roman"/>
                      </a:endParaRPr>
                    </a:p>
                  </a:txBody>
                  <a:tcPr marL="45085" marR="45085" marT="1143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t>$8.87</a:t>
                      </a:r>
                      <a:endParaRPr lang="en-US" sz="1600" b="1" dirty="0">
                        <a:latin typeface="Calibri"/>
                        <a:ea typeface="Times New Roman"/>
                        <a:cs typeface="Times New Roman"/>
                      </a:endParaRPr>
                    </a:p>
                  </a:txBody>
                  <a:tcPr marL="45085" marR="45085" marT="11430" marB="0" anchor="ctr"/>
                </a:tc>
              </a:tr>
              <a:tr h="281318">
                <a:tc>
                  <a:txBody>
                    <a:bodyPr/>
                    <a:lstStyle/>
                    <a:p>
                      <a:pPr marL="0" marR="0">
                        <a:spcBef>
                          <a:spcPts val="0"/>
                        </a:spcBef>
                        <a:spcAft>
                          <a:spcPts val="0"/>
                        </a:spcAft>
                      </a:pPr>
                      <a:r>
                        <a:rPr lang="en-US" sz="1600" dirty="0"/>
                        <a:t>Contribution </a:t>
                      </a:r>
                      <a:r>
                        <a:rPr lang="en-US" sz="1600" dirty="0" smtClean="0"/>
                        <a:t>Margin</a:t>
                      </a:r>
                      <a:endParaRPr lang="en-US" sz="1600" dirty="0">
                        <a:latin typeface="Times New Roman"/>
                        <a:ea typeface="Times New Roman"/>
                        <a:cs typeface="Times New Roman"/>
                      </a:endParaRPr>
                    </a:p>
                  </a:txBody>
                  <a:tcPr marL="45085" marR="45085" marT="11430" marB="0" anchor="ctr"/>
                </a:tc>
                <a:tc>
                  <a:txBody>
                    <a:bodyPr/>
                    <a:lstStyle/>
                    <a:p>
                      <a:endParaRPr lang="en-US" sz="1600" dirty="0">
                        <a:latin typeface="Calibri"/>
                        <a:ea typeface="Times New Roman"/>
                        <a:cs typeface="Times New Roman"/>
                      </a:endParaRPr>
                    </a:p>
                  </a:txBody>
                  <a:tcPr marL="45085" marR="45085" marT="1143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t>$16.12</a:t>
                      </a:r>
                      <a:endParaRPr lang="en-US" sz="1600" b="1" dirty="0">
                        <a:latin typeface="+mn-lt"/>
                        <a:ea typeface="Times New Roman"/>
                        <a:cs typeface="Times New Roman"/>
                      </a:endParaRPr>
                    </a:p>
                  </a:txBody>
                  <a:tcPr marL="45085" marR="45085" marT="11430"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41050199"/>
              </p:ext>
            </p:extLst>
          </p:nvPr>
        </p:nvGraphicFramePr>
        <p:xfrm>
          <a:off x="304800" y="1195263"/>
          <a:ext cx="4572000" cy="670560"/>
        </p:xfrm>
        <a:graphic>
          <a:graphicData uri="http://schemas.openxmlformats.org/drawingml/2006/table">
            <a:tbl>
              <a:tblPr firstRow="1" bandRow="1">
                <a:tableStyleId>{073A0DAA-6AF3-43AB-8588-CEC1D06C72B9}</a:tableStyleId>
              </a:tblPr>
              <a:tblGrid>
                <a:gridCol w="457200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Definition</a:t>
                      </a:r>
                      <a:r>
                        <a:rPr lang="en-US" sz="1600" baseline="0" dirty="0" smtClean="0"/>
                        <a:t> of One Unit</a:t>
                      </a:r>
                      <a:endParaRPr lang="en-US" sz="1600" b="1" dirty="0">
                        <a:solidFill>
                          <a:schemeClr val="bg1"/>
                        </a:solidFill>
                      </a:endParaRPr>
                    </a:p>
                  </a:txBody>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One 12</a:t>
                      </a:r>
                      <a:r>
                        <a:rPr lang="en-US" sz="1600" baseline="0" dirty="0" smtClean="0"/>
                        <a:t> ounce candle + shipping &amp; handling</a:t>
                      </a:r>
                      <a:endParaRPr lang="en-US" sz="1600" b="0" dirty="0">
                        <a:solidFill>
                          <a:schemeClr val="tx1"/>
                        </a:solidFill>
                      </a:endParaRPr>
                    </a:p>
                  </a:txBody>
                  <a:tcPr/>
                </a:tc>
              </a:tr>
            </a:tbl>
          </a:graphicData>
        </a:graphic>
      </p:graphicFrame>
      <p:pic>
        <p:nvPicPr>
          <p:cNvPr id="10" name="Content Placeholder 9" descr="logo secondary.jpg"/>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828800" cy="96227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80308709"/>
              </p:ext>
            </p:extLst>
          </p:nvPr>
        </p:nvGraphicFramePr>
        <p:xfrm>
          <a:off x="304800" y="4624263"/>
          <a:ext cx="4571999" cy="838200"/>
        </p:xfrm>
        <a:graphic>
          <a:graphicData uri="http://schemas.openxmlformats.org/drawingml/2006/table">
            <a:tbl>
              <a:tblPr>
                <a:tableStyleId>{073A0DAA-6AF3-43AB-8588-CEC1D06C72B9}</a:tableStyleId>
              </a:tblPr>
              <a:tblGrid>
                <a:gridCol w="1518936"/>
                <a:gridCol w="358849"/>
                <a:gridCol w="898071"/>
                <a:gridCol w="408214"/>
                <a:gridCol w="1387929"/>
              </a:tblGrid>
              <a:tr h="301752">
                <a:tc gridSpan="5">
                  <a:txBody>
                    <a:bodyPr/>
                    <a:lstStyle/>
                    <a:p>
                      <a:pPr marL="0" marR="0" algn="ctr">
                        <a:spcBef>
                          <a:spcPts val="0"/>
                        </a:spcBef>
                        <a:spcAft>
                          <a:spcPts val="0"/>
                        </a:spcAft>
                      </a:pPr>
                      <a:r>
                        <a:rPr lang="en-US" sz="1600" dirty="0" smtClean="0"/>
                        <a:t>Monthly</a:t>
                      </a:r>
                      <a:r>
                        <a:rPr lang="en-US" sz="1600" baseline="0" dirty="0" smtClean="0"/>
                        <a:t> Break Even Units</a:t>
                      </a:r>
                      <a:endParaRPr lang="en-US" sz="1800" b="1" dirty="0">
                        <a:solidFill>
                          <a:schemeClr val="bg1"/>
                        </a:solidFill>
                        <a:latin typeface="+mn-lt"/>
                        <a:ea typeface="Times New Roman"/>
                      </a:endParaRPr>
                    </a:p>
                  </a:txBody>
                  <a:tcPr marL="68580" marR="68580" marT="0" marB="0" anchor="ct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algn="ctr"/>
                      <a:r>
                        <a:rPr lang="en-US" sz="1600" dirty="0" smtClean="0"/>
                        <a:t>$312.24</a:t>
                      </a:r>
                      <a:endParaRPr lang="en-US" sz="1600" b="1" dirty="0" smtClean="0"/>
                    </a:p>
                  </a:txBody>
                  <a:tcPr marL="68580" marR="68580" marT="0" marB="0"/>
                </a:tc>
                <a:tc rowSpan="2">
                  <a:txBody>
                    <a:bodyPr/>
                    <a:lstStyle/>
                    <a:p>
                      <a:pPr marL="0" marR="0" algn="r">
                        <a:spcBef>
                          <a:spcPts val="0"/>
                        </a:spcBef>
                        <a:spcAft>
                          <a:spcPts val="0"/>
                        </a:spcAft>
                      </a:pPr>
                      <a:r>
                        <a:rPr lang="en-US" sz="1600" dirty="0" smtClean="0"/>
                        <a:t>=</a:t>
                      </a:r>
                      <a:endParaRPr lang="en-US" sz="1800" dirty="0">
                        <a:latin typeface="Times New Roman"/>
                        <a:ea typeface="Times New Roman"/>
                      </a:endParaRPr>
                    </a:p>
                  </a:txBody>
                  <a:tcPr marL="68580" marR="68580" marT="0" marB="0" anchor="ctr"/>
                </a:tc>
                <a:tc rowSpan="2">
                  <a:txBody>
                    <a:bodyPr/>
                    <a:lstStyle/>
                    <a:p>
                      <a:pPr marL="0" marR="0" algn="ctr">
                        <a:spcBef>
                          <a:spcPts val="0"/>
                        </a:spcBef>
                        <a:spcAft>
                          <a:spcPts val="0"/>
                        </a:spcAft>
                      </a:pPr>
                      <a:r>
                        <a:rPr lang="en-US" sz="1600" baseline="0" dirty="0" smtClean="0"/>
                        <a:t>19.37</a:t>
                      </a:r>
                      <a:endParaRPr lang="en-US" sz="1600" dirty="0">
                        <a:latin typeface="Times New Roman"/>
                        <a:ea typeface="Times New Roman"/>
                      </a:endParaRPr>
                    </a:p>
                  </a:txBody>
                  <a:tcPr marL="68580" marR="68580" marT="0" marB="0" anchor="ctr"/>
                </a:tc>
                <a:tc rowSpan="2">
                  <a:txBody>
                    <a:bodyPr/>
                    <a:lstStyle/>
                    <a:p>
                      <a:pPr marL="0" marR="0" algn="ctr">
                        <a:spcBef>
                          <a:spcPts val="0"/>
                        </a:spcBef>
                        <a:spcAft>
                          <a:spcPts val="0"/>
                        </a:spcAft>
                      </a:pPr>
                      <a:r>
                        <a:rPr lang="en-US" sz="1600" dirty="0"/>
                        <a:t>≈</a:t>
                      </a:r>
                      <a:endParaRPr lang="en-US" sz="1800" dirty="0">
                        <a:latin typeface="Times New Roman"/>
                        <a:ea typeface="Times New Roman"/>
                      </a:endParaRPr>
                    </a:p>
                  </a:txBody>
                  <a:tcPr marL="68580" marR="68580" marT="0" marB="0" anchor="ctr"/>
                </a:tc>
                <a:tc rowSpan="2">
                  <a:txBody>
                    <a:bodyPr/>
                    <a:lstStyle/>
                    <a:p>
                      <a:pPr marL="0" marR="0" algn="ctr">
                        <a:spcBef>
                          <a:spcPts val="0"/>
                        </a:spcBef>
                        <a:spcAft>
                          <a:spcPts val="0"/>
                        </a:spcAft>
                      </a:pPr>
                      <a:r>
                        <a:rPr lang="en-US" sz="1600" dirty="0" smtClean="0"/>
                        <a:t>20 units</a:t>
                      </a:r>
                      <a:endParaRPr lang="en-US" sz="1800" dirty="0">
                        <a:latin typeface="Times New Roman"/>
                        <a:ea typeface="Times New Roman"/>
                      </a:endParaRPr>
                    </a:p>
                  </a:txBody>
                  <a:tcPr marL="68580" marR="68580" marT="0" marB="0" anchor="ctr"/>
                </a:tc>
              </a:tr>
              <a:tr h="268224">
                <a:tc>
                  <a:txBody>
                    <a:bodyPr/>
                    <a:lstStyle/>
                    <a:p>
                      <a:pPr marL="0" marR="0" algn="ctr">
                        <a:spcBef>
                          <a:spcPts val="0"/>
                        </a:spcBef>
                        <a:spcAft>
                          <a:spcPts val="0"/>
                        </a:spcAft>
                      </a:pPr>
                      <a:r>
                        <a:rPr lang="en-US" sz="1600" dirty="0" smtClean="0"/>
                        <a:t>$16.12</a:t>
                      </a:r>
                      <a:endParaRPr lang="en-US" sz="1800" dirty="0">
                        <a:latin typeface="Times New Roman"/>
                        <a:ea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4" name="Slide Number Placeholder 3"/>
          <p:cNvSpPr>
            <a:spLocks noGrp="1"/>
          </p:cNvSpPr>
          <p:nvPr>
            <p:ph type="sldNum" sz="quarter" idx="12"/>
          </p:nvPr>
        </p:nvSpPr>
        <p:spPr>
          <a:xfrm>
            <a:off x="7010400" y="6492875"/>
            <a:ext cx="2133600" cy="365125"/>
          </a:xfrm>
        </p:spPr>
        <p:txBody>
          <a:bodyPr/>
          <a:lstStyle/>
          <a:p>
            <a:fld id="{8EF05719-60C6-4F50-8ADE-5A9206F1B5F5}" type="slidenum">
              <a:rPr lang="en-US" smtClean="0"/>
              <a:pPr/>
              <a:t>7</a:t>
            </a:fld>
            <a:endParaRPr lang="en-US" dirty="0"/>
          </a:p>
        </p:txBody>
      </p:sp>
      <p:sp>
        <p:nvSpPr>
          <p:cNvPr id="13" name="Title 1"/>
          <p:cNvSpPr>
            <a:spLocks noGrp="1"/>
          </p:cNvSpPr>
          <p:nvPr>
            <p:ph type="title"/>
          </p:nvPr>
        </p:nvSpPr>
        <p:spPr>
          <a:xfrm>
            <a:off x="1447800" y="228600"/>
            <a:ext cx="7391400" cy="762000"/>
          </a:xfrm>
          <a:prstGeom prst="round2DiagRect">
            <a:avLst/>
          </a:prstGeom>
          <a:ln w="12700" cmpd="tri">
            <a:solidFill>
              <a:schemeClr val="bg1">
                <a:lumMod val="65000"/>
              </a:schemeClr>
            </a:solidFill>
          </a:ln>
          <a:effectLst>
            <a:outerShdw blurRad="50800" dist="38100" dir="10800000" algn="r" rotWithShape="0">
              <a:prstClr val="black">
                <a:alpha val="40000"/>
              </a:prstClr>
            </a:outerShdw>
          </a:effectLst>
        </p:spPr>
        <p:txBody>
          <a:bodyPr>
            <a:noAutofit/>
          </a:bodyPr>
          <a:lstStyle/>
          <a:p>
            <a:r>
              <a:rPr lang="en-US" sz="6000" dirty="0" smtClean="0">
                <a:latin typeface="JasmineUPC" pitchFamily="18" charset="-34"/>
                <a:cs typeface="JasmineUPC" pitchFamily="18" charset="-34"/>
              </a:rPr>
              <a:t>Business Model</a:t>
            </a:r>
            <a:endParaRPr lang="en-US" sz="6000" dirty="0">
              <a:latin typeface="JasmineUPC" pitchFamily="18" charset="-34"/>
              <a:cs typeface="JasmineUPC" pitchFamily="18" charset="-34"/>
            </a:endParaRPr>
          </a:p>
        </p:txBody>
      </p:sp>
    </p:spTree>
    <p:extLst>
      <p:ext uri="{BB962C8B-B14F-4D97-AF65-F5344CB8AC3E}">
        <p14:creationId xmlns:p14="http://schemas.microsoft.com/office/powerpoint/2010/main" val="989194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bahmetovic1\Desktop\border.jpg"/>
          <p:cNvPicPr>
            <a:picLocks noChangeAspect="1" noChangeArrowheads="1"/>
          </p:cNvPicPr>
          <p:nvPr/>
        </p:nvPicPr>
        <p:blipFill rotWithShape="1">
          <a:blip r:embed="rId3" cstate="print">
            <a:duotone>
              <a:srgbClr val="B77BB4">
                <a:shade val="45000"/>
                <a:satMod val="135000"/>
              </a:srgbClr>
              <a:prstClr val="white"/>
            </a:duotone>
            <a:extLst>
              <a:ext uri="{BEBA8EAE-BF5A-486C-A8C5-ECC9F3942E4B}">
                <a14:imgProps xmlns:a14="http://schemas.microsoft.com/office/drawing/2010/main">
                  <a14:imgLayer r:embed="rId4">
                    <a14:imgEffect>
                      <a14:backgroundRemoval t="0" b="100000" l="0" r="100000">
                        <a14:backgroundMark x1="83896" y1="19829" x2="83896" y2="19829"/>
                        <a14:backgroundMark x1="85455" y1="81771" x2="85455" y2="81771"/>
                      </a14:backgroundRemoval>
                    </a14:imgEffect>
                  </a14:imgLayer>
                </a14:imgProps>
              </a:ext>
              <a:ext uri="{28A0092B-C50C-407E-A947-70E740481C1C}">
                <a14:useLocalDpi xmlns:a14="http://schemas.microsoft.com/office/drawing/2010/main" val="0"/>
              </a:ext>
            </a:extLst>
          </a:blip>
          <a:srcRect b="2032"/>
          <a:stretch/>
        </p:blipFill>
        <p:spPr bwMode="auto">
          <a:xfrm>
            <a:off x="0" y="0"/>
            <a:ext cx="1295400" cy="6844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Content Placeholder 25"/>
          <p:cNvGraphicFramePr>
            <a:graphicFrameLocks noGrp="1"/>
          </p:cNvGraphicFramePr>
          <p:nvPr>
            <p:ph idx="1"/>
            <p:extLst>
              <p:ext uri="{D42A27DB-BD31-4B8C-83A1-F6EECF244321}">
                <p14:modId xmlns:p14="http://schemas.microsoft.com/office/powerpoint/2010/main" val="2179254206"/>
              </p:ext>
            </p:extLst>
          </p:nvPr>
        </p:nvGraphicFramePr>
        <p:xfrm>
          <a:off x="647700" y="2152194"/>
          <a:ext cx="5105400" cy="3825686"/>
        </p:xfrm>
        <a:graphic>
          <a:graphicData uri="http://schemas.openxmlformats.org/drawingml/2006/table">
            <a:tbl>
              <a:tblPr firstRow="1" bandRow="1">
                <a:tableStyleId>{073A0DAA-6AF3-43AB-8588-CEC1D06C72B9}</a:tableStyleId>
              </a:tblPr>
              <a:tblGrid>
                <a:gridCol w="2552700"/>
                <a:gridCol w="2552700"/>
              </a:tblGrid>
              <a:tr h="152400">
                <a:tc gridSpan="2">
                  <a:txBody>
                    <a:bodyPr/>
                    <a:lstStyle/>
                    <a:p>
                      <a:pPr algn="ctr"/>
                      <a:r>
                        <a:rPr lang="en-US" sz="1600" dirty="0" smtClean="0"/>
                        <a:t>Description of Target Consumer</a:t>
                      </a:r>
                      <a:endParaRPr lang="en-US" sz="1600" dirty="0">
                        <a:solidFill>
                          <a:schemeClr val="bg1"/>
                        </a:solidFill>
                      </a:endParaRPr>
                    </a:p>
                  </a:txBody>
                  <a:tcPr/>
                </a:tc>
                <a:tc hMerge="1">
                  <a:txBody>
                    <a:bodyPr/>
                    <a:lstStyle/>
                    <a:p>
                      <a:endParaRPr lang="en-US"/>
                    </a:p>
                  </a:txBody>
                  <a:tcPr/>
                </a:tc>
              </a:tr>
              <a:tr h="121920">
                <a:tc>
                  <a:txBody>
                    <a:bodyPr/>
                    <a:lstStyle/>
                    <a:p>
                      <a:pPr algn="ctr"/>
                      <a:r>
                        <a:rPr lang="en-US" sz="1600" dirty="0" smtClean="0"/>
                        <a:t>Demographics</a:t>
                      </a:r>
                      <a:endParaRPr lang="en-US" sz="16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Geographics</a:t>
                      </a:r>
                      <a:endParaRPr lang="en-US" sz="1600" b="1" dirty="0" smtClean="0">
                        <a:solidFill>
                          <a:schemeClr val="tx1"/>
                        </a:solidFill>
                      </a:endParaRPr>
                    </a:p>
                  </a:txBody>
                  <a:tcPr/>
                </a:tc>
              </a:tr>
              <a:tr h="1409923">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 95% female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 25 to 65 years old</a:t>
                      </a:r>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 Middle</a:t>
                      </a:r>
                      <a:r>
                        <a:rPr lang="en-US" sz="1600" baseline="0" dirty="0" smtClean="0"/>
                        <a:t> to high income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 Highly educated</a:t>
                      </a:r>
                      <a:endParaRPr lang="en-US" sz="1600" baseline="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 Connecticut</a:t>
                      </a:r>
                      <a:endParaRPr lang="en-US" sz="1600" b="0" dirty="0" smtClean="0">
                        <a:solidFill>
                          <a:schemeClr val="tx1"/>
                        </a:solidFill>
                      </a:endParaRPr>
                    </a:p>
                  </a:txBody>
                  <a:tcPr/>
                </a:tc>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Psychographics</a:t>
                      </a:r>
                      <a:endParaRPr lang="en-US" sz="1600" b="1"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Buying</a:t>
                      </a:r>
                      <a:r>
                        <a:rPr lang="en-US" sz="1600" baseline="0" dirty="0" smtClean="0"/>
                        <a:t> Patterns</a:t>
                      </a:r>
                      <a:endParaRPr lang="en-US" sz="1600" b="1" dirty="0">
                        <a:solidFill>
                          <a:schemeClr val="tx1"/>
                        </a:solidFill>
                      </a:endParaRPr>
                    </a:p>
                  </a:txBody>
                  <a:tcPr/>
                </a:tc>
              </a:tr>
              <a:tr h="1409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t>
                      </a:r>
                      <a:r>
                        <a:rPr lang="en-US" sz="1600" baseline="0" dirty="0" smtClean="0"/>
                        <a:t> Allergies/skin sensitivities</a:t>
                      </a:r>
                      <a:endParaRPr lang="en-US"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 Enjoy interior</a:t>
                      </a:r>
                      <a:r>
                        <a:rPr lang="en-US" sz="1600" baseline="0" dirty="0" smtClean="0"/>
                        <a:t>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 Creative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 Increase</a:t>
                      </a:r>
                      <a:r>
                        <a:rPr lang="en-US" sz="1600" baseline="0" dirty="0" smtClean="0"/>
                        <a:t> during holidays because 35% of candles sales go up during holidays</a:t>
                      </a:r>
                      <a:endParaRPr lang="en-US" sz="1600" b="0" dirty="0" smtClean="0">
                        <a:solidFill>
                          <a:schemeClr val="tx1"/>
                        </a:solidFill>
                      </a:endParaRPr>
                    </a:p>
                  </a:txBody>
                  <a:tcPr/>
                </a:tc>
              </a:tr>
            </a:tbl>
          </a:graphicData>
        </a:graphic>
      </p:graphicFrame>
      <p:grpSp>
        <p:nvGrpSpPr>
          <p:cNvPr id="29" name="Group 28"/>
          <p:cNvGrpSpPr/>
          <p:nvPr/>
        </p:nvGrpSpPr>
        <p:grpSpPr>
          <a:xfrm>
            <a:off x="6134100" y="2152194"/>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dirty="0"/>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Total </a:t>
                </a:r>
                <a:r>
                  <a:rPr lang="en-US" sz="1600" b="1" dirty="0">
                    <a:solidFill>
                      <a:schemeClr val="bg1"/>
                    </a:solidFill>
                  </a:rPr>
                  <a:t>P</a:t>
                </a:r>
                <a:r>
                  <a:rPr lang="en-US" sz="1600" b="1" dirty="0" smtClean="0">
                    <a:solidFill>
                      <a:schemeClr val="bg1"/>
                    </a:solidFill>
                  </a:rPr>
                  <a:t>opulation</a:t>
                </a:r>
                <a:endParaRPr lang="en-US" sz="1600" b="1" dirty="0">
                  <a:solidFill>
                    <a:schemeClr val="bg1"/>
                  </a:solidFill>
                </a:endParaRPr>
              </a:p>
            </p:txBody>
          </p:sp>
          <p:sp>
            <p:nvSpPr>
              <p:cNvPr id="13" name="Rectangle 12"/>
              <p:cNvSpPr/>
              <p:nvPr/>
            </p:nvSpPr>
            <p:spPr>
              <a:xfrm>
                <a:off x="6172200" y="3124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Target Market Population </a:t>
                </a:r>
                <a:endParaRPr lang="en-US" sz="1600" b="1" dirty="0">
                  <a:solidFill>
                    <a:schemeClr val="bg1"/>
                  </a:solidFill>
                </a:endParaRPr>
              </a:p>
            </p:txBody>
          </p:sp>
          <p:sp>
            <p:nvSpPr>
              <p:cNvPr id="14" name="Rectangle 13"/>
              <p:cNvSpPr/>
              <p:nvPr/>
            </p:nvSpPr>
            <p:spPr>
              <a:xfrm>
                <a:off x="6476999" y="2619983"/>
                <a:ext cx="1250092"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3,600,000</a:t>
                </a:r>
                <a:endParaRPr lang="en-US" b="1" dirty="0">
                  <a:solidFill>
                    <a:prstClr val="black"/>
                  </a:solidFill>
                  <a:ea typeface="Times New Roman"/>
                  <a:cs typeface="Times New Roman"/>
                </a:endParaRPr>
              </a:p>
            </p:txBody>
          </p:sp>
          <p:sp>
            <p:nvSpPr>
              <p:cNvPr id="22" name="Rectangle 21"/>
              <p:cNvSpPr/>
              <p:nvPr/>
            </p:nvSpPr>
            <p:spPr>
              <a:xfrm>
                <a:off x="6477000" y="41910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Market Size</a:t>
                </a:r>
              </a:p>
              <a:p>
                <a:pPr algn="ctr"/>
                <a:r>
                  <a:rPr lang="en-US" sz="1200" i="1" dirty="0" smtClean="0">
                    <a:solidFill>
                      <a:schemeClr val="bg1"/>
                    </a:solidFill>
                  </a:rPr>
                  <a:t>(based on</a:t>
                </a:r>
              </a:p>
              <a:p>
                <a:pPr algn="ctr"/>
                <a:r>
                  <a:rPr lang="en-US" sz="1200" i="1" dirty="0" smtClean="0">
                    <a:solidFill>
                      <a:schemeClr val="bg1"/>
                    </a:solidFill>
                  </a:rPr>
                  <a:t>survey)</a:t>
                </a:r>
                <a:endParaRPr lang="en-US" sz="1200" i="1" dirty="0">
                  <a:solidFill>
                    <a:schemeClr val="bg1"/>
                  </a:solidFill>
                </a:endParaRP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Target Market Size</a:t>
              </a:r>
              <a:endParaRPr lang="en-US" sz="1600" b="1" dirty="0"/>
            </a:p>
          </p:txBody>
        </p:sp>
      </p:grpSp>
      <p:graphicFrame>
        <p:nvGraphicFramePr>
          <p:cNvPr id="30" name="Table 29"/>
          <p:cNvGraphicFramePr>
            <a:graphicFrameLocks noGrp="1"/>
          </p:cNvGraphicFramePr>
          <p:nvPr>
            <p:extLst>
              <p:ext uri="{D42A27DB-BD31-4B8C-83A1-F6EECF244321}">
                <p14:modId xmlns:p14="http://schemas.microsoft.com/office/powerpoint/2010/main" val="1036692692"/>
              </p:ext>
            </p:extLst>
          </p:nvPr>
        </p:nvGraphicFramePr>
        <p:xfrm>
          <a:off x="647700" y="1219200"/>
          <a:ext cx="8229600" cy="741680"/>
        </p:xfrm>
        <a:graphic>
          <a:graphicData uri="http://schemas.openxmlformats.org/drawingml/2006/table">
            <a:tbl>
              <a:tblPr firstRow="1" bandRow="1">
                <a:tableStyleId>{073A0DAA-6AF3-43AB-8588-CEC1D06C72B9}</a:tableStyleId>
              </a:tblPr>
              <a:tblGrid>
                <a:gridCol w="1524000"/>
                <a:gridCol w="2590800"/>
                <a:gridCol w="2057400"/>
                <a:gridCol w="2057400"/>
              </a:tblGrid>
              <a:tr h="370840">
                <a:tc gridSpan="4">
                  <a:txBody>
                    <a:bodyPr/>
                    <a:lstStyle/>
                    <a:p>
                      <a:pPr algn="ctr"/>
                      <a:r>
                        <a:rPr lang="en-US" sz="1600" dirty="0" smtClean="0"/>
                        <a:t>Market</a:t>
                      </a:r>
                      <a:r>
                        <a:rPr lang="en-US" sz="1600" baseline="0" dirty="0" smtClean="0"/>
                        <a:t> Statistics</a:t>
                      </a:r>
                      <a:endParaRPr lang="en-US" sz="1600" dirty="0">
                        <a:solidFill>
                          <a:schemeClr val="bg1"/>
                        </a:solidFill>
                      </a:endParaRP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Candle Manufacturing</a:t>
                      </a:r>
                    </a:p>
                  </a:txBody>
                  <a:tcPr anchor="ctr"/>
                </a:tc>
                <a:tc>
                  <a:txBody>
                    <a:bodyPr/>
                    <a:lstStyle/>
                    <a:p>
                      <a:r>
                        <a:rPr lang="en-US" sz="1600" dirty="0" smtClean="0"/>
                        <a:t>Annual</a:t>
                      </a:r>
                      <a:r>
                        <a:rPr lang="en-US" sz="1600" baseline="0" dirty="0" smtClean="0"/>
                        <a:t> Industry Sales:</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$2.3</a:t>
                      </a:r>
                      <a:r>
                        <a:rPr lang="en-US" sz="1800" b="1" baseline="0" dirty="0" smtClean="0"/>
                        <a:t> Billion</a:t>
                      </a:r>
                      <a:endParaRPr lang="en-US" sz="1800" b="1" dirty="0" smtClean="0">
                        <a:solidFill>
                          <a:schemeClr val="tx1"/>
                        </a:solidFill>
                      </a:endParaRPr>
                    </a:p>
                  </a:txBody>
                  <a:tcPr anchor="ctr"/>
                </a:tc>
              </a:tr>
            </a:tbl>
          </a:graphicData>
        </a:graphic>
      </p:graphicFrame>
      <p:sp>
        <p:nvSpPr>
          <p:cNvPr id="17" name="Rectangle 16"/>
          <p:cNvSpPr/>
          <p:nvPr/>
        </p:nvSpPr>
        <p:spPr>
          <a:xfrm>
            <a:off x="6948054" y="4057194"/>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600,000</a:t>
            </a:r>
            <a:endParaRPr lang="en-US" b="1" dirty="0">
              <a:solidFill>
                <a:prstClr val="black"/>
              </a:solidFill>
              <a:ea typeface="Times New Roman"/>
              <a:cs typeface="Times New Roman"/>
            </a:endParaRPr>
          </a:p>
        </p:txBody>
      </p:sp>
      <p:sp>
        <p:nvSpPr>
          <p:cNvPr id="18" name="Rectangle 17"/>
          <p:cNvSpPr/>
          <p:nvPr/>
        </p:nvSpPr>
        <p:spPr>
          <a:xfrm>
            <a:off x="6929315" y="5200194"/>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1,500</a:t>
            </a:r>
            <a:endParaRPr lang="en-US" b="1" dirty="0">
              <a:solidFill>
                <a:prstClr val="black"/>
              </a:solidFill>
              <a:ea typeface="Times New Roman"/>
              <a:cs typeface="Times New Roman"/>
            </a:endParaRPr>
          </a:p>
        </p:txBody>
      </p:sp>
      <p:pic>
        <p:nvPicPr>
          <p:cNvPr id="21" name="Content Placeholder 9" descr="logo secondary.jpg"/>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828800" cy="962274"/>
          </a:xfrm>
          <a:prstGeom prst="rect">
            <a:avLst/>
          </a:prstGeom>
        </p:spPr>
      </p:pic>
      <p:sp>
        <p:nvSpPr>
          <p:cNvPr id="3" name="Slide Number Placeholder 2"/>
          <p:cNvSpPr>
            <a:spLocks noGrp="1"/>
          </p:cNvSpPr>
          <p:nvPr>
            <p:ph type="sldNum" sz="quarter" idx="12"/>
          </p:nvPr>
        </p:nvSpPr>
        <p:spPr/>
        <p:txBody>
          <a:bodyPr/>
          <a:lstStyle/>
          <a:p>
            <a:fld id="{8EF05719-60C6-4F50-8ADE-5A9206F1B5F5}" type="slidenum">
              <a:rPr lang="en-US" smtClean="0"/>
              <a:pPr/>
              <a:t>8</a:t>
            </a:fld>
            <a:endParaRPr lang="en-US"/>
          </a:p>
        </p:txBody>
      </p:sp>
      <p:sp>
        <p:nvSpPr>
          <p:cNvPr id="24" name="Title 1"/>
          <p:cNvSpPr>
            <a:spLocks noGrp="1"/>
          </p:cNvSpPr>
          <p:nvPr>
            <p:ph type="title"/>
          </p:nvPr>
        </p:nvSpPr>
        <p:spPr>
          <a:xfrm>
            <a:off x="1447800" y="228600"/>
            <a:ext cx="7391400" cy="762000"/>
          </a:xfrm>
          <a:prstGeom prst="round2DiagRect">
            <a:avLst/>
          </a:prstGeom>
          <a:ln w="12700" cmpd="tri">
            <a:solidFill>
              <a:schemeClr val="bg1">
                <a:lumMod val="65000"/>
              </a:schemeClr>
            </a:solidFill>
          </a:ln>
          <a:effectLst>
            <a:outerShdw blurRad="50800" dist="38100" dir="10800000" algn="r" rotWithShape="0">
              <a:prstClr val="black">
                <a:alpha val="40000"/>
              </a:prstClr>
            </a:outerShdw>
          </a:effectLst>
        </p:spPr>
        <p:txBody>
          <a:bodyPr>
            <a:noAutofit/>
          </a:bodyPr>
          <a:lstStyle/>
          <a:p>
            <a:r>
              <a:rPr lang="en-US" sz="6000" dirty="0" smtClean="0">
                <a:latin typeface="JasmineUPC" pitchFamily="18" charset="-34"/>
                <a:cs typeface="JasmineUPC" pitchFamily="18" charset="-34"/>
              </a:rPr>
              <a:t>Market Analysis</a:t>
            </a:r>
            <a:endParaRPr lang="en-US" sz="6000" dirty="0">
              <a:latin typeface="JasmineUPC" pitchFamily="18" charset="-34"/>
              <a:cs typeface="JasmineUPC" pitchFamily="18" charset="-34"/>
            </a:endParaRPr>
          </a:p>
        </p:txBody>
      </p:sp>
      <p:pic>
        <p:nvPicPr>
          <p:cNvPr id="1028" name="Picture 4" descr="https://niceandknit.files.wordpress.com/2014/03/ct_outli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79542">
            <a:off x="3851664" y="2976470"/>
            <a:ext cx="1582694" cy="140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242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ahmetovic1\Desktop\border.jpg"/>
          <p:cNvPicPr>
            <a:picLocks noChangeAspect="1" noChangeArrowheads="1"/>
          </p:cNvPicPr>
          <p:nvPr/>
        </p:nvPicPr>
        <p:blipFill rotWithShape="1">
          <a:blip r:embed="rId3" cstate="print">
            <a:duotone>
              <a:srgbClr val="B77BB4">
                <a:shade val="45000"/>
                <a:satMod val="135000"/>
              </a:srgbClr>
              <a:prstClr val="white"/>
            </a:duotone>
            <a:extLst>
              <a:ext uri="{BEBA8EAE-BF5A-486C-A8C5-ECC9F3942E4B}">
                <a14:imgProps xmlns:a14="http://schemas.microsoft.com/office/drawing/2010/main">
                  <a14:imgLayer r:embed="rId4">
                    <a14:imgEffect>
                      <a14:backgroundRemoval t="0" b="100000" l="0" r="100000">
                        <a14:backgroundMark x1="83896" y1="19829" x2="83896" y2="19829"/>
                        <a14:backgroundMark x1="85455" y1="81771" x2="85455" y2="81771"/>
                      </a14:backgroundRemoval>
                    </a14:imgEffect>
                  </a14:imgLayer>
                </a14:imgProps>
              </a:ext>
              <a:ext uri="{28A0092B-C50C-407E-A947-70E740481C1C}">
                <a14:useLocalDpi xmlns:a14="http://schemas.microsoft.com/office/drawing/2010/main" val="0"/>
              </a:ext>
            </a:extLst>
          </a:blip>
          <a:srcRect b="2032"/>
          <a:stretch/>
        </p:blipFill>
        <p:spPr bwMode="auto">
          <a:xfrm>
            <a:off x="0" y="0"/>
            <a:ext cx="1295400" cy="68448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95400" y="1600200"/>
            <a:ext cx="7391400" cy="4525963"/>
          </a:xfrm>
        </p:spPr>
        <p:txBody>
          <a:bodyPr>
            <a:noAutofit/>
          </a:bodyPr>
          <a:lstStyle/>
          <a:p>
            <a:r>
              <a:rPr lang="en-US" sz="3600" dirty="0" smtClean="0">
                <a:latin typeface="JasmineUPC" pitchFamily="18" charset="-34"/>
                <a:cs typeface="JasmineUPC" pitchFamily="18" charset="-34"/>
              </a:rPr>
              <a:t>Social Media</a:t>
            </a:r>
          </a:p>
          <a:p>
            <a:r>
              <a:rPr lang="en-US" sz="3600" dirty="0" smtClean="0">
                <a:latin typeface="JasmineUPC" pitchFamily="18" charset="-34"/>
                <a:cs typeface="JasmineUPC" pitchFamily="18" charset="-34"/>
              </a:rPr>
              <a:t>Website</a:t>
            </a:r>
          </a:p>
          <a:p>
            <a:r>
              <a:rPr lang="en-US" sz="3600" dirty="0" smtClean="0">
                <a:latin typeface="JasmineUPC" pitchFamily="18" charset="-34"/>
                <a:cs typeface="JasmineUPC" pitchFamily="18" charset="-34"/>
              </a:rPr>
              <a:t>Business cards</a:t>
            </a:r>
          </a:p>
          <a:p>
            <a:r>
              <a:rPr lang="en-US" sz="3600" dirty="0" smtClean="0">
                <a:latin typeface="JasmineUPC" pitchFamily="18" charset="-34"/>
                <a:cs typeface="JasmineUPC" pitchFamily="18" charset="-34"/>
              </a:rPr>
              <a:t>Email</a:t>
            </a:r>
          </a:p>
          <a:p>
            <a:r>
              <a:rPr lang="en-US" sz="3600" dirty="0" smtClean="0">
                <a:latin typeface="JasmineUPC" pitchFamily="18" charset="-34"/>
                <a:cs typeface="JasmineUPC" pitchFamily="18" charset="-34"/>
              </a:rPr>
              <a:t>Direct mail</a:t>
            </a:r>
          </a:p>
          <a:p>
            <a:r>
              <a:rPr lang="en-US" sz="3600" dirty="0" smtClean="0">
                <a:latin typeface="JasmineUPC" pitchFamily="18" charset="-34"/>
                <a:cs typeface="JasmineUPC" pitchFamily="18" charset="-34"/>
              </a:rPr>
              <a:t>Word of mouth</a:t>
            </a:r>
            <a:endParaRPr lang="en-US" sz="3600" dirty="0">
              <a:latin typeface="JasmineUPC" pitchFamily="18" charset="-34"/>
              <a:cs typeface="JasmineUPC" pitchFamily="18" charset="-34"/>
            </a:endParaRPr>
          </a:p>
        </p:txBody>
      </p:sp>
      <p:pic>
        <p:nvPicPr>
          <p:cNvPr id="6" name="Content Placeholder 9" descr="logo secondary.jpg"/>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828800" cy="962274"/>
          </a:xfrm>
          <a:prstGeom prst="rect">
            <a:avLst/>
          </a:prstGeom>
        </p:spPr>
      </p:pic>
      <p:sp>
        <p:nvSpPr>
          <p:cNvPr id="4" name="Slide Number Placeholder 3"/>
          <p:cNvSpPr>
            <a:spLocks noGrp="1"/>
          </p:cNvSpPr>
          <p:nvPr>
            <p:ph type="sldNum" sz="quarter" idx="12"/>
          </p:nvPr>
        </p:nvSpPr>
        <p:spPr/>
        <p:txBody>
          <a:bodyPr/>
          <a:lstStyle/>
          <a:p>
            <a:fld id="{8EF05719-60C6-4F50-8ADE-5A9206F1B5F5}" type="slidenum">
              <a:rPr lang="en-US" smtClean="0"/>
              <a:pPr/>
              <a:t>9</a:t>
            </a:fld>
            <a:endParaRPr lang="en-US"/>
          </a:p>
        </p:txBody>
      </p:sp>
      <p:sp>
        <p:nvSpPr>
          <p:cNvPr id="10" name="Title 1"/>
          <p:cNvSpPr>
            <a:spLocks noGrp="1"/>
          </p:cNvSpPr>
          <p:nvPr>
            <p:ph type="title"/>
          </p:nvPr>
        </p:nvSpPr>
        <p:spPr>
          <a:xfrm>
            <a:off x="1447800" y="228600"/>
            <a:ext cx="7391400" cy="762000"/>
          </a:xfrm>
          <a:prstGeom prst="round2DiagRect">
            <a:avLst/>
          </a:prstGeom>
          <a:ln w="12700" cmpd="tri">
            <a:solidFill>
              <a:schemeClr val="bg1">
                <a:lumMod val="65000"/>
              </a:schemeClr>
            </a:solidFill>
          </a:ln>
          <a:effectLst>
            <a:outerShdw blurRad="50800" dist="38100" dir="10800000" algn="r" rotWithShape="0">
              <a:prstClr val="black">
                <a:alpha val="40000"/>
              </a:prstClr>
            </a:outerShdw>
          </a:effectLst>
        </p:spPr>
        <p:txBody>
          <a:bodyPr>
            <a:noAutofit/>
          </a:bodyPr>
          <a:lstStyle/>
          <a:p>
            <a:r>
              <a:rPr lang="en-US" sz="6000" dirty="0" smtClean="0">
                <a:latin typeface="JasmineUPC" pitchFamily="18" charset="-34"/>
                <a:cs typeface="JasmineUPC" pitchFamily="18" charset="-34"/>
              </a:rPr>
              <a:t>Marketing and Sales</a:t>
            </a:r>
            <a:endParaRPr lang="en-US" sz="6000" dirty="0">
              <a:latin typeface="JasmineUPC" pitchFamily="18" charset="-34"/>
              <a:cs typeface="JasmineUPC" pitchFamily="18" charset="-34"/>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6170" y="3275060"/>
            <a:ext cx="1406810" cy="1406810"/>
          </a:xfrm>
          <a:prstGeom prst="rect">
            <a:avLst/>
          </a:prstGeom>
        </p:spPr>
      </p:pic>
      <p:pic>
        <p:nvPicPr>
          <p:cNvPr id="5" name="Picture 4"/>
          <p:cNvPicPr>
            <a:picLocks noChangeAspect="1"/>
          </p:cNvPicPr>
          <p:nvPr/>
        </p:nvPicPr>
        <p:blipFill rotWithShape="1">
          <a:blip r:embed="rId8">
            <a:extLst>
              <a:ext uri="{28A0092B-C50C-407E-A947-70E740481C1C}">
                <a14:useLocalDpi xmlns:a14="http://schemas.microsoft.com/office/drawing/2010/main" val="0"/>
              </a:ext>
            </a:extLst>
          </a:blip>
          <a:srcRect t="8972" b="1437"/>
          <a:stretch/>
        </p:blipFill>
        <p:spPr>
          <a:xfrm>
            <a:off x="4038600" y="1758599"/>
            <a:ext cx="2605099" cy="4298614"/>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1747" y="4724400"/>
            <a:ext cx="1400958" cy="1400958"/>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81747" y="1750367"/>
            <a:ext cx="1375657" cy="1375657"/>
          </a:xfrm>
          <a:prstGeom prst="rect">
            <a:avLst/>
          </a:prstGeom>
        </p:spPr>
      </p:pic>
    </p:spTree>
    <p:extLst>
      <p:ext uri="{BB962C8B-B14F-4D97-AF65-F5344CB8AC3E}">
        <p14:creationId xmlns:p14="http://schemas.microsoft.com/office/powerpoint/2010/main" val="360912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5721</TotalTime>
  <Words>2745</Words>
  <Application>Microsoft Office PowerPoint</Application>
  <PresentationFormat>On-screen Show (4:3)</PresentationFormat>
  <Paragraphs>274</Paragraphs>
  <Slides>15</Slides>
  <Notes>15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2_Office Theme</vt:lpstr>
      <vt:lpstr>1_Office Theme</vt:lpstr>
      <vt:lpstr>PowerPoint Presentation</vt:lpstr>
      <vt:lpstr>PowerPoint Presentation</vt:lpstr>
      <vt:lpstr>Problem  </vt:lpstr>
      <vt:lpstr>Solution  </vt:lpstr>
      <vt:lpstr>So Scentsational</vt:lpstr>
      <vt:lpstr>Business Responsibility</vt:lpstr>
      <vt:lpstr>Business Model</vt:lpstr>
      <vt:lpstr>Market Analysis</vt:lpstr>
      <vt:lpstr>Marketing and Sales</vt:lpstr>
      <vt:lpstr>Competition</vt:lpstr>
      <vt:lpstr>Qualifications  </vt:lpstr>
      <vt:lpstr>Sales Projections</vt:lpstr>
      <vt:lpstr>  Start-Up Funds</vt:lpstr>
      <vt:lpstr>Future Plans &amp; Philanthropy</vt:lpstr>
      <vt:lpstr>We make scents!</vt:lpstr>
    </vt:vector>
  </TitlesOfParts>
  <Company>NFTE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Nguyen, Anne M.</cp:lastModifiedBy>
  <cp:revision>322</cp:revision>
  <cp:lastPrinted>2015-05-12T15:04:48Z</cp:lastPrinted>
  <dcterms:created xsi:type="dcterms:W3CDTF">2012-02-07T20:01:29Z</dcterms:created>
  <dcterms:modified xsi:type="dcterms:W3CDTF">2015-05-19T13:30:27Z</dcterms:modified>
</cp:coreProperties>
</file>