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3" r:id="rId1"/>
  </p:sldMasterIdLst>
  <p:notesMasterIdLst>
    <p:notesMasterId r:id="rId17"/>
  </p:notesMasterIdLst>
  <p:handoutMasterIdLst>
    <p:handoutMasterId r:id="rId18"/>
  </p:handoutMasterIdLst>
  <p:sldIdLst>
    <p:sldId id="290" r:id="rId2"/>
    <p:sldId id="270" r:id="rId3"/>
    <p:sldId id="271" r:id="rId4"/>
    <p:sldId id="272" r:id="rId5"/>
    <p:sldId id="273" r:id="rId6"/>
    <p:sldId id="285" r:id="rId7"/>
    <p:sldId id="288" r:id="rId8"/>
    <p:sldId id="275" r:id="rId9"/>
    <p:sldId id="294" r:id="rId10"/>
    <p:sldId id="277" r:id="rId11"/>
    <p:sldId id="278" r:id="rId12"/>
    <p:sldId id="279" r:id="rId13"/>
    <p:sldId id="281" r:id="rId14"/>
    <p:sldId id="291" r:id="rId15"/>
    <p:sldId id="292" r:id="rId1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6F34"/>
    <a:srgbClr val="00FF00"/>
    <a:srgbClr val="FF00FF"/>
    <a:srgbClr val="65D7FF"/>
    <a:srgbClr val="37CBFF"/>
    <a:srgbClr val="00136A"/>
    <a:srgbClr val="E38803"/>
    <a:srgbClr val="EEB000"/>
    <a:srgbClr val="C006AA"/>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69" autoAdjust="0"/>
    <p:restoredTop sz="79968" autoAdjust="0"/>
  </p:normalViewPr>
  <p:slideViewPr>
    <p:cSldViewPr>
      <p:cViewPr varScale="1">
        <p:scale>
          <a:sx n="54" d="100"/>
          <a:sy n="54" d="100"/>
        </p:scale>
        <p:origin x="1795" y="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a:t>Units Sold</a:t>
            </a:r>
          </a:p>
        </c:rich>
      </c:tx>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Units Sold</c:v>
                </c:pt>
              </c:strCache>
            </c:strRef>
          </c:tx>
          <c:spPr>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elete val="1"/>
          </c:dLbls>
          <c:cat>
            <c:strRef>
              <c:f>Sheet1!$A$2:$A$13</c:f>
              <c:strCache>
                <c:ptCount val="12"/>
                <c:pt idx="0">
                  <c:v>Jan</c:v>
                </c:pt>
                <c:pt idx="1">
                  <c:v>Feb</c:v>
                </c:pt>
                <c:pt idx="2">
                  <c:v>Mar</c:v>
                </c:pt>
                <c:pt idx="3">
                  <c:v>Apr</c:v>
                </c:pt>
                <c:pt idx="4">
                  <c:v>May</c:v>
                </c:pt>
                <c:pt idx="5">
                  <c:v>June</c:v>
                </c:pt>
                <c:pt idx="6">
                  <c:v>July</c:v>
                </c:pt>
                <c:pt idx="7">
                  <c:v>Aug</c:v>
                </c:pt>
                <c:pt idx="8">
                  <c:v>Sept</c:v>
                </c:pt>
                <c:pt idx="9">
                  <c:v>Oct</c:v>
                </c:pt>
                <c:pt idx="10">
                  <c:v>Nov</c:v>
                </c:pt>
                <c:pt idx="11">
                  <c:v>Dec</c:v>
                </c:pt>
              </c:strCache>
            </c:strRef>
          </c:cat>
          <c:val>
            <c:numRef>
              <c:f>Sheet1!$B$2:$B$13</c:f>
              <c:numCache>
                <c:formatCode>General</c:formatCode>
                <c:ptCount val="12"/>
                <c:pt idx="0">
                  <c:v>8</c:v>
                </c:pt>
                <c:pt idx="1">
                  <c:v>8</c:v>
                </c:pt>
                <c:pt idx="2">
                  <c:v>8</c:v>
                </c:pt>
                <c:pt idx="3">
                  <c:v>8</c:v>
                </c:pt>
                <c:pt idx="4">
                  <c:v>12</c:v>
                </c:pt>
                <c:pt idx="5">
                  <c:v>12</c:v>
                </c:pt>
                <c:pt idx="6">
                  <c:v>12</c:v>
                </c:pt>
                <c:pt idx="7">
                  <c:v>12</c:v>
                </c:pt>
                <c:pt idx="8">
                  <c:v>8</c:v>
                </c:pt>
                <c:pt idx="9">
                  <c:v>8</c:v>
                </c:pt>
                <c:pt idx="10">
                  <c:v>8</c:v>
                </c:pt>
                <c:pt idx="11">
                  <c:v>8</c:v>
                </c:pt>
              </c:numCache>
            </c:numRef>
          </c:val>
          <c:extLst>
            <c:ext xmlns:c16="http://schemas.microsoft.com/office/drawing/2014/chart" uri="{C3380CC4-5D6E-409C-BE32-E72D297353CC}">
              <c16:uniqueId val="{00000000-7465-4501-A4DC-5B5EFF2AD3C9}"/>
            </c:ext>
          </c:extLst>
        </c:ser>
        <c:dLbls>
          <c:dLblPos val="inEnd"/>
          <c:showLegendKey val="0"/>
          <c:showVal val="1"/>
          <c:showCatName val="0"/>
          <c:showSerName val="0"/>
          <c:showPercent val="0"/>
          <c:showBubbleSize val="0"/>
        </c:dLbls>
        <c:gapWidth val="100"/>
        <c:overlap val="-24"/>
        <c:axId val="325700752"/>
        <c:axId val="325701144"/>
      </c:barChart>
      <c:catAx>
        <c:axId val="325700752"/>
        <c:scaling>
          <c:orientation val="minMax"/>
        </c:scaling>
        <c:delete val="0"/>
        <c:axPos val="b"/>
        <c:numFmt formatCode="General" sourceLinked="0"/>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325701144"/>
        <c:crosses val="autoZero"/>
        <c:auto val="1"/>
        <c:lblAlgn val="ctr"/>
        <c:lblOffset val="100"/>
        <c:noMultiLvlLbl val="0"/>
      </c:catAx>
      <c:valAx>
        <c:axId val="325701144"/>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325700752"/>
        <c:crosses val="autoZero"/>
        <c:crossBetween val="between"/>
      </c:valAx>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9">
  <a:schemeClr val="accent6"/>
</cs:colorStyle>
</file>

<file path=ppt/charts/style1.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592" cy="464980"/>
          </a:xfrm>
          <a:prstGeom prst="rect">
            <a:avLst/>
          </a:prstGeom>
        </p:spPr>
        <p:txBody>
          <a:bodyPr vert="horz" lIns="91440" tIns="45720" rIns="91440" bIns="45720" rtlCol="0"/>
          <a:lstStyle>
            <a:lvl1pPr algn="l">
              <a:defRPr sz="1200"/>
            </a:lvl1pPr>
          </a:lstStyle>
          <a:p>
            <a:endParaRPr lang="en-US" dirty="0">
              <a:latin typeface="Arial" charset="0"/>
            </a:endParaRPr>
          </a:p>
        </p:txBody>
      </p:sp>
      <p:sp>
        <p:nvSpPr>
          <p:cNvPr id="3" name="Date Placeholder 2"/>
          <p:cNvSpPr>
            <a:spLocks noGrp="1"/>
          </p:cNvSpPr>
          <p:nvPr>
            <p:ph type="dt" sz="quarter" idx="1"/>
          </p:nvPr>
        </p:nvSpPr>
        <p:spPr>
          <a:xfrm>
            <a:off x="3884842" y="1"/>
            <a:ext cx="2971592" cy="464980"/>
          </a:xfrm>
          <a:prstGeom prst="rect">
            <a:avLst/>
          </a:prstGeom>
        </p:spPr>
        <p:txBody>
          <a:bodyPr vert="horz" lIns="91440" tIns="45720" rIns="91440" bIns="45720" rtlCol="0"/>
          <a:lstStyle>
            <a:lvl1pPr algn="r">
              <a:defRPr sz="1200"/>
            </a:lvl1pPr>
          </a:lstStyle>
          <a:p>
            <a:fld id="{443DD1E9-373E-4546-AEF7-A8323C6F19C1}" type="datetimeFigureOut">
              <a:rPr lang="en-US" smtClean="0">
                <a:latin typeface="Arial" charset="0"/>
              </a:rPr>
              <a:pPr/>
              <a:t>5/22/2018</a:t>
            </a:fld>
            <a:endParaRPr lang="en-US" dirty="0">
              <a:latin typeface="Arial" charset="0"/>
            </a:endParaRPr>
          </a:p>
        </p:txBody>
      </p:sp>
      <p:sp>
        <p:nvSpPr>
          <p:cNvPr id="4" name="Footer Placeholder 3"/>
          <p:cNvSpPr>
            <a:spLocks noGrp="1"/>
          </p:cNvSpPr>
          <p:nvPr>
            <p:ph type="ftr" sz="quarter" idx="2"/>
          </p:nvPr>
        </p:nvSpPr>
        <p:spPr>
          <a:xfrm>
            <a:off x="0" y="8829823"/>
            <a:ext cx="2971592" cy="464980"/>
          </a:xfrm>
          <a:prstGeom prst="rect">
            <a:avLst/>
          </a:prstGeom>
        </p:spPr>
        <p:txBody>
          <a:bodyPr vert="horz" lIns="91440" tIns="45720" rIns="91440" bIns="45720" rtlCol="0" anchor="b"/>
          <a:lstStyle>
            <a:lvl1pPr algn="l">
              <a:defRPr sz="1200"/>
            </a:lvl1pPr>
          </a:lstStyle>
          <a:p>
            <a:endParaRPr lang="en-US" dirty="0">
              <a:latin typeface="Arial" charset="0"/>
            </a:endParaRPr>
          </a:p>
        </p:txBody>
      </p:sp>
      <p:sp>
        <p:nvSpPr>
          <p:cNvPr id="5" name="Slide Number Placeholder 4"/>
          <p:cNvSpPr>
            <a:spLocks noGrp="1"/>
          </p:cNvSpPr>
          <p:nvPr>
            <p:ph type="sldNum" sz="quarter" idx="3"/>
          </p:nvPr>
        </p:nvSpPr>
        <p:spPr>
          <a:xfrm>
            <a:off x="3884842" y="8829823"/>
            <a:ext cx="2971592" cy="464980"/>
          </a:xfrm>
          <a:prstGeom prst="rect">
            <a:avLst/>
          </a:prstGeom>
        </p:spPr>
        <p:txBody>
          <a:bodyPr vert="horz" lIns="91440" tIns="45720" rIns="91440" bIns="45720" rtlCol="0" anchor="b"/>
          <a:lstStyle>
            <a:lvl1pPr algn="r">
              <a:defRPr sz="1200"/>
            </a:lvl1pPr>
          </a:lstStyle>
          <a:p>
            <a:fld id="{BE34B1CC-39E3-4A7E-A15F-DC4711D0D265}" type="slidenum">
              <a:rPr lang="en-US" smtClean="0">
                <a:latin typeface="Arial" charset="0"/>
              </a:rPr>
              <a:pPr/>
              <a:t>‹#›</a:t>
            </a:fld>
            <a:endParaRPr lang="en-US" dirty="0">
              <a:latin typeface="Arial" charset="0"/>
            </a:endParaRPr>
          </a:p>
        </p:txBody>
      </p:sp>
    </p:spTree>
    <p:extLst>
      <p:ext uri="{BB962C8B-B14F-4D97-AF65-F5344CB8AC3E}">
        <p14:creationId xmlns:p14="http://schemas.microsoft.com/office/powerpoint/2010/main" val="18455892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2492" tIns="46246" rIns="92492" bIns="46246" rtlCol="0"/>
          <a:lstStyle>
            <a:lvl1pPr algn="l">
              <a:defRPr sz="1200">
                <a:latin typeface="Arial" charset="0"/>
              </a:defRPr>
            </a:lvl1pPr>
          </a:lstStyle>
          <a:p>
            <a:endParaRPr lang="en-US" dirty="0"/>
          </a:p>
        </p:txBody>
      </p:sp>
      <p:sp>
        <p:nvSpPr>
          <p:cNvPr id="3" name="Date Placeholder 2"/>
          <p:cNvSpPr>
            <a:spLocks noGrp="1"/>
          </p:cNvSpPr>
          <p:nvPr>
            <p:ph type="dt" idx="1"/>
          </p:nvPr>
        </p:nvSpPr>
        <p:spPr>
          <a:xfrm>
            <a:off x="3884614" y="0"/>
            <a:ext cx="2971800" cy="464820"/>
          </a:xfrm>
          <a:prstGeom prst="rect">
            <a:avLst/>
          </a:prstGeom>
        </p:spPr>
        <p:txBody>
          <a:bodyPr vert="horz" lIns="92492" tIns="46246" rIns="92492" bIns="46246" rtlCol="0"/>
          <a:lstStyle>
            <a:lvl1pPr algn="r">
              <a:defRPr sz="1200">
                <a:latin typeface="Arial" charset="0"/>
              </a:defRPr>
            </a:lvl1pPr>
          </a:lstStyle>
          <a:p>
            <a:fld id="{CB2BB6C2-F5C4-49BC-BD78-FC7E7B1E650B}" type="datetimeFigureOut">
              <a:rPr lang="en-US" smtClean="0"/>
              <a:pPr/>
              <a:t>5/22/2018</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2492" tIns="46246" rIns="92492" bIns="46246"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6"/>
            <a:ext cx="2971800" cy="464820"/>
          </a:xfrm>
          <a:prstGeom prst="rect">
            <a:avLst/>
          </a:prstGeom>
        </p:spPr>
        <p:txBody>
          <a:bodyPr vert="horz" lIns="92492" tIns="46246" rIns="92492" bIns="46246" rtlCol="0" anchor="b"/>
          <a:lstStyle>
            <a:lvl1pPr algn="l">
              <a:defRPr sz="1200">
                <a:latin typeface="Arial" charset="0"/>
              </a:defRPr>
            </a:lvl1pPr>
          </a:lstStyle>
          <a:p>
            <a:endParaRPr lang="en-US" dirty="0"/>
          </a:p>
        </p:txBody>
      </p:sp>
      <p:sp>
        <p:nvSpPr>
          <p:cNvPr id="7" name="Slide Number Placeholder 6"/>
          <p:cNvSpPr>
            <a:spLocks noGrp="1"/>
          </p:cNvSpPr>
          <p:nvPr>
            <p:ph type="sldNum" sz="quarter" idx="5"/>
          </p:nvPr>
        </p:nvSpPr>
        <p:spPr>
          <a:xfrm>
            <a:off x="3884614" y="8829966"/>
            <a:ext cx="2971800" cy="464820"/>
          </a:xfrm>
          <a:prstGeom prst="rect">
            <a:avLst/>
          </a:prstGeom>
        </p:spPr>
        <p:txBody>
          <a:bodyPr vert="horz" lIns="92492" tIns="46246" rIns="92492" bIns="46246" rtlCol="0" anchor="b"/>
          <a:lstStyle>
            <a:lvl1pPr algn="r">
              <a:defRPr sz="1200">
                <a:latin typeface="Arial" charset="0"/>
              </a:defRPr>
            </a:lvl1pPr>
          </a:lstStyle>
          <a:p>
            <a:fld id="{F3F5A8CD-32A9-4972-A31B-86080B7BBAE7}" type="slidenum">
              <a:rPr lang="en-US" smtClean="0"/>
              <a:pPr/>
              <a:t>‹#›</a:t>
            </a:fld>
            <a:endParaRPr lang="en-US" dirty="0"/>
          </a:p>
        </p:txBody>
      </p:sp>
    </p:spTree>
    <p:extLst>
      <p:ext uri="{BB962C8B-B14F-4D97-AF65-F5344CB8AC3E}">
        <p14:creationId xmlns:p14="http://schemas.microsoft.com/office/powerpoint/2010/main" val="180502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charset="0"/>
        <a:ea typeface="+mn-ea"/>
        <a:cs typeface="+mn-cs"/>
      </a:defRPr>
    </a:lvl1pPr>
    <a:lvl2pPr marL="457200" algn="l" defTabSz="914400" rtl="0" eaLnBrk="1" latinLnBrk="0" hangingPunct="1">
      <a:defRPr sz="1200" kern="1200">
        <a:solidFill>
          <a:schemeClr val="tx1"/>
        </a:solidFill>
        <a:latin typeface="Arial" charset="0"/>
        <a:ea typeface="+mn-ea"/>
        <a:cs typeface="+mn-cs"/>
      </a:defRPr>
    </a:lvl2pPr>
    <a:lvl3pPr marL="914400" algn="l" defTabSz="914400" rtl="0" eaLnBrk="1" latinLnBrk="0" hangingPunct="1">
      <a:defRPr sz="1200" kern="1200">
        <a:solidFill>
          <a:schemeClr val="tx1"/>
        </a:solidFill>
        <a:latin typeface="Arial" charset="0"/>
        <a:ea typeface="+mn-ea"/>
        <a:cs typeface="+mn-cs"/>
      </a:defRPr>
    </a:lvl3pPr>
    <a:lvl4pPr marL="1371600" algn="l" defTabSz="914400" rtl="0" eaLnBrk="1" latinLnBrk="0" hangingPunct="1">
      <a:defRPr sz="1200" kern="1200">
        <a:solidFill>
          <a:schemeClr val="tx1"/>
        </a:solidFill>
        <a:latin typeface="Arial" charset="0"/>
        <a:ea typeface="+mn-ea"/>
        <a:cs typeface="+mn-cs"/>
      </a:defRPr>
    </a:lvl4pPr>
    <a:lvl5pPr marL="1828800" algn="l" defTabSz="914400" rtl="0" eaLnBrk="1" latinLnBrk="0" hangingPunct="1">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Imagine you and your child with special needs are at a pool party and your child</a:t>
            </a:r>
            <a:r>
              <a:rPr lang="en-US" baseline="0" dirty="0"/>
              <a:t> is laughing and playing.  You turn your back to take a call for 20 seconds … and suddenly your child isn’t laughing or playing anymore. (intense pause here). Now your child just became one of the 91% of deaths of children with special needs that die from accidental drownings. Our goal is to prevent anything like that from happening and allow them to be given a fun opportunity they otherwise wouldn’t receive. </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91% of wandering deaths that occur in children on the autism spectrum that are from accidental drowning.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Did you know that of children with autism, 91% of</a:t>
            </a:r>
            <a:r>
              <a:rPr lang="en-US" baseline="0" dirty="0"/>
              <a:t> </a:t>
            </a:r>
            <a:r>
              <a:rPr lang="en-US" dirty="0"/>
              <a:t> deaths were caused by accidental drowning? </a:t>
            </a:r>
          </a:p>
          <a:p>
            <a:r>
              <a:rPr lang="en-US" dirty="0"/>
              <a:t>20 seconds and 2 inches</a:t>
            </a:r>
            <a:r>
              <a:rPr lang="en-US" baseline="0" dirty="0"/>
              <a:t> of water is all it takes for a child to drown. </a:t>
            </a:r>
          </a:p>
          <a:p>
            <a:r>
              <a:rPr lang="en-US" baseline="0" dirty="0"/>
              <a:t>It is vital for any child with autism to know how to swim, yet </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By just dedicating about three hours every week for swimming, you could drastically reduce your chances of secondary health conditions.</a:t>
            </a:r>
          </a:p>
          <a:p>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1</a:t>
            </a:fld>
            <a:endParaRPr lang="en-US" dirty="0"/>
          </a:p>
        </p:txBody>
      </p:sp>
    </p:spTree>
    <p:extLst>
      <p:ext uri="{BB962C8B-B14F-4D97-AF65-F5344CB8AC3E}">
        <p14:creationId xmlns:p14="http://schemas.microsoft.com/office/powerpoint/2010/main" val="10847356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Anthony:</a:t>
            </a:r>
            <a:r>
              <a:rPr lang="en-US" baseline="0" dirty="0"/>
              <a:t> </a:t>
            </a:r>
            <a:r>
              <a:rPr lang="en-US" dirty="0"/>
              <a:t>Two of our competitors are</a:t>
            </a:r>
            <a:r>
              <a:rPr lang="en-US" baseline="0" dirty="0"/>
              <a:t> </a:t>
            </a:r>
            <a:r>
              <a:rPr lang="en-US" baseline="0" dirty="0" err="1"/>
              <a:t>sunsational</a:t>
            </a:r>
            <a:r>
              <a:rPr lang="en-US" baseline="0" dirty="0"/>
              <a:t> swim school and Noah’s ark swim school. We are located more accessibly for our target market and offer both on the go lessons and lessons at a contracted facility. We plan on building a community by offering pre competitive and competitive swim teams after your child has passed our swim classes. </a:t>
            </a:r>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10</a:t>
            </a:fld>
            <a:endParaRPr lang="en-US" dirty="0"/>
          </a:p>
        </p:txBody>
      </p:sp>
    </p:spTree>
    <p:extLst>
      <p:ext uri="{BB962C8B-B14F-4D97-AF65-F5344CB8AC3E}">
        <p14:creationId xmlns:p14="http://schemas.microsoft.com/office/powerpoint/2010/main" val="40546292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
                <a:srgbClr val="F69200"/>
              </a:buClr>
              <a:buSzTx/>
              <a:buFontTx/>
              <a:buNone/>
              <a:tabLst/>
              <a:defRPr/>
            </a:pPr>
            <a:r>
              <a:rPr lang="en-US" dirty="0"/>
              <a:t>Jake: We are qualified to run</a:t>
            </a:r>
            <a:r>
              <a:rPr lang="en-US" baseline="0" dirty="0"/>
              <a:t> guarded spectrum because we will have our </a:t>
            </a:r>
            <a:r>
              <a:rPr lang="en-US" dirty="0"/>
              <a:t>(WSI) and Lifeguard certifications by summer 2018 and have already taught over 100 hours of classes. We have personal connections with other instructors and have 6 years combined experience with parks and recreations.</a:t>
            </a:r>
          </a:p>
          <a:p>
            <a:pPr lvl="0">
              <a:buClr>
                <a:srgbClr val="F69200"/>
              </a:buClr>
            </a:pPr>
            <a:endParaRPr lang="en-US" dirty="0"/>
          </a:p>
          <a:p>
            <a:pPr lvl="0">
              <a:buClr>
                <a:srgbClr val="F69200"/>
              </a:buClr>
            </a:pPr>
            <a:endParaRPr lang="en-US" dirty="0"/>
          </a:p>
          <a:p>
            <a:pPr lvl="0">
              <a:buClr>
                <a:srgbClr val="F69200"/>
              </a:buClr>
            </a:pPr>
            <a:endParaRPr lang="en-US" dirty="0"/>
          </a:p>
          <a:p>
            <a:pPr lvl="0">
              <a:buClr>
                <a:srgbClr val="F69200"/>
              </a:buClr>
            </a:pPr>
            <a:r>
              <a:rPr lang="en-US" dirty="0"/>
              <a:t>We have personal connections with swim instructors that have taught disabled children.</a:t>
            </a:r>
          </a:p>
          <a:p>
            <a:pPr lvl="0">
              <a:buClr>
                <a:srgbClr val="F69200"/>
              </a:buClr>
            </a:pPr>
            <a:r>
              <a:rPr lang="en-US" dirty="0"/>
              <a:t>We will both have water safety instructor certifications and lifeguard certifications by summer 2018.</a:t>
            </a:r>
          </a:p>
          <a:p>
            <a:pPr lvl="0">
              <a:buClr>
                <a:srgbClr val="F69200"/>
              </a:buClr>
            </a:pPr>
            <a:r>
              <a:rPr lang="en-US" dirty="0"/>
              <a:t>We have taught a total of 4 sets of 6 classes and 3 sets of 8 classes.</a:t>
            </a:r>
          </a:p>
          <a:p>
            <a:pPr lvl="0">
              <a:buClr>
                <a:srgbClr val="F69200"/>
              </a:buClr>
            </a:pPr>
            <a:r>
              <a:rPr lang="en-US" dirty="0"/>
              <a:t>We have a combined 6 years of experience working with the public through parks and recreation services. </a:t>
            </a:r>
          </a:p>
          <a:p>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11</a:t>
            </a:fld>
            <a:endParaRPr lang="en-US" dirty="0"/>
          </a:p>
        </p:txBody>
      </p:sp>
    </p:spTree>
    <p:extLst>
      <p:ext uri="{BB962C8B-B14F-4D97-AF65-F5344CB8AC3E}">
        <p14:creationId xmlns:p14="http://schemas.microsoft.com/office/powerpoint/2010/main" val="34047819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a:t>Anthony: Guarded</a:t>
            </a:r>
            <a:r>
              <a:rPr lang="en-US" baseline="0" dirty="0"/>
              <a:t> Spectrum has projected that we are going to sell 56 sets of classes in our first year. We will run 6 classes in the summer months and 4 classes the rest of the year. This leads to a gross revenue of $179,200 and our net profit is $25,904. </a:t>
            </a:r>
          </a:p>
          <a:p>
            <a:endParaRPr lang="en-US" baseline="0" dirty="0"/>
          </a:p>
          <a:p>
            <a:endParaRPr lang="en-US" baseline="0" dirty="0"/>
          </a:p>
          <a:p>
            <a:endParaRPr lang="en-US" baseline="0" dirty="0"/>
          </a:p>
          <a:p>
            <a:endParaRPr lang="en-US" baseline="0" dirty="0"/>
          </a:p>
          <a:p>
            <a:endParaRPr lang="en-US" baseline="0" dirty="0"/>
          </a:p>
          <a:p>
            <a:endParaRPr lang="en-US" baseline="0" dirty="0"/>
          </a:p>
          <a:p>
            <a:r>
              <a:rPr lang="en-US" dirty="0"/>
              <a:t> on running 4 classes every month and 6 in the summer months since families are more free to bring their children throughout different times of the day so more class times will be available. This specific class is not all we will be offering and since the classes are an hour long each, it cant take up the entirety of our workday so we can fit a couple classes a day in addition to other things we can provide. We also </a:t>
            </a:r>
            <a:r>
              <a:rPr lang="en-US" dirty="0" err="1"/>
              <a:t>planon</a:t>
            </a:r>
            <a:r>
              <a:rPr lang="en-US" dirty="0"/>
              <a:t> offering more class times in the spring so</a:t>
            </a:r>
            <a:r>
              <a:rPr lang="en-US" baseline="0" dirty="0"/>
              <a:t> children can be ready for the summer. A lot of these units will be supplied with repeat students. </a:t>
            </a:r>
          </a:p>
          <a:p>
            <a:endParaRPr lang="en-US" baseline="0" dirty="0"/>
          </a:p>
          <a:p>
            <a:r>
              <a:rPr lang="en-US" baseline="0" dirty="0"/>
              <a:t>Guarded spectrum has projected that we are going to sell ,,, amount of units in our first year. </a:t>
            </a:r>
          </a:p>
          <a:p>
            <a:r>
              <a:rPr lang="en-US" baseline="0" dirty="0"/>
              <a:t>During </a:t>
            </a:r>
            <a:r>
              <a:rPr lang="en-US" baseline="0" dirty="0" err="1"/>
              <a:t>april</a:t>
            </a:r>
            <a:r>
              <a:rPr lang="en-US" baseline="0" dirty="0"/>
              <a:t> thro</a:t>
            </a:r>
          </a:p>
          <a:p>
            <a:r>
              <a:rPr lang="en-US" baseline="0" dirty="0"/>
              <a:t>ugh august we expect to teach more classes</a:t>
            </a:r>
          </a:p>
        </p:txBody>
      </p:sp>
      <p:sp>
        <p:nvSpPr>
          <p:cNvPr id="4" name="Slide Number Placeholder 3"/>
          <p:cNvSpPr>
            <a:spLocks noGrp="1"/>
          </p:cNvSpPr>
          <p:nvPr>
            <p:ph type="sldNum" sz="quarter" idx="10"/>
          </p:nvPr>
        </p:nvSpPr>
        <p:spPr/>
        <p:txBody>
          <a:bodyPr/>
          <a:lstStyle/>
          <a:p>
            <a:fld id="{F3F5A8CD-32A9-4972-A31B-86080B7BBAE7}" type="slidenum">
              <a:rPr lang="en-US" smtClean="0"/>
              <a:pPr/>
              <a:t>12</a:t>
            </a:fld>
            <a:endParaRPr lang="en-US" dirty="0"/>
          </a:p>
        </p:txBody>
      </p:sp>
    </p:spTree>
    <p:extLst>
      <p:ext uri="{BB962C8B-B14F-4D97-AF65-F5344CB8AC3E}">
        <p14:creationId xmlns:p14="http://schemas.microsoft.com/office/powerpoint/2010/main" val="47744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a:p>
          <a:p>
            <a:r>
              <a:rPr lang="en-US" dirty="0"/>
              <a:t>Spectrum </a:t>
            </a:r>
            <a:r>
              <a:rPr lang="en-US"/>
              <a:t>Swim Academy needs </a:t>
            </a:r>
            <a:r>
              <a:rPr lang="en-US" dirty="0"/>
              <a:t>$38,800 in startup funds to become operational and start serving </a:t>
            </a:r>
            <a:r>
              <a:rPr lang="en-US"/>
              <a:t>the community.</a:t>
            </a:r>
            <a:endParaRPr lang="en-US" dirty="0"/>
          </a:p>
          <a:p>
            <a:endParaRPr lang="en-US" dirty="0"/>
          </a:p>
          <a:p>
            <a:endParaRPr lang="en-US" dirty="0"/>
          </a:p>
          <a:p>
            <a:endParaRPr lang="en-US" dirty="0"/>
          </a:p>
          <a:p>
            <a:endParaRPr lang="en-US" dirty="0"/>
          </a:p>
          <a:p>
            <a:endParaRPr lang="en-US" dirty="0"/>
          </a:p>
          <a:p>
            <a:r>
              <a:rPr lang="en-US" dirty="0"/>
              <a:t>Anthony: Guarded Spectrum needs $38,800 in startup funds to become operational and start serving the community. ,Our phones, computers, and company car are already owned, but we need money for the WSI certifications,</a:t>
            </a:r>
            <a:r>
              <a:rPr lang="en-US" baseline="0" dirty="0"/>
              <a:t> equipment, and the Guarded spectrum starter pack and charity race. </a:t>
            </a:r>
            <a:r>
              <a:rPr lang="en-US" dirty="0"/>
              <a:t>Our emergency fund is $2,000 which takes care of instances where our company car might not be available or when one of us is sick and we need a backup instructor.</a:t>
            </a:r>
            <a:r>
              <a:rPr lang="en-US" baseline="0" dirty="0"/>
              <a:t> </a:t>
            </a:r>
            <a:r>
              <a:rPr lang="en-US" dirty="0"/>
              <a:t>Our cash reserve for fixed expenses is $32,700 which leads to a total of $38,800 for our total startup investment. Our return on investment will be 67% and our return</a:t>
            </a:r>
            <a:r>
              <a:rPr lang="en-US" baseline="0" dirty="0"/>
              <a:t> on sales will be 15%</a:t>
            </a:r>
            <a:endParaRPr lang="en-US" dirty="0"/>
          </a:p>
          <a:p>
            <a:endParaRPr lang="en-US" dirty="0"/>
          </a:p>
          <a:p>
            <a:endParaRPr lang="en-US" dirty="0"/>
          </a:p>
          <a:p>
            <a:r>
              <a:rPr lang="en-US" dirty="0"/>
              <a:t>Notes:</a:t>
            </a:r>
          </a:p>
          <a:p>
            <a:pPr marL="171450" indent="-171450">
              <a:buFont typeface="Arial" panose="020B0604020202020204" pitchFamily="34" charset="0"/>
              <a:buChar char="•"/>
            </a:pPr>
            <a:r>
              <a:rPr lang="en-US" baseline="0" dirty="0"/>
              <a:t>NFTE suggests to have your Emergency Fund equal to half of your Total Start-Up Expenditures</a:t>
            </a:r>
          </a:p>
          <a:p>
            <a:pPr marL="171450" indent="-171450">
              <a:buFont typeface="Arial" panose="020B0604020202020204" pitchFamily="34" charset="0"/>
              <a:buChar char="•"/>
            </a:pPr>
            <a:r>
              <a:rPr lang="en-US" baseline="0" dirty="0"/>
              <a:t>To find your Reserve for Fixed Expenses, multiply your monthly fixed expenses (found on the Business Model slide / slide 13) by 3.  This will give you 3 months of cash to cover costs while you initially growing your business</a:t>
            </a:r>
          </a:p>
          <a:p>
            <a:r>
              <a:rPr lang="en-US" dirty="0"/>
              <a:t>Guarded spectrum will need $38,300</a:t>
            </a:r>
            <a:r>
              <a:rPr lang="en-US" baseline="0" dirty="0"/>
              <a:t> in startup funds to become operational. </a:t>
            </a:r>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13</a:t>
            </a:fld>
            <a:endParaRPr lang="en-US"/>
          </a:p>
        </p:txBody>
      </p:sp>
    </p:spTree>
    <p:extLst>
      <p:ext uri="{BB962C8B-B14F-4D97-AF65-F5344CB8AC3E}">
        <p14:creationId xmlns:p14="http://schemas.microsoft.com/office/powerpoint/2010/main" val="13557279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bg1"/>
                </a:solidFill>
              </a:rPr>
              <a:t>Jake: Hire our first certified employees by year #2 and start teaching WSI and LG classes by year #4</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bg1"/>
                </a:solidFill>
              </a:rPr>
              <a:t>An annual charity swim race where all profits go to Autism Society of America (ASA) as well as 5% of our yearly net profit</a:t>
            </a:r>
            <a:endParaRPr lang="en-US" dirty="0">
              <a:solidFill>
                <a:schemeClr val="bg1"/>
              </a:solidFill>
            </a:endParaRPr>
          </a:p>
          <a:p>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14</a:t>
            </a:fld>
            <a:endParaRPr lang="en-US" dirty="0"/>
          </a:p>
        </p:txBody>
      </p:sp>
    </p:spTree>
    <p:extLst>
      <p:ext uri="{BB962C8B-B14F-4D97-AF65-F5344CB8AC3E}">
        <p14:creationId xmlns:p14="http://schemas.microsoft.com/office/powerpoint/2010/main" val="4834334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Anthony: Thank you for your consideration of Guarded Spectrum</a:t>
            </a:r>
          </a:p>
          <a:p>
            <a:r>
              <a:rPr lang="en-US" dirty="0"/>
              <a:t>Jake: Follow us on Instagram, Facebook and you also can contact us at the shown email address if you have any personalized questions or concerns</a:t>
            </a:r>
          </a:p>
          <a:p>
            <a:r>
              <a:rPr lang="en-US" dirty="0"/>
              <a:t>Anthony: and remember, at Guarded Spectrum we have a splash for all, thank you</a:t>
            </a:r>
          </a:p>
          <a:p>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15</a:t>
            </a:fld>
            <a:endParaRPr lang="en-US" dirty="0"/>
          </a:p>
        </p:txBody>
      </p:sp>
    </p:spTree>
    <p:extLst>
      <p:ext uri="{BB962C8B-B14F-4D97-AF65-F5344CB8AC3E}">
        <p14:creationId xmlns:p14="http://schemas.microsoft.com/office/powerpoint/2010/main" val="3220150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Jake: Hello good morning ladies and gentlemen, my name is Jake Gallo</a:t>
            </a:r>
          </a:p>
          <a:p>
            <a:r>
              <a:rPr lang="en-US" dirty="0"/>
              <a:t>Anthony: and I am Anthony Latif and our business is Spectrum Swim Academy</a:t>
            </a:r>
          </a:p>
          <a:p>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2</a:t>
            </a:fld>
            <a:endParaRPr lang="en-US" dirty="0"/>
          </a:p>
        </p:txBody>
      </p:sp>
    </p:spTree>
    <p:extLst>
      <p:ext uri="{BB962C8B-B14F-4D97-AF65-F5344CB8AC3E}">
        <p14:creationId xmlns:p14="http://schemas.microsoft.com/office/powerpoint/2010/main" val="3636433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Jake: Children with special needs are sometimes not the most comfortable when mixed with others that may or may not have special needs of their own.  The general</a:t>
            </a:r>
            <a:r>
              <a:rPr lang="en-US" baseline="0" dirty="0"/>
              <a:t> c</a:t>
            </a:r>
            <a:r>
              <a:rPr lang="en-US" dirty="0"/>
              <a:t>lasses people will sign their children up for do not execute the specific needs of children but rather a mere overview of what’s really needed.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 is not taken into account that there are lots of distraction in big class sizes and it can actually regress a child’s learning and diminish their feelings of safety and protection. Also, finding a program for children with disabilities is very difficult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 is also a fact that there are no special needs swimming lesson targeted businesses within 50 miles of our planned location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Uncomfortable in normal classes</a:t>
            </a:r>
          </a:p>
          <a:p>
            <a:r>
              <a:rPr lang="en-US" dirty="0"/>
              <a:t>General classes that don’t have what your child specifically needs</a:t>
            </a:r>
          </a:p>
          <a:p>
            <a:r>
              <a:rPr lang="en-US" dirty="0"/>
              <a:t>Large class sizes get in the way</a:t>
            </a:r>
          </a:p>
          <a:p>
            <a:r>
              <a:rPr lang="en-US" dirty="0"/>
              <a:t>No other special needs targeted swimming lesson businesses within 50 miles of our location </a:t>
            </a:r>
          </a:p>
          <a:p>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3</a:t>
            </a:fld>
            <a:endParaRPr lang="en-US" dirty="0"/>
          </a:p>
        </p:txBody>
      </p:sp>
    </p:spTree>
    <p:extLst>
      <p:ext uri="{BB962C8B-B14F-4D97-AF65-F5344CB8AC3E}">
        <p14:creationId xmlns:p14="http://schemas.microsoft.com/office/powerpoint/2010/main" val="27356514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Anthony:</a:t>
            </a:r>
            <a:r>
              <a:rPr lang="en-US" baseline="0" dirty="0"/>
              <a:t> </a:t>
            </a:r>
            <a:r>
              <a:rPr lang="en-US" dirty="0"/>
              <a:t>At Spectrum Swim Academy we teach in a small class setting poolside that allows the children to learn with</a:t>
            </a:r>
            <a:r>
              <a:rPr lang="en-US" baseline="0" dirty="0"/>
              <a:t> others that have </a:t>
            </a:r>
            <a:r>
              <a:rPr lang="en-US" dirty="0"/>
              <a:t>similar needs as themselves. We make sure to tend to the needs that the children have and customize our lessons to optimize their comfortability, learning and enjoyment. we will be located in one central location and multiple local community programs to be more accessible to all as well as having private lessons</a:t>
            </a:r>
          </a:p>
          <a:p>
            <a:endParaRPr lang="en-US" dirty="0"/>
          </a:p>
          <a:p>
            <a:r>
              <a:rPr lang="en-US" dirty="0"/>
              <a:t>Corporate social </a:t>
            </a:r>
            <a:r>
              <a:rPr lang="en-US" dirty="0" err="1"/>
              <a:t>responsibilty</a:t>
            </a:r>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4</a:t>
            </a:fld>
            <a:endParaRPr lang="en-US" dirty="0"/>
          </a:p>
        </p:txBody>
      </p:sp>
    </p:spTree>
    <p:extLst>
      <p:ext uri="{BB962C8B-B14F-4D97-AF65-F5344CB8AC3E}">
        <p14:creationId xmlns:p14="http://schemas.microsoft.com/office/powerpoint/2010/main" val="14936932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Arial" charset="0"/>
                <a:ea typeface="+mn-ea"/>
                <a:cs typeface="+mn-cs"/>
              </a:rPr>
              <a:t>Jake: Our business is</a:t>
            </a:r>
            <a:r>
              <a:rPr lang="en-US" sz="1200" b="0" i="0" kern="1200" baseline="0" dirty="0">
                <a:solidFill>
                  <a:schemeClr val="tx1"/>
                </a:solidFill>
                <a:effectLst/>
                <a:latin typeface="Arial" charset="0"/>
                <a:ea typeface="+mn-ea"/>
                <a:cs typeface="+mn-cs"/>
              </a:rPr>
              <a:t> a swimming school that provides classes targeted specifically for your child's needs to make it the best possible experience for them.  </a:t>
            </a:r>
          </a:p>
          <a:p>
            <a:r>
              <a:rPr lang="en-US" sz="1200" b="0" i="0" kern="1200" baseline="0" dirty="0">
                <a:solidFill>
                  <a:schemeClr val="tx1"/>
                </a:solidFill>
                <a:effectLst/>
                <a:latin typeface="Arial" charset="0"/>
                <a:ea typeface="+mn-ea"/>
                <a:cs typeface="+mn-cs"/>
              </a:rPr>
              <a:t>We accept children 4 months and up and adults of all abilities in our classes and we also provide programs for anyone that is interested. </a:t>
            </a:r>
            <a:r>
              <a:rPr lang="en-US" sz="1200" b="0" i="0" kern="1200" dirty="0">
                <a:solidFill>
                  <a:schemeClr val="tx1"/>
                </a:solidFill>
                <a:effectLst/>
                <a:latin typeface="Arial" charset="0"/>
                <a:ea typeface="+mn-ea"/>
                <a:cs typeface="+mn-cs"/>
              </a:rPr>
              <a:t>Our classes are limited to 4 people to maximize the attention on each individual.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baseline="0" dirty="0">
                <a:solidFill>
                  <a:schemeClr val="tx1"/>
                </a:solidFill>
                <a:effectLst/>
                <a:latin typeface="Arial" charset="0"/>
                <a:ea typeface="+mn-ea"/>
                <a:cs typeface="+mn-cs"/>
              </a:rPr>
              <a:t>We use visual aids and in class exercises and techniques that aid in the learning process. Each child is given their own checklist of skills and is appreciated for every accomplishment no matter the size.</a:t>
            </a:r>
          </a:p>
          <a:p>
            <a:endParaRPr lang="en-US" sz="1200" b="0" i="0" kern="1200" dirty="0">
              <a:solidFill>
                <a:schemeClr val="tx1"/>
              </a:solidFill>
              <a:effectLst/>
              <a:latin typeface="Arial" charset="0"/>
              <a:ea typeface="+mn-ea"/>
              <a:cs typeface="+mn-cs"/>
            </a:endParaRPr>
          </a:p>
          <a:p>
            <a:r>
              <a:rPr lang="en-US" sz="1200" b="0" i="0" kern="1200" dirty="0">
                <a:solidFill>
                  <a:schemeClr val="tx1"/>
                </a:solidFill>
                <a:effectLst/>
                <a:latin typeface="Arial" charset="0"/>
                <a:ea typeface="+mn-ea"/>
                <a:cs typeface="+mn-cs"/>
              </a:rPr>
              <a:t>Competitive</a:t>
            </a:r>
            <a:r>
              <a:rPr lang="en-US" sz="1200" b="0" i="0" kern="1200" baseline="0" dirty="0">
                <a:solidFill>
                  <a:schemeClr val="tx1"/>
                </a:solidFill>
                <a:effectLst/>
                <a:latin typeface="Arial" charset="0"/>
                <a:ea typeface="+mn-ea"/>
                <a:cs typeface="+mn-cs"/>
              </a:rPr>
              <a:t> classes</a:t>
            </a:r>
            <a:r>
              <a:rPr lang="en-US" sz="1200" b="0" i="0" kern="1200" dirty="0">
                <a:solidFill>
                  <a:schemeClr val="tx1"/>
                </a:solidFill>
                <a:effectLst/>
                <a:latin typeface="Arial" charset="0"/>
                <a:ea typeface="+mn-ea"/>
                <a:cs typeface="+mn-cs"/>
              </a:rPr>
              <a:t> are an hour long and are limited to 8 people. </a:t>
            </a:r>
            <a:r>
              <a:rPr lang="en-US" sz="1200" b="0" i="0" kern="1200" baseline="0" dirty="0">
                <a:solidFill>
                  <a:schemeClr val="tx1"/>
                </a:solidFill>
                <a:effectLst/>
                <a:latin typeface="Arial" charset="0"/>
                <a:ea typeface="+mn-ea"/>
                <a:cs typeface="+mn-cs"/>
              </a:rPr>
              <a:t>we </a:t>
            </a:r>
            <a:r>
              <a:rPr lang="en-US" sz="1200" b="0" i="0" kern="1200" dirty="0">
                <a:solidFill>
                  <a:schemeClr val="tx1"/>
                </a:solidFill>
                <a:effectLst/>
                <a:latin typeface="Arial" charset="0"/>
                <a:ea typeface="+mn-ea"/>
                <a:cs typeface="+mn-cs"/>
              </a:rPr>
              <a:t>focus on all four competitive strokes, endurance, strength, and technique refinement. Students who are confident in their abilities can also join the Spectrum Swim team where we will be participating in a league tournament.</a:t>
            </a:r>
          </a:p>
        </p:txBody>
      </p:sp>
      <p:sp>
        <p:nvSpPr>
          <p:cNvPr id="4" name="Slide Number Placeholder 3"/>
          <p:cNvSpPr>
            <a:spLocks noGrp="1"/>
          </p:cNvSpPr>
          <p:nvPr>
            <p:ph type="sldNum" sz="quarter" idx="10"/>
          </p:nvPr>
        </p:nvSpPr>
        <p:spPr/>
        <p:txBody>
          <a:bodyPr/>
          <a:lstStyle/>
          <a:p>
            <a:fld id="{F3F5A8CD-32A9-4972-A31B-86080B7BBAE7}" type="slidenum">
              <a:rPr lang="en-US" smtClean="0"/>
              <a:pPr/>
              <a:t>5</a:t>
            </a:fld>
            <a:endParaRPr lang="en-US" dirty="0"/>
          </a:p>
        </p:txBody>
      </p:sp>
    </p:spTree>
    <p:extLst>
      <p:ext uri="{BB962C8B-B14F-4D97-AF65-F5344CB8AC3E}">
        <p14:creationId xmlns:p14="http://schemas.microsoft.com/office/powerpoint/2010/main" val="16352734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Arial" charset="0"/>
                <a:ea typeface="+mn-ea"/>
                <a:cs typeface="+mn-cs"/>
              </a:rPr>
              <a:t>Anthony</a:t>
            </a:r>
            <a:r>
              <a:rPr lang="en-US" sz="1200" i="1" kern="1200" baseline="0" dirty="0">
                <a:solidFill>
                  <a:schemeClr val="tx1"/>
                </a:solidFill>
                <a:effectLst/>
                <a:latin typeface="Arial" charset="0"/>
                <a:ea typeface="+mn-ea"/>
                <a:cs typeface="+mn-cs"/>
              </a:rPr>
              <a:t>: </a:t>
            </a:r>
            <a:r>
              <a:rPr lang="en-US" sz="1200" dirty="0"/>
              <a:t>Spectrum Swim Academy will give people of all abilities the opportunity to learn how to swim in a safe environment and also be able to enjoy their time doing so.</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We at Spectrum Swim Academy will be teaching swimming which in all aspects is a necessary life skill that is known to have mental, social, and physical benefits to anyone who tries.</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6</a:t>
            </a:fld>
            <a:endParaRPr lang="en-US" dirty="0"/>
          </a:p>
        </p:txBody>
      </p:sp>
    </p:spTree>
    <p:extLst>
      <p:ext uri="{BB962C8B-B14F-4D97-AF65-F5344CB8AC3E}">
        <p14:creationId xmlns:p14="http://schemas.microsoft.com/office/powerpoint/2010/main" val="3040455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Jake: At Spectrum Swim Academy we chose</a:t>
            </a:r>
            <a:r>
              <a:rPr lang="en-US" baseline="0" dirty="0"/>
              <a:t> a set of 10 semi-private, 1 hour swim classes, with two swimmers with special needs per instructor as</a:t>
            </a:r>
            <a:r>
              <a:rPr lang="en-US" dirty="0"/>
              <a:t> our</a:t>
            </a:r>
            <a:r>
              <a:rPr lang="en-US" baseline="0" dirty="0"/>
              <a:t> economics of one unit. We chose this because this is how long it will take us to evaluate your child’s swim level, and then teach them everything that level consists of. We allow a ratio of 2 students per instructor to maximize safety and learning. The classes are set up for five times a week (mon-</a:t>
            </a:r>
            <a:r>
              <a:rPr lang="en-US" baseline="0" dirty="0" err="1"/>
              <a:t>fri</a:t>
            </a:r>
            <a:r>
              <a:rPr lang="en-US" baseline="0" dirty="0"/>
              <a:t>) for two weeks, but we are able to accommodate for personal schedules. There are also other class availabilities for swimmers without special needs.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Anthony: Our cost of variable expenses for this class is $2.08 for achievement booklets that are handed to each child after every set of lessons, a parent survey explaining the special needs of their children, a teacher evaluation that goes out for the betterment four services. There is also our cost of labor which takes into account showing up early and staying late to talk to parents about their child’s progress, and other variable costs which is the amount we plan on spending on gas, which all adds up to our cost of one unit being $320.08. Our selling price for this specific set is $3200 which if split up is $80 for each hour class per student and leads to a contribution margin of $2879.92. Our fixed expenses are $10,900 a month which leads to a monthly break even of 4 sets of 10 lessons.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In a month we plan on spending $3000 on rent/utilities, $400 a month on advertising so making brochures and self-distributing them amongst town residents and local grocery chains. We need 4</a:t>
            </a:r>
            <a:r>
              <a:rPr lang="en-US" baseline="0" dirty="0"/>
              <a:t> million for liability insurance, which comes out to a premium $600 a month. It’ll also cost us $300 for the depreciation our company vehicle. This leads to a final fixed expense cost of $10,900.</a:t>
            </a:r>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7</a:t>
            </a:fld>
            <a:endParaRPr lang="en-US" dirty="0"/>
          </a:p>
        </p:txBody>
      </p:sp>
    </p:spTree>
    <p:extLst>
      <p:ext uri="{BB962C8B-B14F-4D97-AF65-F5344CB8AC3E}">
        <p14:creationId xmlns:p14="http://schemas.microsoft.com/office/powerpoint/2010/main" val="21619846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Jake</a:t>
            </a:r>
            <a:r>
              <a:rPr lang="en-US" baseline="0" dirty="0"/>
              <a:t>: Our Market size of 1,800 people include parents of children with special needs of middle to higher incomes that come from local areas around our locations. These parents are willing to pay to have their child learn and enjoy their time learning how to swim. We conducted a market research project where 93% of our target market said they would be willing to sign their child up for swim lessons for the safety of their children. We expect to reach that amount of people through an extensive marking plan.</a:t>
            </a:r>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Jake</a:t>
            </a:r>
            <a:r>
              <a:rPr lang="en-US" baseline="0" dirty="0"/>
              <a:t>: </a:t>
            </a:r>
            <a:r>
              <a:rPr lang="en-US" dirty="0"/>
              <a:t>Spectrum Swim Academy is in the</a:t>
            </a:r>
            <a:r>
              <a:rPr lang="en-US" baseline="0" dirty="0"/>
              <a:t> Sports Coaching </a:t>
            </a:r>
            <a:r>
              <a:rPr lang="en-US" dirty="0"/>
              <a:t>industry and Americans</a:t>
            </a:r>
            <a:r>
              <a:rPr lang="en-US" baseline="0" dirty="0"/>
              <a:t> spend $8 billion dollars in this industry every year. We decided to start with the population of Hartford and Tolland County and then focused on households with children ages 18 and under. From there we took 5% of those families since that is the percent of families with children with special needs. However we are not opposed to children who don’t have special needs. We brought it down to 30% of that as our final market size. We conducted a market research project where 93% of our target market said they would be willing to sign their child up for swim lessons for the safety of their children. We expect to reach that amount of people through an extensive marking plan.</a:t>
            </a:r>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8</a:t>
            </a:fld>
            <a:endParaRPr lang="en-US"/>
          </a:p>
        </p:txBody>
      </p:sp>
    </p:spTree>
    <p:extLst>
      <p:ext uri="{BB962C8B-B14F-4D97-AF65-F5344CB8AC3E}">
        <p14:creationId xmlns:p14="http://schemas.microsoft.com/office/powerpoint/2010/main" val="26471800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a:t>Jake: We plan on using many social media platforms for our advantage, including </a:t>
            </a:r>
            <a:r>
              <a:rPr lang="en-US" dirty="0" err="1"/>
              <a:t>facebook</a:t>
            </a:r>
            <a:r>
              <a:rPr lang="en-US" dirty="0"/>
              <a:t>, </a:t>
            </a:r>
            <a:r>
              <a:rPr lang="en-US" dirty="0" err="1"/>
              <a:t>youtube</a:t>
            </a:r>
            <a:r>
              <a:rPr lang="en-US" dirty="0"/>
              <a:t>, and Instagram, to attract an audience to our business. We will use all of those as a place to post advertisements. We feel our target market is mostly present on </a:t>
            </a:r>
            <a:r>
              <a:rPr lang="en-US" dirty="0" err="1"/>
              <a:t>facebook</a:t>
            </a:r>
            <a:r>
              <a:rPr lang="en-US" dirty="0"/>
              <a:t> so we will post daily according to the (point to table) weekly post plan we have come up with. The </a:t>
            </a:r>
            <a:r>
              <a:rPr lang="en-US" dirty="0" err="1"/>
              <a:t>facebook</a:t>
            </a:r>
            <a:r>
              <a:rPr lang="en-US" dirty="0"/>
              <a:t> will have links to our Instagram which will be a way for us to connect to the younger communities. On both we will have links to our website and </a:t>
            </a:r>
            <a:r>
              <a:rPr lang="en-US" dirty="0" err="1"/>
              <a:t>youtube</a:t>
            </a:r>
            <a:r>
              <a:rPr lang="en-US" dirty="0"/>
              <a:t> channel which will sometimes include snippets of our videos to encourage subscribers and views of our channel. We also plan on distributing business cards and pamphlets at local businesses, grocery chains. Our website will include a blog so that a discussion can go on with parents to help build a community through Guarded Spectrum. In the summer Guarded Spectrum will feature a summer splash week where there will be giveaways as well as host a Charity swimming event that will put Guarded Spectrum out there in a good light. Mention parents recommending to other parents.</a:t>
            </a:r>
          </a:p>
          <a:p>
            <a:endParaRPr lang="en-US" dirty="0"/>
          </a:p>
          <a:p>
            <a:endParaRPr lang="en-US" dirty="0"/>
          </a:p>
          <a:p>
            <a:endParaRPr lang="en-US" dirty="0"/>
          </a:p>
          <a:p>
            <a:endParaRPr lang="en-US" dirty="0"/>
          </a:p>
          <a:p>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YouTube advertisements and videos</a:t>
            </a:r>
          </a:p>
          <a:p>
            <a:endParaRPr lang="en-US" dirty="0"/>
          </a:p>
          <a:p>
            <a:endParaRPr lang="en-US" dirty="0"/>
          </a:p>
          <a:p>
            <a:endParaRPr lang="en-US" dirty="0"/>
          </a:p>
          <a:p>
            <a:r>
              <a:rPr lang="en-US" dirty="0"/>
              <a:t>Promoting on several channels at once, and each social media post will send them to another channel. EX: Instagram link brings them to Facebook</a:t>
            </a:r>
          </a:p>
          <a:p>
            <a:r>
              <a:rPr lang="en-US" dirty="0"/>
              <a:t>1.Awareness 2 .growth 3. response 4. a survey/sketch 5. retention (incentive)  </a:t>
            </a:r>
          </a:p>
          <a:p>
            <a:r>
              <a:rPr lang="en-US" dirty="0"/>
              <a:t>Social media calendar </a:t>
            </a:r>
          </a:p>
          <a:p>
            <a:r>
              <a:rPr lang="en-US" dirty="0"/>
              <a:t>Promote one social media accounts on your other social media</a:t>
            </a:r>
          </a:p>
          <a:p>
            <a:r>
              <a:rPr lang="en-US" dirty="0"/>
              <a:t>Build connections within the community such that people will come back and recommend Guarded Spectrum</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F5A8CD-32A9-4972-A31B-86080B7BBAE7}"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38800646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75" y="4497935"/>
            <a:ext cx="7635250" cy="763525"/>
          </a:xfrm>
          <a:effectLst/>
        </p:spPr>
        <p:txBody>
          <a:bodyPr>
            <a:normAutofit/>
          </a:bodyPr>
          <a:lstStyle>
            <a:lvl1pPr algn="ctr">
              <a:defRPr sz="3600">
                <a:solidFill>
                  <a:schemeClr val="bg1"/>
                </a:solidFill>
                <a:effectLst/>
              </a:defRPr>
            </a:lvl1pPr>
          </a:lstStyle>
          <a:p>
            <a:r>
              <a:rPr lang="en-US"/>
              <a:t>Click to edit Master title style</a:t>
            </a:r>
            <a:endParaRPr lang="en-US" dirty="0"/>
          </a:p>
        </p:txBody>
      </p:sp>
      <p:sp>
        <p:nvSpPr>
          <p:cNvPr id="3" name="Subtitle 2"/>
          <p:cNvSpPr>
            <a:spLocks noGrp="1"/>
          </p:cNvSpPr>
          <p:nvPr>
            <p:ph type="subTitle" idx="1"/>
          </p:nvPr>
        </p:nvSpPr>
        <p:spPr>
          <a:xfrm>
            <a:off x="754375" y="5261460"/>
            <a:ext cx="7635250" cy="610820"/>
          </a:xfrm>
        </p:spPr>
        <p:txBody>
          <a:bodyPr>
            <a:normAutofit/>
          </a:bodyPr>
          <a:lstStyle>
            <a:lvl1pPr marL="0" indent="0" algn="ctr">
              <a:buNone/>
              <a:defRPr sz="2800">
                <a:solidFill>
                  <a:srgbClr val="2597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742970B-D3F7-455B-B431-EE4D6888DE51}" type="datetimeFigureOut">
              <a:rPr lang="en-US" smtClean="0"/>
              <a:pPr/>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05719-60C6-4F50-8ADE-5A9206F1B5F5}" type="slidenum">
              <a:rPr lang="en-US" smtClean="0"/>
              <a:pPr/>
              <a:t>‹#›</a:t>
            </a:fld>
            <a:endParaRPr lang="en-US"/>
          </a:p>
        </p:txBody>
      </p:sp>
    </p:spTree>
    <p:extLst>
      <p:ext uri="{BB962C8B-B14F-4D97-AF65-F5344CB8AC3E}">
        <p14:creationId xmlns:p14="http://schemas.microsoft.com/office/powerpoint/2010/main" val="2145098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42970B-D3F7-455B-B431-EE4D6888DE51}" type="datetimeFigureOut">
              <a:rPr lang="en-US" smtClean="0"/>
              <a:pPr/>
              <a:t>5/22/2018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F05719-60C6-4F50-8ADE-5A9206F1B5F5}" type="slidenum">
              <a:rPr lang="en-US" smtClean="0"/>
              <a:pPr/>
              <a:t>‹#›</a:t>
            </a:fld>
            <a:endParaRPr lang="en-US"/>
          </a:p>
        </p:txBody>
      </p:sp>
    </p:spTree>
    <p:extLst>
      <p:ext uri="{BB962C8B-B14F-4D97-AF65-F5344CB8AC3E}">
        <p14:creationId xmlns:p14="http://schemas.microsoft.com/office/powerpoint/2010/main" val="3036702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42970B-D3F7-455B-B431-EE4D6888DE51}" type="datetimeFigureOut">
              <a:rPr lang="en-US" smtClean="0"/>
              <a:pPr/>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05719-60C6-4F50-8ADE-5A9206F1B5F5}" type="slidenum">
              <a:rPr lang="en-US" smtClean="0"/>
              <a:pPr/>
              <a:t>‹#›</a:t>
            </a:fld>
            <a:endParaRPr lang="en-US"/>
          </a:p>
        </p:txBody>
      </p:sp>
    </p:spTree>
    <p:extLst>
      <p:ext uri="{BB962C8B-B14F-4D97-AF65-F5344CB8AC3E}">
        <p14:creationId xmlns:p14="http://schemas.microsoft.com/office/powerpoint/2010/main" val="29572076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42970B-D3F7-455B-B431-EE4D6888DE51}" type="datetimeFigureOut">
              <a:rPr lang="en-US" smtClean="0"/>
              <a:pPr/>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05719-60C6-4F50-8ADE-5A9206F1B5F5}" type="slidenum">
              <a:rPr lang="en-US" smtClean="0"/>
              <a:pPr/>
              <a:t>‹#›</a:t>
            </a:fld>
            <a:endParaRPr lang="en-US"/>
          </a:p>
        </p:txBody>
      </p:sp>
    </p:spTree>
    <p:extLst>
      <p:ext uri="{BB962C8B-B14F-4D97-AF65-F5344CB8AC3E}">
        <p14:creationId xmlns:p14="http://schemas.microsoft.com/office/powerpoint/2010/main" val="851994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1443835"/>
            <a:ext cx="8093365" cy="610820"/>
          </a:xfrm>
        </p:spPr>
        <p:txBody>
          <a:bodyPr>
            <a:normAutofit/>
          </a:bodyPr>
          <a:lstStyle>
            <a:lvl1pPr algn="ctr">
              <a:defRPr sz="360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48965" y="2054655"/>
            <a:ext cx="8093365" cy="4275740"/>
          </a:xfrm>
        </p:spPr>
        <p:txBody>
          <a:bodyPr/>
          <a:lstStyle>
            <a:lvl1pPr algn="ctr">
              <a:defRPr sz="2800">
                <a:solidFill>
                  <a:schemeClr val="bg1"/>
                </a:solidFill>
              </a:defRPr>
            </a:lvl1pPr>
            <a:lvl2pPr algn="ctr">
              <a:defRPr>
                <a:solidFill>
                  <a:schemeClr val="bg1"/>
                </a:solidFill>
              </a:defRPr>
            </a:lvl2pPr>
            <a:lvl3pPr algn="ctr">
              <a:defRPr>
                <a:solidFill>
                  <a:schemeClr val="bg1"/>
                </a:solidFill>
              </a:defRPr>
            </a:lvl3pPr>
            <a:lvl4pPr algn="ctr">
              <a:defRPr>
                <a:solidFill>
                  <a:schemeClr val="bg1"/>
                </a:solidFill>
              </a:defRPr>
            </a:lvl4pPr>
            <a:lvl5pPr algn="ct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42970B-D3F7-455B-B431-EE4D6888DE51}" type="datetimeFigureOut">
              <a:rPr lang="en-US" smtClean="0"/>
              <a:pPr/>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05719-60C6-4F50-8ADE-5A9206F1B5F5}" type="slidenum">
              <a:rPr lang="en-US" smtClean="0"/>
              <a:pPr/>
              <a:t>‹#›</a:t>
            </a:fld>
            <a:endParaRPr lang="en-US"/>
          </a:p>
        </p:txBody>
      </p:sp>
    </p:spTree>
    <p:extLst>
      <p:ext uri="{BB962C8B-B14F-4D97-AF65-F5344CB8AC3E}">
        <p14:creationId xmlns:p14="http://schemas.microsoft.com/office/powerpoint/2010/main" val="467787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28720" y="527605"/>
            <a:ext cx="6719019" cy="763525"/>
          </a:xfrm>
        </p:spPr>
        <p:txBody>
          <a:bodyPr>
            <a:normAutofit/>
          </a:bodyPr>
          <a:lstStyle>
            <a:lvl1pPr algn="l">
              <a:defRPr sz="360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2128721" y="1443835"/>
            <a:ext cx="6719019" cy="4275740"/>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42970B-D3F7-455B-B431-EE4D6888DE51}" type="datetimeFigureOut">
              <a:rPr lang="en-US" smtClean="0">
                <a:solidFill>
                  <a:prstClr val="black">
                    <a:tint val="75000"/>
                  </a:prstClr>
                </a:solidFill>
              </a:rPr>
              <a:pPr/>
              <a:t>5/22/2018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EF05719-60C6-4F50-8ADE-5A9206F1B5F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06071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42970B-D3F7-455B-B431-EE4D6888DE51}" type="datetimeFigureOut">
              <a:rPr lang="en-US" smtClean="0"/>
              <a:pPr/>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05719-60C6-4F50-8ADE-5A9206F1B5F5}" type="slidenum">
              <a:rPr lang="en-US" smtClean="0"/>
              <a:pPr/>
              <a:t>‹#›</a:t>
            </a:fld>
            <a:endParaRPr lang="en-US"/>
          </a:p>
        </p:txBody>
      </p:sp>
    </p:spTree>
    <p:extLst>
      <p:ext uri="{BB962C8B-B14F-4D97-AF65-F5344CB8AC3E}">
        <p14:creationId xmlns:p14="http://schemas.microsoft.com/office/powerpoint/2010/main" val="3973030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3014"/>
            <a:ext cx="8229600" cy="584623"/>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742970B-D3F7-455B-B431-EE4D6888DE51}" type="datetimeFigureOut">
              <a:rPr lang="en-US" smtClean="0"/>
              <a:pPr/>
              <a:t>5/22/2018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F05719-60C6-4F50-8ADE-5A9206F1B5F5}" type="slidenum">
              <a:rPr lang="en-US" smtClean="0"/>
              <a:pPr/>
              <a:t>‹#›</a:t>
            </a:fld>
            <a:endParaRPr lang="en-US"/>
          </a:p>
        </p:txBody>
      </p:sp>
    </p:spTree>
    <p:extLst>
      <p:ext uri="{BB962C8B-B14F-4D97-AF65-F5344CB8AC3E}">
        <p14:creationId xmlns:p14="http://schemas.microsoft.com/office/powerpoint/2010/main" val="2720123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1522475"/>
            <a:ext cx="8229600" cy="532180"/>
          </a:xfrm>
        </p:spPr>
        <p:txBody>
          <a:bodyPr>
            <a:normAutofit/>
          </a:bodyPr>
          <a:lstStyle>
            <a:lvl1pPr algn="ctr">
              <a:defRPr sz="36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48965" y="2054655"/>
            <a:ext cx="4040188" cy="639762"/>
          </a:xfrm>
        </p:spPr>
        <p:txBody>
          <a:bodyPr anchor="b"/>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48965" y="2684517"/>
            <a:ext cx="4040188" cy="3035058"/>
          </a:xfrm>
        </p:spPr>
        <p:txBody>
          <a:bodyPr/>
          <a:lstStyle>
            <a:lvl1pPr algn="ctr">
              <a:defRPr sz="2400">
                <a:solidFill>
                  <a:schemeClr val="bg1"/>
                </a:solidFill>
              </a:defRPr>
            </a:lvl1pPr>
            <a:lvl2pPr algn="ctr">
              <a:defRPr sz="2000">
                <a:solidFill>
                  <a:schemeClr val="bg1"/>
                </a:solidFill>
              </a:defRPr>
            </a:lvl2pPr>
            <a:lvl3pPr algn="ctr">
              <a:defRPr sz="1800">
                <a:solidFill>
                  <a:schemeClr val="bg1"/>
                </a:solidFill>
              </a:defRPr>
            </a:lvl3pPr>
            <a:lvl4pPr algn="ctr">
              <a:defRPr sz="1600">
                <a:solidFill>
                  <a:schemeClr val="bg1"/>
                </a:solidFill>
              </a:defRPr>
            </a:lvl4pPr>
            <a:lvl5pPr algn="ctr">
              <a:defRPr sz="1600">
                <a:solidFill>
                  <a:schemeClr val="bg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36790" y="2054655"/>
            <a:ext cx="4041775" cy="639762"/>
          </a:xfrm>
        </p:spPr>
        <p:txBody>
          <a:bodyPr anchor="b"/>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36790" y="2684518"/>
            <a:ext cx="4041775" cy="3035058"/>
          </a:xfrm>
        </p:spPr>
        <p:txBody>
          <a:bodyPr/>
          <a:lstStyle>
            <a:lvl1pPr algn="ctr">
              <a:defRPr sz="2400">
                <a:solidFill>
                  <a:schemeClr val="bg1"/>
                </a:solidFill>
              </a:defRPr>
            </a:lvl1pPr>
            <a:lvl2pPr algn="ctr">
              <a:defRPr sz="2000">
                <a:solidFill>
                  <a:schemeClr val="bg1"/>
                </a:solidFill>
              </a:defRPr>
            </a:lvl2pPr>
            <a:lvl3pPr algn="ctr">
              <a:defRPr sz="1800">
                <a:solidFill>
                  <a:schemeClr val="bg1"/>
                </a:solidFill>
              </a:defRPr>
            </a:lvl3pPr>
            <a:lvl4pPr algn="ctr">
              <a:defRPr sz="1600">
                <a:solidFill>
                  <a:schemeClr val="bg1"/>
                </a:solidFill>
              </a:defRPr>
            </a:lvl4pPr>
            <a:lvl5pPr algn="ctr">
              <a:defRPr sz="1600">
                <a:solidFill>
                  <a:schemeClr val="bg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742970B-D3F7-455B-B431-EE4D6888DE51}" type="datetimeFigureOut">
              <a:rPr lang="en-US" smtClean="0"/>
              <a:pPr/>
              <a:t>5/22/2018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F05719-60C6-4F50-8ADE-5A9206F1B5F5}" type="slidenum">
              <a:rPr lang="en-US" smtClean="0"/>
              <a:pPr/>
              <a:t>‹#›</a:t>
            </a:fld>
            <a:endParaRPr lang="en-US"/>
          </a:p>
        </p:txBody>
      </p:sp>
    </p:spTree>
    <p:extLst>
      <p:ext uri="{BB962C8B-B14F-4D97-AF65-F5344CB8AC3E}">
        <p14:creationId xmlns:p14="http://schemas.microsoft.com/office/powerpoint/2010/main" val="939632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742970B-D3F7-455B-B431-EE4D6888DE51}" type="datetimeFigureOut">
              <a:rPr lang="en-US" smtClean="0"/>
              <a:pPr/>
              <a:t>5/22/2018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F05719-60C6-4F50-8ADE-5A9206F1B5F5}" type="slidenum">
              <a:rPr lang="en-US" smtClean="0"/>
              <a:pPr/>
              <a:t>‹#›</a:t>
            </a:fld>
            <a:endParaRPr lang="en-US"/>
          </a:p>
        </p:txBody>
      </p:sp>
    </p:spTree>
    <p:extLst>
      <p:ext uri="{BB962C8B-B14F-4D97-AF65-F5344CB8AC3E}">
        <p14:creationId xmlns:p14="http://schemas.microsoft.com/office/powerpoint/2010/main" val="4001688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42970B-D3F7-455B-B431-EE4D6888DE51}" type="datetimeFigureOut">
              <a:rPr lang="en-US" smtClean="0"/>
              <a:pPr/>
              <a:t>5/22/2018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F05719-60C6-4F50-8ADE-5A9206F1B5F5}" type="slidenum">
              <a:rPr lang="en-US" smtClean="0"/>
              <a:pPr/>
              <a:t>‹#›</a:t>
            </a:fld>
            <a:endParaRPr lang="en-US"/>
          </a:p>
        </p:txBody>
      </p:sp>
    </p:spTree>
    <p:extLst>
      <p:ext uri="{BB962C8B-B14F-4D97-AF65-F5344CB8AC3E}">
        <p14:creationId xmlns:p14="http://schemas.microsoft.com/office/powerpoint/2010/main" val="713769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42970B-D3F7-455B-B431-EE4D6888DE51}" type="datetimeFigureOut">
              <a:rPr lang="en-US" smtClean="0"/>
              <a:pPr/>
              <a:t>5/22/2018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F05719-60C6-4F50-8ADE-5A9206F1B5F5}" type="slidenum">
              <a:rPr lang="en-US" smtClean="0"/>
              <a:pPr/>
              <a:t>‹#›</a:t>
            </a:fld>
            <a:endParaRPr lang="en-US"/>
          </a:p>
        </p:txBody>
      </p:sp>
    </p:spTree>
    <p:extLst>
      <p:ext uri="{BB962C8B-B14F-4D97-AF65-F5344CB8AC3E}">
        <p14:creationId xmlns:p14="http://schemas.microsoft.com/office/powerpoint/2010/main" val="3349327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42970B-D3F7-455B-B431-EE4D6888DE51}" type="datetimeFigureOut">
              <a:rPr lang="en-US" smtClean="0">
                <a:solidFill>
                  <a:prstClr val="black">
                    <a:tint val="75000"/>
                  </a:prstClr>
                </a:solidFill>
              </a:rPr>
              <a:pPr/>
              <a:t>5/22/2018</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F05719-60C6-4F50-8ADE-5A9206F1B5F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53336589"/>
      </p:ext>
    </p:extLst>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4.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5.tmp"/><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pic>
        <p:nvPicPr>
          <p:cNvPr id="1026" name="Picture 2" descr="Image result for kids swimm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0661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534400" y="6488668"/>
            <a:ext cx="609600" cy="369332"/>
          </a:xfrm>
          <a:prstGeom prst="rect">
            <a:avLst/>
          </a:prstGeom>
          <a:solidFill>
            <a:srgbClr val="00136A"/>
          </a:solidFill>
        </p:spPr>
        <p:txBody>
          <a:bodyPr wrap="square" rtlCol="0">
            <a:spAutoFit/>
          </a:bodyPr>
          <a:lstStyle/>
          <a:p>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59873508"/>
              </p:ext>
            </p:extLst>
          </p:nvPr>
        </p:nvGraphicFramePr>
        <p:xfrm>
          <a:off x="624840" y="1427719"/>
          <a:ext cx="7955280" cy="3200400"/>
        </p:xfrm>
        <a:graphic>
          <a:graphicData uri="http://schemas.openxmlformats.org/drawingml/2006/table">
            <a:tbl>
              <a:tblPr firstRow="1" bandRow="1">
                <a:tableStyleId>{073A0DAA-6AF3-43AB-8588-CEC1D06C72B9}</a:tableStyleId>
              </a:tblPr>
              <a:tblGrid>
                <a:gridCol w="1584960">
                  <a:extLst>
                    <a:ext uri="{9D8B030D-6E8A-4147-A177-3AD203B41FA5}">
                      <a16:colId xmlns:a16="http://schemas.microsoft.com/office/drawing/2014/main" val="20000"/>
                    </a:ext>
                  </a:extLst>
                </a:gridCol>
                <a:gridCol w="2392680">
                  <a:extLst>
                    <a:ext uri="{9D8B030D-6E8A-4147-A177-3AD203B41FA5}">
                      <a16:colId xmlns:a16="http://schemas.microsoft.com/office/drawing/2014/main" val="20001"/>
                    </a:ext>
                  </a:extLst>
                </a:gridCol>
                <a:gridCol w="1988820">
                  <a:extLst>
                    <a:ext uri="{9D8B030D-6E8A-4147-A177-3AD203B41FA5}">
                      <a16:colId xmlns:a16="http://schemas.microsoft.com/office/drawing/2014/main" val="20002"/>
                    </a:ext>
                  </a:extLst>
                </a:gridCol>
                <a:gridCol w="1988820">
                  <a:extLst>
                    <a:ext uri="{9D8B030D-6E8A-4147-A177-3AD203B41FA5}">
                      <a16:colId xmlns:a16="http://schemas.microsoft.com/office/drawing/2014/main" val="20003"/>
                    </a:ext>
                  </a:extLst>
                </a:gridCol>
              </a:tblGrid>
              <a:tr h="731520">
                <a:tc>
                  <a:txBody>
                    <a:bodyPr/>
                    <a:lstStyle/>
                    <a:p>
                      <a:r>
                        <a:rPr lang="en-US" sz="1600" dirty="0"/>
                        <a:t>Unique</a:t>
                      </a:r>
                      <a:r>
                        <a:rPr lang="en-US" sz="1600" baseline="0" dirty="0"/>
                        <a:t> Factors</a:t>
                      </a:r>
                      <a:endParaRPr lang="en-US" sz="1600" dirty="0">
                        <a:latin typeface="Arial" charset="0"/>
                      </a:endParaRPr>
                    </a:p>
                  </a:txBody>
                  <a:tcPr/>
                </a:tc>
                <a:tc>
                  <a:txBody>
                    <a:bodyPr/>
                    <a:lstStyle/>
                    <a:p>
                      <a:r>
                        <a:rPr lang="en-US" sz="2000" dirty="0">
                          <a:solidFill>
                            <a:schemeClr val="tx1"/>
                          </a:solidFill>
                        </a:rPr>
                        <a:t>Spectrum Swim Academy </a:t>
                      </a:r>
                      <a:endParaRPr lang="en-US" sz="2000" dirty="0">
                        <a:solidFill>
                          <a:schemeClr val="tx1"/>
                        </a:solidFill>
                        <a:latin typeface="Arial" charset="0"/>
                      </a:endParaRPr>
                    </a:p>
                  </a:txBody>
                  <a:tcPr>
                    <a:solidFill>
                      <a:srgbClr val="00FF00"/>
                    </a:solidFill>
                  </a:tcPr>
                </a:tc>
                <a:tc>
                  <a:txBody>
                    <a:bodyPr/>
                    <a:lstStyle/>
                    <a:p>
                      <a:r>
                        <a:rPr lang="en-US" sz="1600" dirty="0" err="1"/>
                        <a:t>Sunsational</a:t>
                      </a:r>
                      <a:r>
                        <a:rPr lang="en-US" sz="1600" baseline="0" dirty="0"/>
                        <a:t> Swim School </a:t>
                      </a:r>
                      <a:endParaRPr lang="en-US" sz="1600" dirty="0">
                        <a:latin typeface="Arial" charset="0"/>
                      </a:endParaRPr>
                    </a:p>
                  </a:txBody>
                  <a:tcPr/>
                </a:tc>
                <a:tc>
                  <a:txBody>
                    <a:bodyPr/>
                    <a:lstStyle/>
                    <a:p>
                      <a:r>
                        <a:rPr lang="en-US" sz="1600" dirty="0"/>
                        <a:t>Noah’s Ark Swim School</a:t>
                      </a:r>
                      <a:endParaRPr lang="en-US" sz="1600" dirty="0">
                        <a:latin typeface="Arial" charset="0"/>
                      </a:endParaRPr>
                    </a:p>
                  </a:txBody>
                  <a:tcPr/>
                </a:tc>
                <a:extLst>
                  <a:ext uri="{0D108BD9-81ED-4DB2-BD59-A6C34878D82A}">
                    <a16:rowId xmlns:a16="http://schemas.microsoft.com/office/drawing/2014/main" val="10000"/>
                  </a:ext>
                </a:extLst>
              </a:tr>
              <a:tr h="548640">
                <a:tc>
                  <a:txBody>
                    <a:bodyPr/>
                    <a:lstStyle/>
                    <a:p>
                      <a:r>
                        <a:rPr lang="en-US" sz="1600" dirty="0"/>
                        <a:t>Location</a:t>
                      </a:r>
                      <a:r>
                        <a:rPr lang="en-US" sz="1600" baseline="0" dirty="0"/>
                        <a:t> </a:t>
                      </a:r>
                      <a:endParaRPr lang="en-US" sz="1600" dirty="0">
                        <a:latin typeface="Arial" charset="0"/>
                      </a:endParaRPr>
                    </a:p>
                  </a:txBody>
                  <a:tcPr/>
                </a:tc>
                <a:tc>
                  <a:txBody>
                    <a:bodyPr/>
                    <a:lstStyle/>
                    <a:p>
                      <a:r>
                        <a:rPr lang="en-US" sz="1600" dirty="0"/>
                        <a:t>Centrally in</a:t>
                      </a:r>
                      <a:r>
                        <a:rPr lang="en-US" sz="1600" baseline="0" dirty="0"/>
                        <a:t> </a:t>
                      </a:r>
                      <a:r>
                        <a:rPr lang="en-US" sz="1600" dirty="0"/>
                        <a:t>Wethersfield, CT and other contracted pools</a:t>
                      </a:r>
                      <a:endParaRPr lang="en-US" sz="1600" dirty="0">
                        <a:latin typeface="Arial" charset="0"/>
                      </a:endParaRPr>
                    </a:p>
                  </a:txBody>
                  <a:tcPr>
                    <a:solidFill>
                      <a:srgbClr val="00FF00"/>
                    </a:solidFill>
                  </a:tcPr>
                </a:tc>
                <a:tc>
                  <a:txBody>
                    <a:bodyPr/>
                    <a:lstStyle/>
                    <a:p>
                      <a:r>
                        <a:rPr lang="en-US" sz="1600" dirty="0"/>
                        <a:t>Only instructors in NY and MA. No contracted facilities</a:t>
                      </a:r>
                      <a:endParaRPr lang="en-US" sz="1600" dirty="0">
                        <a:latin typeface="Arial" charset="0"/>
                      </a:endParaRPr>
                    </a:p>
                  </a:txBody>
                  <a:tcPr/>
                </a:tc>
                <a:tc>
                  <a:txBody>
                    <a:bodyPr/>
                    <a:lstStyle/>
                    <a:p>
                      <a:r>
                        <a:rPr lang="en-US" sz="1600" dirty="0"/>
                        <a:t>Two Hotels in Southbury, CT</a:t>
                      </a:r>
                      <a:endParaRPr lang="en-US" sz="1600" dirty="0">
                        <a:latin typeface="Arial" charset="0"/>
                      </a:endParaRPr>
                    </a:p>
                  </a:txBody>
                  <a:tcPr/>
                </a:tc>
                <a:extLst>
                  <a:ext uri="{0D108BD9-81ED-4DB2-BD59-A6C34878D82A}">
                    <a16:rowId xmlns:a16="http://schemas.microsoft.com/office/drawing/2014/main" val="10001"/>
                  </a:ext>
                </a:extLst>
              </a:tr>
              <a:tr h="548640">
                <a:tc>
                  <a:txBody>
                    <a:bodyPr/>
                    <a:lstStyle/>
                    <a:p>
                      <a:r>
                        <a:rPr lang="en-US" sz="1600" dirty="0"/>
                        <a:t>Customer Service</a:t>
                      </a:r>
                      <a:r>
                        <a:rPr lang="en-US" sz="1600" baseline="0" dirty="0"/>
                        <a:t>s</a:t>
                      </a:r>
                      <a:endParaRPr lang="en-US" sz="1600" dirty="0">
                        <a:latin typeface="Arial" charset="0"/>
                      </a:endParaRPr>
                    </a:p>
                  </a:txBody>
                  <a:tcPr/>
                </a:tc>
                <a:tc>
                  <a:txBody>
                    <a:bodyPr/>
                    <a:lstStyle/>
                    <a:p>
                      <a:r>
                        <a:rPr lang="en-US" sz="1600" dirty="0"/>
                        <a:t>Focused business model, prime availability, and on-the-go lessons</a:t>
                      </a:r>
                      <a:endParaRPr lang="en-US" sz="1600" dirty="0">
                        <a:latin typeface="Arial" charset="0"/>
                      </a:endParaRPr>
                    </a:p>
                  </a:txBody>
                  <a:tcPr>
                    <a:solidFill>
                      <a:srgbClr val="00FF00"/>
                    </a:solidFill>
                  </a:tcPr>
                </a:tc>
                <a:tc>
                  <a:txBody>
                    <a:bodyPr/>
                    <a:lstStyle/>
                    <a:p>
                      <a:r>
                        <a:rPr lang="en-US" sz="1600" dirty="0"/>
                        <a:t>No business focus; only offer mobile lessons</a:t>
                      </a:r>
                      <a:endParaRPr lang="en-US" sz="1600" dirty="0">
                        <a:latin typeface="Arial" charset="0"/>
                      </a:endParaRPr>
                    </a:p>
                  </a:txBody>
                  <a:tcPr/>
                </a:tc>
                <a:tc>
                  <a:txBody>
                    <a:bodyPr/>
                    <a:lstStyle/>
                    <a:p>
                      <a:r>
                        <a:rPr lang="en-US" sz="1600" dirty="0"/>
                        <a:t>No business focus; don’t have mobile lessons</a:t>
                      </a:r>
                      <a:endParaRPr lang="en-US" sz="1600" dirty="0">
                        <a:latin typeface="Arial" charset="0"/>
                      </a:endParaRPr>
                    </a:p>
                  </a:txBody>
                  <a:tcPr/>
                </a:tc>
                <a:extLst>
                  <a:ext uri="{0D108BD9-81ED-4DB2-BD59-A6C34878D82A}">
                    <a16:rowId xmlns:a16="http://schemas.microsoft.com/office/drawing/2014/main" val="10002"/>
                  </a:ext>
                </a:extLst>
              </a:tr>
              <a:tr h="548640">
                <a:tc>
                  <a:txBody>
                    <a:bodyPr/>
                    <a:lstStyle/>
                    <a:p>
                      <a:r>
                        <a:rPr lang="en-US" sz="1600" dirty="0"/>
                        <a:t>Supplementary Opportunities</a:t>
                      </a:r>
                    </a:p>
                    <a:p>
                      <a:endParaRPr lang="en-US" sz="1600" dirty="0">
                        <a:latin typeface="Arial" charset="0"/>
                      </a:endParaRPr>
                    </a:p>
                  </a:txBody>
                  <a:tcPr/>
                </a:tc>
                <a:tc>
                  <a:txBody>
                    <a:bodyPr/>
                    <a:lstStyle/>
                    <a:p>
                      <a:r>
                        <a:rPr lang="en-US" sz="1600" dirty="0"/>
                        <a:t>Pre-Competitive Course and Swim Team</a:t>
                      </a:r>
                      <a:endParaRPr lang="en-US" sz="1600" dirty="0">
                        <a:latin typeface="Arial" charset="0"/>
                      </a:endParaRPr>
                    </a:p>
                  </a:txBody>
                  <a:tcPr>
                    <a:solidFill>
                      <a:srgbClr val="00FF00"/>
                    </a:solidFill>
                  </a:tcPr>
                </a:tc>
                <a:tc>
                  <a:txBody>
                    <a:bodyPr/>
                    <a:lstStyle/>
                    <a:p>
                      <a:r>
                        <a:rPr lang="en-US" sz="1600" dirty="0"/>
                        <a:t>none</a:t>
                      </a:r>
                      <a:endParaRPr lang="en-US" sz="1600" dirty="0">
                        <a:latin typeface="Arial" charset="0"/>
                      </a:endParaRPr>
                    </a:p>
                  </a:txBody>
                  <a:tcPr/>
                </a:tc>
                <a:tc>
                  <a:txBody>
                    <a:bodyPr/>
                    <a:lstStyle/>
                    <a:p>
                      <a:r>
                        <a:rPr lang="en-US" sz="1600" dirty="0"/>
                        <a:t>none</a:t>
                      </a:r>
                      <a:endParaRPr lang="en-US" sz="1600" dirty="0">
                        <a:latin typeface="Arial" charset="0"/>
                      </a:endParaRPr>
                    </a:p>
                  </a:txBody>
                  <a:tcPr/>
                </a:tc>
                <a:extLst>
                  <a:ext uri="{0D108BD9-81ED-4DB2-BD59-A6C34878D82A}">
                    <a16:rowId xmlns:a16="http://schemas.microsoft.com/office/drawing/2014/main" val="10003"/>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81096132"/>
              </p:ext>
            </p:extLst>
          </p:nvPr>
        </p:nvGraphicFramePr>
        <p:xfrm>
          <a:off x="624840" y="4643662"/>
          <a:ext cx="7955280" cy="1479233"/>
        </p:xfrm>
        <a:graphic>
          <a:graphicData uri="http://schemas.openxmlformats.org/drawingml/2006/table">
            <a:tbl>
              <a:tblPr firstRow="1" bandRow="1">
                <a:tableStyleId>{5C22544A-7EE6-4342-B048-85BDC9FD1C3A}</a:tableStyleId>
              </a:tblPr>
              <a:tblGrid>
                <a:gridCol w="7955280">
                  <a:extLst>
                    <a:ext uri="{9D8B030D-6E8A-4147-A177-3AD203B41FA5}">
                      <a16:colId xmlns:a16="http://schemas.microsoft.com/office/drawing/2014/main" val="20000"/>
                    </a:ext>
                  </a:extLst>
                </a:gridCol>
              </a:tblGrid>
              <a:tr h="301752">
                <a:tc>
                  <a:txBody>
                    <a:bodyPr/>
                    <a:lstStyle/>
                    <a:p>
                      <a:pPr algn="ctr"/>
                      <a:r>
                        <a:rPr lang="en-US" sz="1600" dirty="0">
                          <a:solidFill>
                            <a:schemeClr val="bg1"/>
                          </a:solidFill>
                          <a:latin typeface="Arial" charset="0"/>
                        </a:rPr>
                        <a:t>Our Competitive</a:t>
                      </a:r>
                      <a:r>
                        <a:rPr lang="en-US" sz="1600" baseline="0" dirty="0">
                          <a:solidFill>
                            <a:schemeClr val="bg1"/>
                          </a:solidFill>
                          <a:latin typeface="Arial" charset="0"/>
                        </a:rPr>
                        <a:t> Advantages</a:t>
                      </a:r>
                      <a:endParaRPr lang="en-US" sz="1600" dirty="0">
                        <a:solidFill>
                          <a:schemeClr val="bg1"/>
                        </a:solidFill>
                        <a:latin typeface="Arial"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0000"/>
                  </a:ext>
                </a:extLst>
              </a:tr>
              <a:tr h="370840">
                <a:tc>
                  <a:txBody>
                    <a:bodyPr/>
                    <a:lstStyle/>
                    <a:p>
                      <a:pPr>
                        <a:lnSpc>
                          <a:spcPct val="150000"/>
                        </a:lnSpc>
                      </a:pPr>
                      <a:r>
                        <a:rPr lang="en-US" sz="1600" b="0" dirty="0">
                          <a:solidFill>
                            <a:schemeClr val="bg1"/>
                          </a:solidFill>
                          <a:latin typeface="Trebuchet MS" panose="020B0603020202020204" pitchFamily="34" charset="0"/>
                        </a:rPr>
                        <a:t>1. We will have multiple contracted facilities as well as on-the-go instructors</a:t>
                      </a:r>
                    </a:p>
                    <a:p>
                      <a:pPr>
                        <a:lnSpc>
                          <a:spcPct val="150000"/>
                        </a:lnSpc>
                      </a:pPr>
                      <a:r>
                        <a:rPr lang="en-US" sz="1600" b="0" dirty="0">
                          <a:solidFill>
                            <a:schemeClr val="bg1"/>
                          </a:solidFill>
                          <a:latin typeface="Trebuchet MS" panose="020B0603020202020204" pitchFamily="34" charset="0"/>
                        </a:rPr>
                        <a:t>2. We equip our lessons with specific helpful learning tools</a:t>
                      </a:r>
                    </a:p>
                    <a:p>
                      <a:pPr>
                        <a:lnSpc>
                          <a:spcPct val="150000"/>
                        </a:lnSpc>
                      </a:pPr>
                      <a:r>
                        <a:rPr lang="en-US" sz="1600" b="0" dirty="0">
                          <a:solidFill>
                            <a:schemeClr val="bg1"/>
                          </a:solidFill>
                          <a:latin typeface="Trebuchet MS" panose="020B0603020202020204" pitchFamily="34" charset="0"/>
                        </a:rPr>
                        <a:t>3. We offer pre-competitive training and have a team of our own</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10" name="Title 1"/>
          <p:cNvSpPr txBox="1">
            <a:spLocks/>
          </p:cNvSpPr>
          <p:nvPr/>
        </p:nvSpPr>
        <p:spPr>
          <a:xfrm>
            <a:off x="457200" y="300262"/>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Arial" charset="0"/>
                <a:ea typeface="+mj-ea"/>
                <a:cs typeface="+mj-cs"/>
              </a:defRPr>
            </a:lvl1pPr>
          </a:lstStyle>
          <a:p>
            <a:r>
              <a:rPr lang="en-US" sz="4000" b="1" dirty="0">
                <a:solidFill>
                  <a:schemeClr val="bg1"/>
                </a:solidFill>
                <a:latin typeface="Trebuchet MS" panose="020B0603020202020204" pitchFamily="34" charset="0"/>
              </a:rPr>
              <a:t>Competition</a:t>
            </a:r>
          </a:p>
        </p:txBody>
      </p:sp>
      <p:pic>
        <p:nvPicPr>
          <p:cNvPr id="7" name="Picture 6">
            <a:extLst>
              <a:ext uri="{FF2B5EF4-FFF2-40B4-BE49-F238E27FC236}">
                <a16:creationId xmlns:a16="http://schemas.microsoft.com/office/drawing/2014/main" id="{72FEC9DE-3A90-46B8-A4D8-B3E7F94800BE}"/>
              </a:ext>
            </a:extLst>
          </p:cNvPr>
          <p:cNvPicPr>
            <a:picLocks noChangeAspect="1"/>
          </p:cNvPicPr>
          <p:nvPr/>
        </p:nvPicPr>
        <p:blipFill>
          <a:blip r:embed="rId3"/>
          <a:stretch>
            <a:fillRect/>
          </a:stretch>
        </p:blipFill>
        <p:spPr>
          <a:xfrm>
            <a:off x="23429" y="6065639"/>
            <a:ext cx="804879" cy="761761"/>
          </a:xfrm>
          <a:prstGeom prst="rect">
            <a:avLst/>
          </a:prstGeom>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10400" y="5867400"/>
            <a:ext cx="2290466" cy="1147538"/>
          </a:xfrm>
          <a:prstGeom prst="rect">
            <a:avLst/>
          </a:prstGeom>
        </p:spPr>
      </p:pic>
      <p:pic>
        <p:nvPicPr>
          <p:cNvPr id="9" name="Picture 8">
            <a:extLst>
              <a:ext uri="{FF2B5EF4-FFF2-40B4-BE49-F238E27FC236}">
                <a16:creationId xmlns:a16="http://schemas.microsoft.com/office/drawing/2014/main" id="{72FEC9DE-3A90-46B8-A4D8-B3E7F94800BE}"/>
              </a:ext>
            </a:extLst>
          </p:cNvPr>
          <p:cNvPicPr>
            <a:picLocks noChangeAspect="1"/>
          </p:cNvPicPr>
          <p:nvPr/>
        </p:nvPicPr>
        <p:blipFill>
          <a:blip r:embed="rId3"/>
          <a:stretch>
            <a:fillRect/>
          </a:stretch>
        </p:blipFill>
        <p:spPr>
          <a:xfrm>
            <a:off x="3916680" y="1443262"/>
            <a:ext cx="685800" cy="649061"/>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534400" y="6488668"/>
            <a:ext cx="609600" cy="369332"/>
          </a:xfrm>
          <a:prstGeom prst="rect">
            <a:avLst/>
          </a:prstGeom>
          <a:solidFill>
            <a:srgbClr val="00136A"/>
          </a:solidFill>
        </p:spPr>
        <p:txBody>
          <a:bodyPr wrap="square" rtlCol="0">
            <a:spAutoFit/>
          </a:bodyPr>
          <a:lstStyle/>
          <a:p>
            <a:endParaRPr lang="en-US" dirty="0"/>
          </a:p>
        </p:txBody>
      </p:sp>
      <p:sp>
        <p:nvSpPr>
          <p:cNvPr id="3" name="Content Placeholder 2"/>
          <p:cNvSpPr>
            <a:spLocks noGrp="1"/>
          </p:cNvSpPr>
          <p:nvPr>
            <p:ph idx="1"/>
          </p:nvPr>
        </p:nvSpPr>
        <p:spPr>
          <a:xfrm>
            <a:off x="304800" y="1768100"/>
            <a:ext cx="8686800" cy="4346525"/>
          </a:xfrm>
        </p:spPr>
        <p:txBody>
          <a:bodyPr>
            <a:normAutofit/>
          </a:bodyPr>
          <a:lstStyle/>
          <a:p>
            <a:pPr algn="l">
              <a:lnSpc>
                <a:spcPct val="150000"/>
              </a:lnSpc>
              <a:buClr>
                <a:srgbClr val="F69200"/>
              </a:buClr>
            </a:pPr>
            <a:r>
              <a:rPr lang="en-US" dirty="0"/>
              <a:t>Red Cross Water Safety Instructor (WSI) and Lifeguard certifications by summer 2020</a:t>
            </a:r>
          </a:p>
          <a:p>
            <a:pPr algn="l">
              <a:lnSpc>
                <a:spcPct val="150000"/>
              </a:lnSpc>
              <a:buClr>
                <a:srgbClr val="F69200"/>
              </a:buClr>
            </a:pPr>
            <a:r>
              <a:rPr lang="en-US" dirty="0"/>
              <a:t>Taught over 200 hours of swim lessons  </a:t>
            </a:r>
          </a:p>
          <a:p>
            <a:pPr lvl="0" algn="l">
              <a:lnSpc>
                <a:spcPct val="150000"/>
              </a:lnSpc>
              <a:buClr>
                <a:srgbClr val="F69200"/>
              </a:buClr>
            </a:pPr>
            <a:r>
              <a:rPr lang="en-US" dirty="0"/>
              <a:t>Personal connections with swim instructors</a:t>
            </a:r>
          </a:p>
          <a:p>
            <a:pPr lvl="0" algn="l">
              <a:lnSpc>
                <a:spcPct val="150000"/>
              </a:lnSpc>
              <a:buClr>
                <a:srgbClr val="F69200"/>
              </a:buClr>
            </a:pPr>
            <a:r>
              <a:rPr lang="en-US" dirty="0"/>
              <a:t>10 years combined experience with parks and recreation</a:t>
            </a:r>
          </a:p>
        </p:txBody>
      </p:sp>
      <p:sp>
        <p:nvSpPr>
          <p:cNvPr id="8" name="Title 1"/>
          <p:cNvSpPr txBox="1">
            <a:spLocks/>
          </p:cNvSpPr>
          <p:nvPr/>
        </p:nvSpPr>
        <p:spPr>
          <a:xfrm>
            <a:off x="533400" y="6251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Arial" charset="0"/>
                <a:ea typeface="+mj-ea"/>
                <a:cs typeface="+mj-cs"/>
              </a:defRPr>
            </a:lvl1pPr>
          </a:lstStyle>
          <a:p>
            <a:r>
              <a:rPr lang="en-US" sz="4000" b="1" dirty="0">
                <a:solidFill>
                  <a:schemeClr val="bg1"/>
                </a:solidFill>
                <a:latin typeface="Trebuchet MS" panose="020B0603020202020204" pitchFamily="34" charset="0"/>
              </a:rPr>
              <a:t>Qualifications</a:t>
            </a:r>
          </a:p>
        </p:txBody>
      </p:sp>
      <p:pic>
        <p:nvPicPr>
          <p:cNvPr id="6" name="Picture 5">
            <a:extLst>
              <a:ext uri="{FF2B5EF4-FFF2-40B4-BE49-F238E27FC236}">
                <a16:creationId xmlns:a16="http://schemas.microsoft.com/office/drawing/2014/main" id="{72FEC9DE-3A90-46B8-A4D8-B3E7F94800BE}"/>
              </a:ext>
            </a:extLst>
          </p:cNvPr>
          <p:cNvPicPr>
            <a:picLocks noChangeAspect="1"/>
          </p:cNvPicPr>
          <p:nvPr/>
        </p:nvPicPr>
        <p:blipFill>
          <a:blip r:embed="rId3"/>
          <a:stretch>
            <a:fillRect/>
          </a:stretch>
        </p:blipFill>
        <p:spPr>
          <a:xfrm>
            <a:off x="23429" y="6065639"/>
            <a:ext cx="804879" cy="761761"/>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10400" y="5867400"/>
            <a:ext cx="2290466" cy="1147538"/>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8534400" y="6488668"/>
            <a:ext cx="609600" cy="369332"/>
          </a:xfrm>
          <a:prstGeom prst="rect">
            <a:avLst/>
          </a:prstGeom>
          <a:solidFill>
            <a:srgbClr val="00136A"/>
          </a:solidFill>
        </p:spPr>
        <p:txBody>
          <a:bodyPr wrap="square" rtlCol="0">
            <a:spAutoFit/>
          </a:bodyPr>
          <a:lstStyle/>
          <a:p>
            <a:endParaRPr lang="en-US" dirty="0"/>
          </a:p>
        </p:txBody>
      </p:sp>
      <p:sp>
        <p:nvSpPr>
          <p:cNvPr id="13" name="Title 1"/>
          <p:cNvSpPr>
            <a:spLocks noGrp="1"/>
          </p:cNvSpPr>
          <p:nvPr>
            <p:ph type="title"/>
          </p:nvPr>
        </p:nvSpPr>
        <p:spPr>
          <a:xfrm>
            <a:off x="457200" y="573769"/>
            <a:ext cx="8229600" cy="1143000"/>
          </a:xfrm>
        </p:spPr>
        <p:txBody>
          <a:bodyPr>
            <a:normAutofit/>
          </a:bodyPr>
          <a:lstStyle/>
          <a:p>
            <a:r>
              <a:rPr lang="en-US" sz="4000" b="1" dirty="0">
                <a:latin typeface="Trebuchet MS" panose="020B0603020202020204" pitchFamily="34" charset="0"/>
              </a:rPr>
              <a:t>Sales Projections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70913318"/>
              </p:ext>
            </p:extLst>
          </p:nvPr>
        </p:nvGraphicFramePr>
        <p:xfrm>
          <a:off x="765810" y="2431142"/>
          <a:ext cx="7612380" cy="3611394"/>
        </p:xfrm>
        <a:graphic>
          <a:graphicData uri="http://schemas.openxmlformats.org/drawingml/2006/chart">
            <c:chart xmlns:c="http://schemas.openxmlformats.org/drawingml/2006/chart" xmlns:r="http://schemas.openxmlformats.org/officeDocument/2006/relationships" r:id="rId3"/>
          </a:graphicData>
        </a:graphic>
      </p:graphicFrame>
      <p:grpSp>
        <p:nvGrpSpPr>
          <p:cNvPr id="3" name="Group 2"/>
          <p:cNvGrpSpPr/>
          <p:nvPr/>
        </p:nvGrpSpPr>
        <p:grpSpPr>
          <a:xfrm>
            <a:off x="922020" y="1624584"/>
            <a:ext cx="7299960" cy="585216"/>
            <a:chOff x="838200" y="1737954"/>
            <a:chExt cx="7299960" cy="585216"/>
          </a:xfrm>
        </p:grpSpPr>
        <p:sp>
          <p:nvSpPr>
            <p:cNvPr id="6" name="TextBox 5"/>
            <p:cNvSpPr txBox="1"/>
            <p:nvPr/>
          </p:nvSpPr>
          <p:spPr>
            <a:xfrm>
              <a:off x="838200" y="1737954"/>
              <a:ext cx="2194560" cy="585216"/>
            </a:xfrm>
            <a:prstGeom prst="rect">
              <a:avLst/>
            </a:prstGeom>
            <a:solidFill>
              <a:schemeClr val="tx2">
                <a:lumMod val="20000"/>
                <a:lumOff val="80000"/>
              </a:schemeClr>
            </a:solidFill>
            <a:ln w="3175">
              <a:solidFill>
                <a:schemeClr val="tx2"/>
              </a:solidFill>
            </a:ln>
          </p:spPr>
          <p:txBody>
            <a:bodyPr wrap="square" rtlCol="0" anchor="ctr" anchorCtr="0">
              <a:spAutoFit/>
            </a:bodyPr>
            <a:lstStyle/>
            <a:p>
              <a:pPr algn="ctr"/>
              <a:r>
                <a:rPr lang="en-US" sz="1600" u="sng" dirty="0">
                  <a:latin typeface="Arial" charset="0"/>
                  <a:ea typeface="ＭＳ Ｐゴシック" pitchFamily="-112" charset="-128"/>
                  <a:cs typeface="Arial" pitchFamily="34" charset="0"/>
                </a:rPr>
                <a:t>Total Units</a:t>
              </a:r>
            </a:p>
            <a:p>
              <a:pPr lvl="0" algn="ctr">
                <a:defRPr/>
              </a:pPr>
              <a:r>
                <a:rPr lang="en-US" sz="1600" b="1" dirty="0">
                  <a:solidFill>
                    <a:prstClr val="black"/>
                  </a:solidFill>
                  <a:latin typeface="Arial" charset="0"/>
                  <a:cs typeface="Arial" pitchFamily="34" charset="0"/>
                </a:rPr>
                <a:t>112</a:t>
              </a:r>
              <a:endParaRPr lang="en-US" sz="1600" b="1" dirty="0">
                <a:solidFill>
                  <a:prstClr val="black"/>
                </a:solidFill>
                <a:latin typeface="Arial" charset="0"/>
              </a:endParaRPr>
            </a:p>
          </p:txBody>
        </p:sp>
        <p:sp>
          <p:nvSpPr>
            <p:cNvPr id="8" name="TextBox 7"/>
            <p:cNvSpPr txBox="1"/>
            <p:nvPr/>
          </p:nvSpPr>
          <p:spPr>
            <a:xfrm>
              <a:off x="3390900" y="1737954"/>
              <a:ext cx="2194560" cy="585216"/>
            </a:xfrm>
            <a:prstGeom prst="rect">
              <a:avLst/>
            </a:prstGeom>
            <a:solidFill>
              <a:schemeClr val="tx2">
                <a:lumMod val="20000"/>
                <a:lumOff val="80000"/>
              </a:schemeClr>
            </a:solidFill>
            <a:ln w="3175">
              <a:solidFill>
                <a:schemeClr val="tx2"/>
              </a:solidFill>
            </a:ln>
          </p:spPr>
          <p:txBody>
            <a:bodyPr wrap="square" rtlCol="0" anchor="ctr" anchorCtr="0">
              <a:spAutoFit/>
            </a:bodyPr>
            <a:lstStyle/>
            <a:p>
              <a:pPr algn="ctr"/>
              <a:r>
                <a:rPr lang="en-US" sz="1600" u="sng" dirty="0">
                  <a:latin typeface="Arial" charset="0"/>
                  <a:ea typeface="ＭＳ Ｐゴシック" pitchFamily="-112" charset="-128"/>
                  <a:cs typeface="Arial" pitchFamily="34" charset="0"/>
                </a:rPr>
                <a:t>Gross Revenue</a:t>
              </a:r>
            </a:p>
            <a:p>
              <a:pPr lvl="0" algn="ctr">
                <a:defRPr/>
              </a:pPr>
              <a:r>
                <a:rPr lang="en-US" sz="1600" b="1" dirty="0">
                  <a:latin typeface="Arial" charset="0"/>
                  <a:cs typeface="Arial" pitchFamily="34" charset="0"/>
                </a:rPr>
                <a:t>$358,400</a:t>
              </a:r>
              <a:endParaRPr lang="en-US" sz="1600" b="1" dirty="0">
                <a:solidFill>
                  <a:prstClr val="black"/>
                </a:solidFill>
                <a:latin typeface="Arial" charset="0"/>
              </a:endParaRPr>
            </a:p>
          </p:txBody>
        </p:sp>
        <p:sp>
          <p:nvSpPr>
            <p:cNvPr id="9" name="TextBox 8"/>
            <p:cNvSpPr txBox="1"/>
            <p:nvPr/>
          </p:nvSpPr>
          <p:spPr>
            <a:xfrm>
              <a:off x="5943600" y="1737954"/>
              <a:ext cx="2194560" cy="585216"/>
            </a:xfrm>
            <a:prstGeom prst="rect">
              <a:avLst/>
            </a:prstGeom>
            <a:solidFill>
              <a:schemeClr val="tx2">
                <a:lumMod val="20000"/>
                <a:lumOff val="80000"/>
              </a:schemeClr>
            </a:solidFill>
            <a:ln w="3175">
              <a:solidFill>
                <a:schemeClr val="tx2"/>
              </a:solidFill>
            </a:ln>
          </p:spPr>
          <p:txBody>
            <a:bodyPr wrap="square" rtlCol="0" anchor="ctr" anchorCtr="0">
              <a:spAutoFit/>
            </a:bodyPr>
            <a:lstStyle/>
            <a:p>
              <a:pPr algn="ctr"/>
              <a:r>
                <a:rPr lang="en-US" sz="1600" u="sng" dirty="0">
                  <a:latin typeface="Arial" charset="0"/>
                  <a:ea typeface="ＭＳ Ｐゴシック" pitchFamily="-112" charset="-128"/>
                  <a:cs typeface="Arial" pitchFamily="34" charset="0"/>
                </a:rPr>
                <a:t>Net Profit</a:t>
              </a:r>
            </a:p>
            <a:p>
              <a:pPr lvl="0" algn="ctr">
                <a:defRPr/>
              </a:pPr>
              <a:r>
                <a:rPr lang="en-US" sz="1600" b="1" dirty="0">
                  <a:latin typeface="Arial" charset="0"/>
                  <a:cs typeface="Arial" pitchFamily="34" charset="0"/>
                </a:rPr>
                <a:t>$49,800</a:t>
              </a:r>
              <a:endParaRPr lang="en-US" sz="1600" b="1" dirty="0">
                <a:solidFill>
                  <a:prstClr val="black"/>
                </a:solidFill>
                <a:latin typeface="Arial" charset="0"/>
              </a:endParaRPr>
            </a:p>
          </p:txBody>
        </p:sp>
      </p:grpSp>
      <p:pic>
        <p:nvPicPr>
          <p:cNvPr id="10" name="Picture 9">
            <a:extLst>
              <a:ext uri="{FF2B5EF4-FFF2-40B4-BE49-F238E27FC236}">
                <a16:creationId xmlns:a16="http://schemas.microsoft.com/office/drawing/2014/main" id="{72FEC9DE-3A90-46B8-A4D8-B3E7F94800BE}"/>
              </a:ext>
            </a:extLst>
          </p:cNvPr>
          <p:cNvPicPr>
            <a:picLocks noChangeAspect="1"/>
          </p:cNvPicPr>
          <p:nvPr/>
        </p:nvPicPr>
        <p:blipFill>
          <a:blip r:embed="rId4"/>
          <a:stretch>
            <a:fillRect/>
          </a:stretch>
        </p:blipFill>
        <p:spPr>
          <a:xfrm>
            <a:off x="23429" y="6065639"/>
            <a:ext cx="804879" cy="761761"/>
          </a:xfrm>
          <a:prstGeom prst="rect">
            <a:avLst/>
          </a:prstGeom>
        </p:spPr>
      </p:pic>
      <p:pic>
        <p:nvPicPr>
          <p:cNvPr id="14" name="Picture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10400" y="5867400"/>
            <a:ext cx="2290466" cy="1147538"/>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8534400" y="6488668"/>
            <a:ext cx="609600" cy="369332"/>
          </a:xfrm>
          <a:prstGeom prst="rect">
            <a:avLst/>
          </a:prstGeom>
          <a:solidFill>
            <a:srgbClr val="00136A"/>
          </a:solidFill>
        </p:spPr>
        <p:txBody>
          <a:bodyPr wrap="square" rtlCol="0">
            <a:spAutoFit/>
          </a:bodyPr>
          <a:lstStyle/>
          <a:p>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61131692"/>
              </p:ext>
            </p:extLst>
          </p:nvPr>
        </p:nvGraphicFramePr>
        <p:xfrm>
          <a:off x="470646" y="1371600"/>
          <a:ext cx="8216154" cy="3553684"/>
        </p:xfrm>
        <a:graphic>
          <a:graphicData uri="http://schemas.openxmlformats.org/drawingml/2006/table">
            <a:tbl>
              <a:tblPr/>
              <a:tblGrid>
                <a:gridCol w="2640908">
                  <a:extLst>
                    <a:ext uri="{9D8B030D-6E8A-4147-A177-3AD203B41FA5}">
                      <a16:colId xmlns:a16="http://schemas.microsoft.com/office/drawing/2014/main" val="20000"/>
                    </a:ext>
                  </a:extLst>
                </a:gridCol>
                <a:gridCol w="4051448">
                  <a:extLst>
                    <a:ext uri="{9D8B030D-6E8A-4147-A177-3AD203B41FA5}">
                      <a16:colId xmlns:a16="http://schemas.microsoft.com/office/drawing/2014/main" val="20001"/>
                    </a:ext>
                  </a:extLst>
                </a:gridCol>
                <a:gridCol w="1523798">
                  <a:extLst>
                    <a:ext uri="{9D8B030D-6E8A-4147-A177-3AD203B41FA5}">
                      <a16:colId xmlns:a16="http://schemas.microsoft.com/office/drawing/2014/main" val="20002"/>
                    </a:ext>
                  </a:extLst>
                </a:gridCol>
              </a:tblGrid>
              <a:tr h="215224">
                <a:tc>
                  <a:txBody>
                    <a:bodyPr/>
                    <a:lstStyle/>
                    <a:p>
                      <a:pPr marL="0" marR="0" algn="ctr">
                        <a:spcBef>
                          <a:spcPts val="0"/>
                        </a:spcBef>
                        <a:spcAft>
                          <a:spcPts val="0"/>
                        </a:spcAft>
                      </a:pPr>
                      <a:r>
                        <a:rPr lang="en-US" sz="1400" b="1" dirty="0">
                          <a:solidFill>
                            <a:schemeClr val="bg1"/>
                          </a:solidFill>
                          <a:latin typeface="Arial" charset="0"/>
                          <a:ea typeface="Arial" charset="0"/>
                          <a:cs typeface="Arial" charset="0"/>
                        </a:rPr>
                        <a:t>Item</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spcBef>
                          <a:spcPts val="0"/>
                        </a:spcBef>
                        <a:spcAft>
                          <a:spcPts val="0"/>
                        </a:spcAft>
                      </a:pPr>
                      <a:r>
                        <a:rPr lang="en-US" sz="1400" b="1" dirty="0">
                          <a:solidFill>
                            <a:schemeClr val="bg1"/>
                          </a:solidFill>
                          <a:latin typeface="Arial" charset="0"/>
                          <a:ea typeface="Arial" charset="0"/>
                          <a:cs typeface="Arial" charset="0"/>
                        </a:rPr>
                        <a:t>Why Needed</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spcBef>
                          <a:spcPts val="0"/>
                        </a:spcBef>
                        <a:spcAft>
                          <a:spcPts val="0"/>
                        </a:spcAft>
                      </a:pPr>
                      <a:r>
                        <a:rPr lang="en-US" sz="1400" b="1" dirty="0">
                          <a:solidFill>
                            <a:schemeClr val="bg1"/>
                          </a:solidFill>
                          <a:latin typeface="Arial" charset="0"/>
                          <a:ea typeface="Arial" charset="0"/>
                          <a:cs typeface="Arial" charset="0"/>
                        </a:rPr>
                        <a:t>Cost</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10000"/>
                  </a:ext>
                </a:extLst>
              </a:tr>
              <a:tr h="215224">
                <a:tc>
                  <a:txBody>
                    <a:bodyPr/>
                    <a:lstStyle/>
                    <a:p>
                      <a:pPr marL="0" marR="0">
                        <a:spcBef>
                          <a:spcPts val="0"/>
                        </a:spcBef>
                        <a:spcAft>
                          <a:spcPts val="0"/>
                        </a:spcAft>
                      </a:pPr>
                      <a:r>
                        <a:rPr lang="en-US" sz="1400" dirty="0">
                          <a:latin typeface="Arial" charset="0"/>
                          <a:ea typeface="Arial" charset="0"/>
                          <a:cs typeface="Arial" charset="0"/>
                        </a:rPr>
                        <a:t>Computer/Phone</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dirty="0">
                          <a:latin typeface="Arial" charset="0"/>
                          <a:ea typeface="Arial" charset="0"/>
                          <a:cs typeface="Arial" charset="0"/>
                        </a:rPr>
                        <a:t>For Business Communications</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400" dirty="0">
                          <a:latin typeface="Arial" charset="0"/>
                          <a:ea typeface="Arial" charset="0"/>
                          <a:cs typeface="Arial" charset="0"/>
                        </a:rPr>
                        <a:t>Already Owned</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553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charset="0"/>
                          <a:ea typeface="Arial" charset="0"/>
                          <a:cs typeface="Arial" charset="0"/>
                        </a:rPr>
                        <a:t>Company</a:t>
                      </a:r>
                      <a:r>
                        <a:rPr lang="en-US" sz="1400" baseline="0" dirty="0">
                          <a:latin typeface="Arial" charset="0"/>
                          <a:ea typeface="Arial" charset="0"/>
                          <a:cs typeface="Arial" charset="0"/>
                        </a:rPr>
                        <a:t> Car</a:t>
                      </a:r>
                      <a:endParaRPr lang="en-US" sz="1400" dirty="0">
                        <a:latin typeface="Arial" charset="0"/>
                        <a:ea typeface="Arial" charset="0"/>
                        <a:cs typeface="Arial"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charset="0"/>
                          <a:ea typeface="Arial" charset="0"/>
                          <a:cs typeface="Arial" charset="0"/>
                        </a:rPr>
                        <a:t>To Travel to Site of Lesson</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400" dirty="0">
                          <a:latin typeface="Arial" charset="0"/>
                          <a:ea typeface="Arial" charset="0"/>
                          <a:cs typeface="Arial" charset="0"/>
                        </a:rPr>
                        <a:t>Already Owned</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713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latin typeface="Arial" charset="0"/>
                          <a:ea typeface="Arial" charset="0"/>
                          <a:cs typeface="Arial" charset="0"/>
                        </a:rPr>
                        <a:t>WSI</a:t>
                      </a:r>
                      <a:r>
                        <a:rPr lang="en-US" sz="1400" dirty="0">
                          <a:latin typeface="Arial" charset="0"/>
                          <a:ea typeface="Arial" charset="0"/>
                          <a:cs typeface="Arial" charset="0"/>
                        </a:rPr>
                        <a:t>/LG</a:t>
                      </a:r>
                      <a:r>
                        <a:rPr lang="en-US" sz="1400" baseline="0" dirty="0">
                          <a:latin typeface="Arial" charset="0"/>
                          <a:ea typeface="Arial" charset="0"/>
                          <a:cs typeface="Arial" charset="0"/>
                        </a:rPr>
                        <a:t> Certification </a:t>
                      </a:r>
                      <a:endParaRPr lang="en-US" sz="1400" dirty="0">
                        <a:latin typeface="Arial" charset="0"/>
                        <a:ea typeface="Arial" charset="0"/>
                        <a:cs typeface="Arial"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charset="0"/>
                          <a:ea typeface="Arial" charset="0"/>
                          <a:cs typeface="Arial" charset="0"/>
                        </a:rPr>
                        <a:t>To Teach Swimming and Water Safety </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400" dirty="0">
                          <a:latin typeface="Arial" charset="0"/>
                          <a:ea typeface="Arial" charset="0"/>
                          <a:cs typeface="Arial" charset="0"/>
                        </a:rPr>
                        <a:t>$600.00</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423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charset="0"/>
                          <a:ea typeface="Arial" charset="0"/>
                          <a:cs typeface="Arial" charset="0"/>
                        </a:rPr>
                        <a:t>LLC</a:t>
                      </a:r>
                      <a:r>
                        <a:rPr lang="en-US" sz="1400" baseline="0" dirty="0">
                          <a:latin typeface="Arial" charset="0"/>
                          <a:ea typeface="Arial" charset="0"/>
                          <a:cs typeface="Arial" charset="0"/>
                        </a:rPr>
                        <a:t> Paperwork</a:t>
                      </a:r>
                      <a:endParaRPr lang="en-US" sz="1400" dirty="0">
                        <a:latin typeface="Arial" charset="0"/>
                        <a:ea typeface="Arial" charset="0"/>
                        <a:cs typeface="Arial"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charset="0"/>
                          <a:ea typeface="Arial" charset="0"/>
                          <a:cs typeface="Arial" charset="0"/>
                        </a:rPr>
                        <a:t>To Establish and Protect Business</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400" dirty="0">
                          <a:latin typeface="Arial" charset="0"/>
                          <a:ea typeface="Arial" charset="0"/>
                          <a:cs typeface="Arial" charset="0"/>
                        </a:rPr>
                        <a:t>$350.00</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430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charset="0"/>
                          <a:ea typeface="Arial" charset="0"/>
                          <a:cs typeface="Arial" charset="0"/>
                        </a:rPr>
                        <a:t>Achievement Booklets, Parent Survey, Teacher Evaluation</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charset="0"/>
                          <a:ea typeface="Arial" charset="0"/>
                          <a:cs typeface="Arial" charset="0"/>
                        </a:rPr>
                        <a:t>Student Achievement Level, Business and Service Improvement</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400" dirty="0">
                          <a:latin typeface="Arial" charset="0"/>
                          <a:ea typeface="Arial" charset="0"/>
                          <a:cs typeface="Arial" charset="0"/>
                        </a:rPr>
                        <a:t>$300.00</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636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charset="0"/>
                          <a:ea typeface="Arial" charset="0"/>
                          <a:cs typeface="Arial" charset="0"/>
                        </a:rPr>
                        <a:t>Teaching</a:t>
                      </a:r>
                      <a:r>
                        <a:rPr lang="en-US" sz="1400" baseline="0" dirty="0">
                          <a:latin typeface="Arial" charset="0"/>
                          <a:ea typeface="Arial" charset="0"/>
                          <a:cs typeface="Arial" charset="0"/>
                        </a:rPr>
                        <a:t> Aids/Equipment</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charset="0"/>
                          <a:ea typeface="Arial" charset="0"/>
                          <a:cs typeface="Arial" charset="0"/>
                        </a:rPr>
                        <a:t>To Teach Techniques and Skills</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400" dirty="0">
                          <a:latin typeface="Arial" charset="0"/>
                          <a:ea typeface="Arial" charset="0"/>
                          <a:cs typeface="Arial" charset="0"/>
                        </a:rPr>
                        <a:t>$250.00</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4304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charset="0"/>
                          <a:ea typeface="Arial" charset="0"/>
                          <a:cs typeface="Arial" charset="0"/>
                        </a:rPr>
                        <a:t>SSA</a:t>
                      </a:r>
                      <a:r>
                        <a:rPr lang="en-US" sz="1400" baseline="0" dirty="0">
                          <a:latin typeface="Arial" charset="0"/>
                          <a:ea typeface="Arial" charset="0"/>
                          <a:cs typeface="Arial" charset="0"/>
                        </a:rPr>
                        <a:t> </a:t>
                      </a:r>
                      <a:r>
                        <a:rPr lang="en-US" sz="1400" dirty="0">
                          <a:latin typeface="Arial" charset="0"/>
                          <a:ea typeface="Arial" charset="0"/>
                          <a:cs typeface="Arial" charset="0"/>
                        </a:rPr>
                        <a:t>Starter Pack/ Brochures/ Website/ Advertising/SSA Race</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charset="0"/>
                          <a:ea typeface="Arial" charset="0"/>
                          <a:cs typeface="Arial" charset="0"/>
                        </a:rPr>
                        <a:t>Business Advertising and Upselling</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400" dirty="0">
                          <a:latin typeface="Arial" charset="0"/>
                          <a:ea typeface="Arial" charset="0"/>
                          <a:cs typeface="Arial" charset="0"/>
                        </a:rPr>
                        <a:t>$2,800.00</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94815512"/>
                  </a:ext>
                </a:extLst>
              </a:tr>
              <a:tr h="215224">
                <a:tc>
                  <a:txBody>
                    <a:bodyPr/>
                    <a:lstStyle/>
                    <a:p>
                      <a:pPr marL="0" marR="0" algn="r">
                        <a:spcBef>
                          <a:spcPts val="0"/>
                        </a:spcBef>
                        <a:spcAft>
                          <a:spcPts val="0"/>
                        </a:spcAft>
                      </a:pPr>
                      <a:endParaRPr lang="en-US" sz="1400" dirty="0">
                        <a:latin typeface="Arial" charset="0"/>
                        <a:ea typeface="Arial" charset="0"/>
                        <a:cs typeface="Arial" charset="0"/>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b="1" dirty="0">
                          <a:latin typeface="Arial" charset="0"/>
                          <a:ea typeface="Arial" charset="0"/>
                          <a:cs typeface="Arial" charset="0"/>
                        </a:rPr>
                        <a:t>Total Start-Up Expenditures</a:t>
                      </a:r>
                      <a:endParaRPr lang="en-US" sz="1400" dirty="0">
                        <a:latin typeface="Arial" charset="0"/>
                        <a:ea typeface="Arial" charset="0"/>
                        <a:cs typeface="Arial" charset="0"/>
                      </a:endParaRPr>
                    </a:p>
                  </a:txBody>
                  <a:tcPr marL="68580" marR="68580" marT="0" marB="0">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r">
                        <a:spcBef>
                          <a:spcPts val="0"/>
                        </a:spcBef>
                        <a:spcAft>
                          <a:spcPts val="0"/>
                        </a:spcAft>
                      </a:pPr>
                      <a:r>
                        <a:rPr lang="en-US" sz="1400" b="1" dirty="0">
                          <a:latin typeface="Arial" charset="0"/>
                          <a:ea typeface="Arial" charset="0"/>
                          <a:cs typeface="Arial" charset="0"/>
                        </a:rPr>
                        <a:t>$4,300.00</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7"/>
                  </a:ext>
                </a:extLst>
              </a:tr>
              <a:tr h="215224">
                <a:tc gridSpan="2">
                  <a:txBody>
                    <a:bodyPr/>
                    <a:lstStyle/>
                    <a:p>
                      <a:endParaRPr lang="en-US" sz="1400" dirty="0">
                        <a:latin typeface="Arial" charset="0"/>
                      </a:endParaRPr>
                    </a:p>
                  </a:txBody>
                  <a:tcPr marL="68580" marR="68580"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c>
                  <a:txBody>
                    <a:bodyPr/>
                    <a:lstStyle/>
                    <a:p>
                      <a:endParaRPr lang="en-US" sz="1400" dirty="0">
                        <a:latin typeface="Arial" charset="0"/>
                      </a:endParaRPr>
                    </a:p>
                  </a:txBody>
                  <a:tcPr marL="68580" marR="68580" marT="0" marB="0">
                    <a:lnL>
                      <a:noFill/>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15224">
                <a:tc>
                  <a:txBody>
                    <a:bodyPr/>
                    <a:lstStyle/>
                    <a:p>
                      <a:pPr marL="0" marR="0" algn="r">
                        <a:spcBef>
                          <a:spcPts val="0"/>
                        </a:spcBef>
                        <a:spcAft>
                          <a:spcPts val="0"/>
                        </a:spcAft>
                      </a:pPr>
                      <a:endParaRPr lang="en-US" sz="1400" dirty="0">
                        <a:latin typeface="Arial" charset="0"/>
                        <a:ea typeface="Arial" charset="0"/>
                        <a:cs typeface="Arial" charset="0"/>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a:latin typeface="Arial" charset="0"/>
                          <a:ea typeface="Arial" charset="0"/>
                          <a:cs typeface="Arial" charset="0"/>
                        </a:rPr>
                        <a:t>Emergency Fund</a:t>
                      </a:r>
                      <a:endParaRPr lang="en-US" sz="1400" dirty="0">
                        <a:latin typeface="Arial" charset="0"/>
                      </a:endParaRPr>
                    </a:p>
                  </a:txBody>
                  <a:tcPr marL="68580" marR="68580" marT="0" marB="0">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a:latin typeface="Arial" charset="0"/>
                          <a:ea typeface="Arial" charset="0"/>
                          <a:cs typeface="Arial" charset="0"/>
                        </a:rPr>
                        <a:t>$4,000.00</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9"/>
                  </a:ext>
                </a:extLst>
              </a:tr>
              <a:tr h="215224">
                <a:tc>
                  <a:txBody>
                    <a:bodyPr/>
                    <a:lstStyle/>
                    <a:p>
                      <a:pPr marL="0" marR="0" algn="r">
                        <a:spcBef>
                          <a:spcPts val="0"/>
                        </a:spcBef>
                        <a:spcAft>
                          <a:spcPts val="0"/>
                        </a:spcAft>
                      </a:pPr>
                      <a:endParaRPr lang="en-US" sz="1400" dirty="0">
                        <a:latin typeface="Arial" charset="0"/>
                        <a:ea typeface="Arial" charset="0"/>
                        <a:cs typeface="Arial" charset="0"/>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a:latin typeface="Arial" charset="0"/>
                          <a:ea typeface="Arial" charset="0"/>
                          <a:cs typeface="Arial" charset="0"/>
                        </a:rPr>
                        <a:t>Reserve for Fixed Expenses</a:t>
                      </a:r>
                      <a:endParaRPr lang="en-US" sz="1400" dirty="0">
                        <a:latin typeface="Arial" charset="0"/>
                      </a:endParaRPr>
                    </a:p>
                  </a:txBody>
                  <a:tcPr marL="68580" marR="68580" marT="0" marB="0">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a:latin typeface="Arial" charset="0"/>
                          <a:ea typeface="Arial" charset="0"/>
                          <a:cs typeface="Arial" charset="0"/>
                        </a:rPr>
                        <a:t>$20,000.00</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10"/>
                  </a:ext>
                </a:extLst>
              </a:tr>
              <a:tr h="215224">
                <a:tc gridSpan="2">
                  <a:txBody>
                    <a:bodyPr/>
                    <a:lstStyle/>
                    <a:p>
                      <a:endParaRPr lang="en-US" sz="1400" dirty="0">
                        <a:latin typeface="Arial" charset="0"/>
                      </a:endParaRPr>
                    </a:p>
                  </a:txBody>
                  <a:tcPr marL="68580" marR="68580"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c>
                  <a:txBody>
                    <a:bodyPr/>
                    <a:lstStyle/>
                    <a:p>
                      <a:endParaRPr lang="en-US" sz="1400" dirty="0">
                        <a:latin typeface="Arial" charset="0"/>
                      </a:endParaRPr>
                    </a:p>
                  </a:txBody>
                  <a:tcPr marL="68580" marR="68580" marT="0" marB="0">
                    <a:lnL>
                      <a:noFill/>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15224">
                <a:tc>
                  <a:txBody>
                    <a:bodyPr/>
                    <a:lstStyle/>
                    <a:p>
                      <a:pPr marL="0" marR="0" algn="r">
                        <a:spcBef>
                          <a:spcPts val="0"/>
                        </a:spcBef>
                        <a:spcAft>
                          <a:spcPts val="0"/>
                        </a:spcAft>
                      </a:pPr>
                      <a:endParaRPr lang="en-US" sz="1400" dirty="0">
                        <a:latin typeface="Arial" charset="0"/>
                        <a:ea typeface="Arial" charset="0"/>
                        <a:cs typeface="Arial" charset="0"/>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b="1" dirty="0">
                          <a:latin typeface="Arial" charset="0"/>
                          <a:ea typeface="Arial" charset="0"/>
                          <a:cs typeface="Arial" charset="0"/>
                        </a:rPr>
                        <a:t>Total Startup Investment</a:t>
                      </a:r>
                      <a:endParaRPr lang="en-US" sz="1400" dirty="0">
                        <a:latin typeface="Arial" charset="0"/>
                      </a:endParaRPr>
                    </a:p>
                  </a:txBody>
                  <a:tcPr marL="68580" marR="68580" marT="0" marB="0">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r">
                        <a:spcBef>
                          <a:spcPts val="0"/>
                        </a:spcBef>
                        <a:spcAft>
                          <a:spcPts val="0"/>
                        </a:spcAft>
                      </a:pPr>
                      <a:r>
                        <a:rPr lang="en-US" sz="1400" b="1" dirty="0">
                          <a:latin typeface="Arial" charset="0"/>
                          <a:ea typeface="Arial" charset="0"/>
                          <a:cs typeface="Arial" charset="0"/>
                        </a:rPr>
                        <a:t>$28,300.00</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1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172618293"/>
              </p:ext>
            </p:extLst>
          </p:nvPr>
        </p:nvGraphicFramePr>
        <p:xfrm>
          <a:off x="535194" y="4995044"/>
          <a:ext cx="3686340" cy="1050041"/>
        </p:xfrm>
        <a:graphic>
          <a:graphicData uri="http://schemas.openxmlformats.org/drawingml/2006/table">
            <a:tbl>
              <a:tblPr/>
              <a:tblGrid>
                <a:gridCol w="1528484">
                  <a:extLst>
                    <a:ext uri="{9D8B030D-6E8A-4147-A177-3AD203B41FA5}">
                      <a16:colId xmlns:a16="http://schemas.microsoft.com/office/drawing/2014/main" val="20000"/>
                    </a:ext>
                  </a:extLst>
                </a:gridCol>
                <a:gridCol w="179821">
                  <a:extLst>
                    <a:ext uri="{9D8B030D-6E8A-4147-A177-3AD203B41FA5}">
                      <a16:colId xmlns:a16="http://schemas.microsoft.com/office/drawing/2014/main" val="20001"/>
                    </a:ext>
                  </a:extLst>
                </a:gridCol>
                <a:gridCol w="899107">
                  <a:extLst>
                    <a:ext uri="{9D8B030D-6E8A-4147-A177-3AD203B41FA5}">
                      <a16:colId xmlns:a16="http://schemas.microsoft.com/office/drawing/2014/main" val="20002"/>
                    </a:ext>
                  </a:extLst>
                </a:gridCol>
                <a:gridCol w="179821">
                  <a:extLst>
                    <a:ext uri="{9D8B030D-6E8A-4147-A177-3AD203B41FA5}">
                      <a16:colId xmlns:a16="http://schemas.microsoft.com/office/drawing/2014/main" val="20003"/>
                    </a:ext>
                  </a:extLst>
                </a:gridCol>
                <a:gridCol w="899107">
                  <a:extLst>
                    <a:ext uri="{9D8B030D-6E8A-4147-A177-3AD203B41FA5}">
                      <a16:colId xmlns:a16="http://schemas.microsoft.com/office/drawing/2014/main" val="20004"/>
                    </a:ext>
                  </a:extLst>
                </a:gridCol>
              </a:tblGrid>
              <a:tr h="248920">
                <a:tc gridSpan="5">
                  <a:txBody>
                    <a:bodyPr/>
                    <a:lstStyle/>
                    <a:p>
                      <a:pPr marL="0" marR="0" algn="ctr">
                        <a:spcBef>
                          <a:spcPts val="0"/>
                        </a:spcBef>
                        <a:spcAft>
                          <a:spcPts val="0"/>
                        </a:spcAft>
                      </a:pPr>
                      <a:r>
                        <a:rPr lang="en-US" sz="1400" b="1" dirty="0">
                          <a:solidFill>
                            <a:schemeClr val="bg1"/>
                          </a:solidFill>
                          <a:latin typeface="Arial" charset="0"/>
                          <a:ea typeface="Arial" charset="0"/>
                        </a:rPr>
                        <a:t>ROI: Return on Investment</a:t>
                      </a:r>
                      <a:endParaRPr lang="en-US" sz="1600" b="1" dirty="0">
                        <a:solidFill>
                          <a:schemeClr val="bg1"/>
                        </a:solidFill>
                        <a:latin typeface="Arial" charset="0"/>
                        <a:ea typeface="Arial"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1"/>
                    </a:solidFill>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extLst>
                  <a:ext uri="{0D108BD9-81ED-4DB2-BD59-A6C34878D82A}">
                    <a16:rowId xmlns:a16="http://schemas.microsoft.com/office/drawing/2014/main" val="10000"/>
                  </a:ext>
                </a:extLst>
              </a:tr>
              <a:tr h="424646">
                <a:tc>
                  <a:txBody>
                    <a:bodyPr/>
                    <a:lstStyle/>
                    <a:p>
                      <a:pPr marL="0" marR="0" algn="ctr">
                        <a:lnSpc>
                          <a:spcPct val="200000"/>
                        </a:lnSpc>
                        <a:spcBef>
                          <a:spcPts val="0"/>
                        </a:spcBef>
                        <a:spcAft>
                          <a:spcPts val="0"/>
                        </a:spcAft>
                      </a:pPr>
                      <a:r>
                        <a:rPr lang="en-US" sz="1400" dirty="0">
                          <a:latin typeface="Arial" charset="0"/>
                          <a:ea typeface="Arial" charset="0"/>
                        </a:rPr>
                        <a:t>$49,800</a:t>
                      </a:r>
                      <a:endParaRPr lang="en-US" sz="1600" dirty="0">
                        <a:latin typeface="Arial" charset="0"/>
                        <a:ea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marL="0" marR="0" algn="r">
                        <a:spcBef>
                          <a:spcPts val="0"/>
                        </a:spcBef>
                        <a:spcAft>
                          <a:spcPts val="0"/>
                        </a:spcAft>
                      </a:pPr>
                      <a:r>
                        <a:rPr lang="en-US" sz="1400" dirty="0">
                          <a:latin typeface="Arial" charset="0"/>
                          <a:ea typeface="Arial" charset="0"/>
                        </a:rPr>
                        <a:t>=</a:t>
                      </a:r>
                      <a:endParaRPr lang="en-US" sz="1600" dirty="0">
                        <a:latin typeface="Arial" charset="0"/>
                        <a:ea typeface="Arial" charset="0"/>
                      </a:endParaRPr>
                    </a:p>
                  </a:txBody>
                  <a:tcPr marL="68580" marR="68580" marT="0" marB="0" anchor="ctr">
                    <a:lnL w="12700" cap="flat" cmpd="sng" algn="ctr">
                      <a:no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400" b="1" baseline="0" dirty="0">
                          <a:latin typeface="Arial" charset="0"/>
                          <a:ea typeface="Arial" charset="0"/>
                          <a:cs typeface="Arial" charset="0"/>
                        </a:rPr>
                        <a:t>176%</a:t>
                      </a:r>
                      <a:endParaRPr lang="en-US" sz="1400" dirty="0">
                        <a:latin typeface="Arial" charset="0"/>
                        <a:ea typeface="Arial" charset="0"/>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400" dirty="0">
                          <a:latin typeface="Arial" charset="0"/>
                          <a:ea typeface="Arial" charset="0"/>
                        </a:rPr>
                        <a:t>≈</a:t>
                      </a:r>
                      <a:endParaRPr lang="en-US" sz="1600" dirty="0">
                        <a:latin typeface="Arial" charset="0"/>
                        <a:ea typeface="Arial" charset="0"/>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400" b="1" dirty="0">
                          <a:latin typeface="Arial" charset="0"/>
                          <a:ea typeface="Arial" charset="0"/>
                        </a:rPr>
                        <a:t>$1.76</a:t>
                      </a:r>
                      <a:endParaRPr lang="en-US" sz="1600" dirty="0">
                        <a:latin typeface="Arial" charset="0"/>
                        <a:ea typeface="Arial" charset="0"/>
                      </a:endParaRPr>
                    </a:p>
                  </a:txBody>
                  <a:tcPr marL="68580" marR="68580" marT="0"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6475">
                <a:tc>
                  <a:txBody>
                    <a:bodyPr/>
                    <a:lstStyle/>
                    <a:p>
                      <a:pPr marL="0" marR="0" algn="ctr">
                        <a:spcBef>
                          <a:spcPts val="0"/>
                        </a:spcBef>
                        <a:spcAft>
                          <a:spcPts val="0"/>
                        </a:spcAft>
                      </a:pPr>
                      <a:r>
                        <a:rPr lang="en-US" sz="1400" dirty="0">
                          <a:latin typeface="Arial" charset="0"/>
                          <a:ea typeface="Arial" charset="0"/>
                        </a:rPr>
                        <a:t>$28,300</a:t>
                      </a:r>
                      <a:endParaRPr lang="en-US" sz="1600" dirty="0">
                        <a:latin typeface="Arial" charset="0"/>
                        <a:ea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72628235"/>
              </p:ext>
            </p:extLst>
          </p:nvPr>
        </p:nvGraphicFramePr>
        <p:xfrm>
          <a:off x="4885126" y="4995044"/>
          <a:ext cx="3621792" cy="1054389"/>
        </p:xfrm>
        <a:graphic>
          <a:graphicData uri="http://schemas.openxmlformats.org/drawingml/2006/table">
            <a:tbl>
              <a:tblPr/>
              <a:tblGrid>
                <a:gridCol w="1501378">
                  <a:extLst>
                    <a:ext uri="{9D8B030D-6E8A-4147-A177-3AD203B41FA5}">
                      <a16:colId xmlns:a16="http://schemas.microsoft.com/office/drawing/2014/main" val="20000"/>
                    </a:ext>
                  </a:extLst>
                </a:gridCol>
                <a:gridCol w="176701">
                  <a:extLst>
                    <a:ext uri="{9D8B030D-6E8A-4147-A177-3AD203B41FA5}">
                      <a16:colId xmlns:a16="http://schemas.microsoft.com/office/drawing/2014/main" val="20001"/>
                    </a:ext>
                  </a:extLst>
                </a:gridCol>
                <a:gridCol w="883506">
                  <a:extLst>
                    <a:ext uri="{9D8B030D-6E8A-4147-A177-3AD203B41FA5}">
                      <a16:colId xmlns:a16="http://schemas.microsoft.com/office/drawing/2014/main" val="20002"/>
                    </a:ext>
                  </a:extLst>
                </a:gridCol>
                <a:gridCol w="176701">
                  <a:extLst>
                    <a:ext uri="{9D8B030D-6E8A-4147-A177-3AD203B41FA5}">
                      <a16:colId xmlns:a16="http://schemas.microsoft.com/office/drawing/2014/main" val="20003"/>
                    </a:ext>
                  </a:extLst>
                </a:gridCol>
                <a:gridCol w="883506">
                  <a:extLst>
                    <a:ext uri="{9D8B030D-6E8A-4147-A177-3AD203B41FA5}">
                      <a16:colId xmlns:a16="http://schemas.microsoft.com/office/drawing/2014/main" val="20004"/>
                    </a:ext>
                  </a:extLst>
                </a:gridCol>
              </a:tblGrid>
              <a:tr h="248168">
                <a:tc gridSpan="5">
                  <a:txBody>
                    <a:bodyPr/>
                    <a:lstStyle/>
                    <a:p>
                      <a:pPr marL="0" marR="0" algn="ctr">
                        <a:spcBef>
                          <a:spcPts val="0"/>
                        </a:spcBef>
                        <a:spcAft>
                          <a:spcPts val="0"/>
                        </a:spcAft>
                      </a:pPr>
                      <a:r>
                        <a:rPr lang="en-US" sz="1400" b="1" dirty="0">
                          <a:solidFill>
                            <a:schemeClr val="bg1"/>
                          </a:solidFill>
                          <a:latin typeface="Arial" charset="0"/>
                          <a:ea typeface="Arial" charset="0"/>
                        </a:rPr>
                        <a:t>ROS:</a:t>
                      </a:r>
                      <a:r>
                        <a:rPr lang="en-US" sz="1400" b="1" baseline="0" dirty="0">
                          <a:solidFill>
                            <a:schemeClr val="bg1"/>
                          </a:solidFill>
                          <a:latin typeface="Arial" charset="0"/>
                          <a:ea typeface="Arial" charset="0"/>
                        </a:rPr>
                        <a:t> Return on Sales</a:t>
                      </a:r>
                      <a:endParaRPr lang="en-US" sz="1600" b="1" dirty="0">
                        <a:solidFill>
                          <a:schemeClr val="bg1"/>
                        </a:solidFill>
                        <a:latin typeface="Arial" charset="0"/>
                        <a:ea typeface="Arial"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1"/>
                    </a:solidFill>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extLst>
                  <a:ext uri="{0D108BD9-81ED-4DB2-BD59-A6C34878D82A}">
                    <a16:rowId xmlns:a16="http://schemas.microsoft.com/office/drawing/2014/main" val="10000"/>
                  </a:ext>
                </a:extLst>
              </a:tr>
              <a:tr h="434669">
                <a:tc>
                  <a:txBody>
                    <a:bodyPr/>
                    <a:lstStyle/>
                    <a:p>
                      <a:pPr marL="0" marR="0" algn="ctr">
                        <a:lnSpc>
                          <a:spcPct val="200000"/>
                        </a:lnSpc>
                        <a:spcBef>
                          <a:spcPts val="0"/>
                        </a:spcBef>
                        <a:spcAft>
                          <a:spcPts val="0"/>
                        </a:spcAft>
                      </a:pPr>
                      <a:r>
                        <a:rPr lang="en-US" sz="1400" dirty="0">
                          <a:latin typeface="Arial" charset="0"/>
                          <a:ea typeface="Arial" charset="0"/>
                        </a:rPr>
                        <a:t>$49,800</a:t>
                      </a:r>
                      <a:endParaRPr lang="en-US" sz="1600" dirty="0">
                        <a:latin typeface="Arial" charset="0"/>
                        <a:ea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marL="0" marR="0" algn="r">
                        <a:spcBef>
                          <a:spcPts val="0"/>
                        </a:spcBef>
                        <a:spcAft>
                          <a:spcPts val="0"/>
                        </a:spcAft>
                      </a:pPr>
                      <a:r>
                        <a:rPr lang="en-US" sz="1400" dirty="0">
                          <a:latin typeface="Arial" charset="0"/>
                          <a:ea typeface="Arial" charset="0"/>
                        </a:rPr>
                        <a:t>=</a:t>
                      </a:r>
                      <a:endParaRPr lang="en-US" sz="1600" dirty="0">
                        <a:latin typeface="Arial" charset="0"/>
                        <a:ea typeface="Arial" charset="0"/>
                      </a:endParaRPr>
                    </a:p>
                  </a:txBody>
                  <a:tcPr marL="68580" marR="68580" marT="0" marB="0" anchor="ctr">
                    <a:lnL w="12700" cap="flat" cmpd="sng" algn="ctr">
                      <a:no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400" b="1" baseline="0" dirty="0">
                          <a:latin typeface="Arial" charset="0"/>
                          <a:ea typeface="Arial" charset="0"/>
                          <a:cs typeface="Arial" charset="0"/>
                        </a:rPr>
                        <a:t>14%</a:t>
                      </a:r>
                      <a:endParaRPr lang="en-US" sz="1400" dirty="0">
                        <a:latin typeface="Arial" charset="0"/>
                        <a:ea typeface="Arial" charset="0"/>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400" dirty="0">
                          <a:latin typeface="Arial" charset="0"/>
                          <a:ea typeface="Arial" charset="0"/>
                        </a:rPr>
                        <a:t>≈</a:t>
                      </a:r>
                      <a:endParaRPr lang="en-US" sz="1600" dirty="0">
                        <a:latin typeface="Arial" charset="0"/>
                        <a:ea typeface="Arial" charset="0"/>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400" b="1" dirty="0">
                          <a:latin typeface="Arial" charset="0"/>
                          <a:ea typeface="Arial" charset="0"/>
                        </a:rPr>
                        <a:t>$0.14</a:t>
                      </a:r>
                      <a:endParaRPr lang="en-US" sz="1600" dirty="0">
                        <a:latin typeface="Arial" charset="0"/>
                        <a:ea typeface="Arial" charset="0"/>
                      </a:endParaRPr>
                    </a:p>
                  </a:txBody>
                  <a:tcPr marL="68580" marR="68580" marT="0"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1552">
                <a:tc>
                  <a:txBody>
                    <a:bodyPr/>
                    <a:lstStyle/>
                    <a:p>
                      <a:pPr marL="0" marR="0" algn="ctr">
                        <a:spcBef>
                          <a:spcPts val="0"/>
                        </a:spcBef>
                        <a:spcAft>
                          <a:spcPts val="0"/>
                        </a:spcAft>
                      </a:pPr>
                      <a:r>
                        <a:rPr lang="en-US" sz="1400" dirty="0">
                          <a:latin typeface="Arial" charset="0"/>
                          <a:ea typeface="Arial" charset="0"/>
                        </a:rPr>
                        <a:t>$358,400</a:t>
                      </a:r>
                      <a:endParaRPr lang="en-US" sz="1600" dirty="0">
                        <a:latin typeface="Arial" charset="0"/>
                        <a:ea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2"/>
                  </a:ext>
                </a:extLst>
              </a:tr>
            </a:tbl>
          </a:graphicData>
        </a:graphic>
      </p:graphicFrame>
      <p:sp>
        <p:nvSpPr>
          <p:cNvPr id="9" name="Title 1"/>
          <p:cNvSpPr txBox="1">
            <a:spLocks/>
          </p:cNvSpPr>
          <p:nvPr/>
        </p:nvSpPr>
        <p:spPr>
          <a:xfrm>
            <a:off x="535194" y="387165"/>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Arial" charset="0"/>
                <a:ea typeface="+mj-ea"/>
                <a:cs typeface="+mj-cs"/>
              </a:defRPr>
            </a:lvl1pPr>
          </a:lstStyle>
          <a:p>
            <a:r>
              <a:rPr lang="en-US" sz="4000" b="1" dirty="0">
                <a:solidFill>
                  <a:schemeClr val="bg1"/>
                </a:solidFill>
                <a:latin typeface="Trebuchet MS" panose="020B0603020202020204" pitchFamily="34" charset="0"/>
              </a:rPr>
              <a:t>Start-Up Funds </a:t>
            </a:r>
            <a:endParaRPr lang="en-US" sz="4000" b="1" dirty="0">
              <a:solidFill>
                <a:schemeClr val="bg1"/>
              </a:solidFill>
            </a:endParaRPr>
          </a:p>
        </p:txBody>
      </p:sp>
      <p:pic>
        <p:nvPicPr>
          <p:cNvPr id="8" name="Picture 7">
            <a:extLst>
              <a:ext uri="{FF2B5EF4-FFF2-40B4-BE49-F238E27FC236}">
                <a16:creationId xmlns:a16="http://schemas.microsoft.com/office/drawing/2014/main" id="{72FEC9DE-3A90-46B8-A4D8-B3E7F94800BE}"/>
              </a:ext>
            </a:extLst>
          </p:cNvPr>
          <p:cNvPicPr>
            <a:picLocks noChangeAspect="1"/>
          </p:cNvPicPr>
          <p:nvPr/>
        </p:nvPicPr>
        <p:blipFill>
          <a:blip r:embed="rId3"/>
          <a:stretch>
            <a:fillRect/>
          </a:stretch>
        </p:blipFill>
        <p:spPr>
          <a:xfrm>
            <a:off x="23429" y="6065639"/>
            <a:ext cx="804879" cy="761761"/>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10400" y="5867400"/>
            <a:ext cx="2290466" cy="1147538"/>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25868" y="1067818"/>
            <a:ext cx="8229600" cy="3892034"/>
          </a:xfrm>
          <a:prstGeom prst="rect">
            <a:avLst/>
          </a:prstGeom>
        </p:spPr>
        <p:txBody>
          <a:bodyPr vert="horz" lIns="91440" tIns="45720" rIns="91440" bIns="45720" rtlCol="0" anchor="b">
            <a:normAutofit fontScale="92500" lnSpcReduction="20000"/>
          </a:bodyPr>
          <a:lstStyle>
            <a:lvl1pPr marL="0" indent="0" algn="l"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pPr algn="ctr">
              <a:lnSpc>
                <a:spcPct val="110000"/>
              </a:lnSpc>
              <a:buClr>
                <a:srgbClr val="F69200"/>
              </a:buClr>
            </a:pPr>
            <a:r>
              <a:rPr lang="en-US" sz="4000" b="1" dirty="0">
                <a:solidFill>
                  <a:schemeClr val="bg1"/>
                </a:solidFill>
                <a:latin typeface="Trebuchet MS" panose="020B0603020202020204" pitchFamily="34" charset="0"/>
              </a:rPr>
              <a:t>Future Plans</a:t>
            </a:r>
          </a:p>
          <a:p>
            <a:pPr algn="ctr">
              <a:lnSpc>
                <a:spcPct val="110000"/>
              </a:lnSpc>
              <a:buClr>
                <a:srgbClr val="F69200"/>
              </a:buClr>
            </a:pPr>
            <a:r>
              <a:rPr lang="en-US" sz="3000" dirty="0">
                <a:solidFill>
                  <a:schemeClr val="bg1"/>
                </a:solidFill>
              </a:rPr>
              <a:t>Hire our first certified employees by year #2 and own a facility of our own in the future</a:t>
            </a:r>
          </a:p>
          <a:p>
            <a:pPr algn="ctr">
              <a:lnSpc>
                <a:spcPct val="110000"/>
              </a:lnSpc>
              <a:buClr>
                <a:srgbClr val="F69200"/>
              </a:buClr>
            </a:pPr>
            <a:endParaRPr lang="en-US" sz="2400" b="1" dirty="0">
              <a:solidFill>
                <a:schemeClr val="bg1"/>
              </a:solidFill>
            </a:endParaRPr>
          </a:p>
          <a:p>
            <a:pPr algn="ctr">
              <a:lnSpc>
                <a:spcPct val="110000"/>
              </a:lnSpc>
              <a:buClr>
                <a:srgbClr val="F69200"/>
              </a:buClr>
            </a:pPr>
            <a:r>
              <a:rPr lang="en-US" sz="4000" b="1" dirty="0">
                <a:solidFill>
                  <a:schemeClr val="bg1"/>
                </a:solidFill>
                <a:latin typeface="Trebuchet MS" panose="020B0603020202020204" pitchFamily="34" charset="0"/>
              </a:rPr>
              <a:t>Philanthropy</a:t>
            </a:r>
            <a:endParaRPr lang="en-US" sz="3200" b="1" dirty="0">
              <a:solidFill>
                <a:schemeClr val="bg1"/>
              </a:solidFill>
              <a:latin typeface="Trebuchet MS" panose="020B0603020202020204" pitchFamily="34" charset="0"/>
            </a:endParaRPr>
          </a:p>
          <a:p>
            <a:pPr algn="ctr">
              <a:lnSpc>
                <a:spcPct val="110000"/>
              </a:lnSpc>
              <a:buClr>
                <a:srgbClr val="F69200"/>
              </a:buClr>
            </a:pPr>
            <a:r>
              <a:rPr lang="en-US" sz="3000" dirty="0">
                <a:solidFill>
                  <a:schemeClr val="bg1"/>
                </a:solidFill>
              </a:rPr>
              <a:t>An annual Spectrum Charity Swim Race where all profits go to Autism Society of America (ASA) as well as 5% of our company’s yearly net profit</a:t>
            </a:r>
            <a:endParaRPr lang="en-US" sz="2600" dirty="0">
              <a:solidFill>
                <a:schemeClr val="bg1"/>
              </a:solidFill>
            </a:endParaRPr>
          </a:p>
        </p:txBody>
      </p:sp>
      <p:sp>
        <p:nvSpPr>
          <p:cNvPr id="6" name="TextBox 5"/>
          <p:cNvSpPr txBox="1"/>
          <p:nvPr/>
        </p:nvSpPr>
        <p:spPr>
          <a:xfrm>
            <a:off x="8534400" y="6488668"/>
            <a:ext cx="609600" cy="369332"/>
          </a:xfrm>
          <a:prstGeom prst="rect">
            <a:avLst/>
          </a:prstGeom>
          <a:solidFill>
            <a:srgbClr val="00136A"/>
          </a:solidFill>
        </p:spPr>
        <p:txBody>
          <a:bodyPr wrap="square" rtlCol="0">
            <a:spAutoFit/>
          </a:bodyPr>
          <a:lstStyle/>
          <a:p>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0400" y="5867400"/>
            <a:ext cx="2290466" cy="1147538"/>
          </a:xfrm>
          <a:prstGeom prst="rect">
            <a:avLst/>
          </a:prstGeom>
        </p:spPr>
      </p:pic>
      <p:pic>
        <p:nvPicPr>
          <p:cNvPr id="8" name="Picture 7">
            <a:extLst>
              <a:ext uri="{FF2B5EF4-FFF2-40B4-BE49-F238E27FC236}">
                <a16:creationId xmlns:a16="http://schemas.microsoft.com/office/drawing/2014/main" id="{72FEC9DE-3A90-46B8-A4D8-B3E7F94800BE}"/>
              </a:ext>
            </a:extLst>
          </p:cNvPr>
          <p:cNvPicPr>
            <a:picLocks noChangeAspect="1"/>
          </p:cNvPicPr>
          <p:nvPr/>
        </p:nvPicPr>
        <p:blipFill>
          <a:blip r:embed="rId4"/>
          <a:stretch>
            <a:fillRect/>
          </a:stretch>
        </p:blipFill>
        <p:spPr>
          <a:xfrm>
            <a:off x="23429" y="6065639"/>
            <a:ext cx="804879" cy="761761"/>
          </a:xfrm>
          <a:prstGeom prst="rect">
            <a:avLst/>
          </a:prstGeom>
        </p:spPr>
      </p:pic>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03631" y="5152488"/>
            <a:ext cx="3819646"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605072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8534400" y="6488668"/>
            <a:ext cx="609600" cy="369332"/>
          </a:xfrm>
          <a:prstGeom prst="rect">
            <a:avLst/>
          </a:prstGeom>
          <a:solidFill>
            <a:srgbClr val="00136A"/>
          </a:solidFill>
        </p:spPr>
        <p:txBody>
          <a:bodyPr wrap="square" rtlCol="0">
            <a:spAutoFit/>
          </a:bodyPr>
          <a:lstStyle/>
          <a:p>
            <a:endParaRPr lang="en-US" dirty="0"/>
          </a:p>
        </p:txBody>
      </p:sp>
      <p:sp>
        <p:nvSpPr>
          <p:cNvPr id="4" name="Title 1"/>
          <p:cNvSpPr>
            <a:spLocks noGrp="1"/>
          </p:cNvSpPr>
          <p:nvPr>
            <p:ph type="title"/>
          </p:nvPr>
        </p:nvSpPr>
        <p:spPr>
          <a:xfrm>
            <a:off x="786345" y="761040"/>
            <a:ext cx="7526337" cy="1468800"/>
          </a:xfrm>
        </p:spPr>
        <p:txBody>
          <a:bodyPr>
            <a:normAutofit/>
          </a:bodyPr>
          <a:lstStyle/>
          <a:p>
            <a:pPr algn="ctr"/>
            <a:r>
              <a:rPr lang="en-US" dirty="0">
                <a:solidFill>
                  <a:schemeClr val="bg1"/>
                </a:solidFill>
              </a:rPr>
              <a:t>A Splash For All</a:t>
            </a:r>
          </a:p>
        </p:txBody>
      </p:sp>
      <p:sp>
        <p:nvSpPr>
          <p:cNvPr id="5" name="Subtitle 1">
            <a:extLst>
              <a:ext uri="{FF2B5EF4-FFF2-40B4-BE49-F238E27FC236}">
                <a16:creationId xmlns:a16="http://schemas.microsoft.com/office/drawing/2014/main" id="{1F78EA99-1CCA-4E6F-9113-33D4945C5CC7}"/>
              </a:ext>
            </a:extLst>
          </p:cNvPr>
          <p:cNvSpPr>
            <a:spLocks noGrp="1"/>
          </p:cNvSpPr>
          <p:nvPr>
            <p:ph type="body" idx="1"/>
          </p:nvPr>
        </p:nvSpPr>
        <p:spPr>
          <a:xfrm>
            <a:off x="629296" y="4504566"/>
            <a:ext cx="7526337" cy="2168768"/>
          </a:xfrm>
        </p:spPr>
        <p:txBody>
          <a:bodyPr>
            <a:normAutofit fontScale="92500" lnSpcReduction="10000"/>
          </a:bodyPr>
          <a:lstStyle/>
          <a:p>
            <a:pPr lvl="0" algn="ctr">
              <a:buClr>
                <a:srgbClr val="00C6BB"/>
              </a:buClr>
            </a:pPr>
            <a:endParaRPr lang="en-US" sz="2700" dirty="0">
              <a:solidFill>
                <a:prstClr val="white"/>
              </a:solidFill>
            </a:endParaRPr>
          </a:p>
          <a:p>
            <a:pPr lvl="0" algn="ctr">
              <a:buClr>
                <a:srgbClr val="00C6BB"/>
              </a:buClr>
            </a:pPr>
            <a:r>
              <a:rPr lang="en-US" sz="2700" dirty="0">
                <a:solidFill>
                  <a:prstClr val="white"/>
                </a:solidFill>
                <a:latin typeface="Trebuchet MS" panose="020B0603020202020204" pitchFamily="34" charset="0"/>
              </a:rPr>
              <a:t>Website Coming Soon!</a:t>
            </a:r>
          </a:p>
          <a:p>
            <a:pPr algn="ctr">
              <a:buClr>
                <a:srgbClr val="00C6BB"/>
              </a:buClr>
            </a:pPr>
            <a:r>
              <a:rPr lang="en-US" sz="2700" dirty="0">
                <a:solidFill>
                  <a:prstClr val="white"/>
                </a:solidFill>
                <a:latin typeface="Trebuchet MS" panose="020B0603020202020204" pitchFamily="34" charset="0"/>
              </a:rPr>
              <a:t>Instagram: @</a:t>
            </a:r>
            <a:r>
              <a:rPr lang="en-US" sz="2700" dirty="0" err="1">
                <a:solidFill>
                  <a:prstClr val="white"/>
                </a:solidFill>
                <a:latin typeface="Trebuchet MS" panose="020B0603020202020204" pitchFamily="34" charset="0"/>
              </a:rPr>
              <a:t>spectrum.swim.academy</a:t>
            </a:r>
            <a:endParaRPr lang="en-US" sz="2700" dirty="0">
              <a:solidFill>
                <a:prstClr val="white"/>
              </a:solidFill>
              <a:latin typeface="Trebuchet MS" panose="020B0603020202020204" pitchFamily="34" charset="0"/>
            </a:endParaRPr>
          </a:p>
          <a:p>
            <a:pPr algn="ctr">
              <a:buClr>
                <a:srgbClr val="00C6BB"/>
              </a:buClr>
            </a:pPr>
            <a:r>
              <a:rPr lang="en-US" sz="2700" dirty="0">
                <a:solidFill>
                  <a:prstClr val="white"/>
                </a:solidFill>
                <a:latin typeface="Trebuchet MS" panose="020B0603020202020204" pitchFamily="34" charset="0"/>
              </a:rPr>
              <a:t>Facebook: @</a:t>
            </a:r>
            <a:r>
              <a:rPr lang="en-US" sz="2700" dirty="0" err="1">
                <a:solidFill>
                  <a:prstClr val="white"/>
                </a:solidFill>
                <a:latin typeface="Trebuchet MS" panose="020B0603020202020204" pitchFamily="34" charset="0"/>
              </a:rPr>
              <a:t>spectrum.swim.academy</a:t>
            </a:r>
            <a:endParaRPr lang="en-US" sz="2700" dirty="0">
              <a:solidFill>
                <a:prstClr val="white"/>
              </a:solidFill>
              <a:latin typeface="Trebuchet MS" panose="020B0603020202020204" pitchFamily="34" charset="0"/>
            </a:endParaRPr>
          </a:p>
          <a:p>
            <a:pPr algn="ctr">
              <a:buClr>
                <a:srgbClr val="00C6BB"/>
              </a:buClr>
            </a:pPr>
            <a:r>
              <a:rPr lang="en-US" sz="2700" dirty="0">
                <a:solidFill>
                  <a:prstClr val="white"/>
                </a:solidFill>
                <a:latin typeface="Trebuchet MS" panose="020B0603020202020204" pitchFamily="34" charset="0"/>
              </a:rPr>
              <a:t>Email: spectrumswimacademy@gmail.com</a:t>
            </a:r>
          </a:p>
          <a:p>
            <a:endParaRPr lang="en-US" dirty="0"/>
          </a:p>
        </p:txBody>
      </p:sp>
      <p:sp>
        <p:nvSpPr>
          <p:cNvPr id="6" name="Rectangle 5"/>
          <p:cNvSpPr/>
          <p:nvPr/>
        </p:nvSpPr>
        <p:spPr>
          <a:xfrm>
            <a:off x="1196713" y="1586319"/>
            <a:ext cx="6705600" cy="2828166"/>
          </a:xfrm>
          <a:prstGeom prst="rect">
            <a:avLst/>
          </a:prstGeom>
          <a:solidFill>
            <a:srgbClr val="E38803"/>
          </a:solidFill>
          <a:ln/>
        </p:spPr>
        <p:style>
          <a:lnRef idx="3">
            <a:schemeClr val="lt1"/>
          </a:lnRef>
          <a:fillRef idx="1">
            <a:schemeClr val="accent5"/>
          </a:fillRef>
          <a:effectRef idx="1">
            <a:schemeClr val="accent5"/>
          </a:effectRef>
          <a:fontRef idx="minor">
            <a:schemeClr val="lt1"/>
          </a:fontRef>
        </p:style>
        <p:txBody>
          <a:bodyPr anchor="ctr"/>
          <a:lstStyle/>
          <a:p>
            <a:pPr algn="ctr">
              <a:defRPr/>
            </a:pPr>
            <a:r>
              <a:rPr lang="en-US" sz="3600" b="1" dirty="0">
                <a:solidFill>
                  <a:schemeClr val="bg1"/>
                </a:solidFill>
                <a:latin typeface="Myriad Web Pro" pitchFamily="34" charset="0"/>
                <a:ea typeface="+mj-ea"/>
                <a:cs typeface="+mj-cs"/>
              </a:rPr>
              <a:t>Thank you for your consideration of</a:t>
            </a:r>
            <a:endParaRPr lang="en-US" sz="2800" b="1" dirty="0">
              <a:solidFill>
                <a:schemeClr val="bg1"/>
              </a:solidFill>
              <a:latin typeface="Myriad Web Pro" pitchFamily="34" charset="0"/>
              <a:ea typeface="+mj-ea"/>
              <a:cs typeface="+mj-cs"/>
            </a:endParaRPr>
          </a:p>
          <a:p>
            <a:pPr algn="ctr">
              <a:defRPr/>
            </a:pPr>
            <a:r>
              <a:rPr lang="en-US" sz="4800" b="1" i="1" dirty="0">
                <a:solidFill>
                  <a:schemeClr val="bg1"/>
                </a:solidFill>
                <a:latin typeface="Myriad Web Pro" pitchFamily="34" charset="0"/>
                <a:ea typeface="+mj-ea"/>
                <a:cs typeface="+mj-cs"/>
              </a:rPr>
              <a:t>Spectrum Swim Academy</a:t>
            </a:r>
            <a:endParaRPr lang="en-US" sz="3600" b="1" i="1" dirty="0">
              <a:solidFill>
                <a:schemeClr val="bg1"/>
              </a:solidFill>
              <a:latin typeface="Myriad Web Pro" pitchFamily="34" charset="0"/>
              <a:ea typeface="+mj-ea"/>
              <a:cs typeface="+mj-cs"/>
            </a:endParaRPr>
          </a:p>
        </p:txBody>
      </p:sp>
      <p:pic>
        <p:nvPicPr>
          <p:cNvPr id="7" name="Picture 6">
            <a:extLst>
              <a:ext uri="{FF2B5EF4-FFF2-40B4-BE49-F238E27FC236}">
                <a16:creationId xmlns:a16="http://schemas.microsoft.com/office/drawing/2014/main" id="{72FEC9DE-3A90-46B8-A4D8-B3E7F94800BE}"/>
              </a:ext>
            </a:extLst>
          </p:cNvPr>
          <p:cNvPicPr>
            <a:picLocks noChangeAspect="1"/>
          </p:cNvPicPr>
          <p:nvPr/>
        </p:nvPicPr>
        <p:blipFill>
          <a:blip r:embed="rId3"/>
          <a:stretch>
            <a:fillRect/>
          </a:stretch>
        </p:blipFill>
        <p:spPr>
          <a:xfrm>
            <a:off x="23429" y="6065639"/>
            <a:ext cx="804879" cy="761761"/>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10400" y="5867400"/>
            <a:ext cx="2290466" cy="1147538"/>
          </a:xfrm>
          <a:prstGeom prst="rect">
            <a:avLst/>
          </a:prstGeom>
        </p:spPr>
      </p:pic>
      <p:pic>
        <p:nvPicPr>
          <p:cNvPr id="2054" name="Picture 6" descr="Related image"/>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0694" t="10947" r="10694" b="10393"/>
          <a:stretch/>
        </p:blipFill>
        <p:spPr bwMode="auto">
          <a:xfrm>
            <a:off x="1351518" y="5104222"/>
            <a:ext cx="337444" cy="334918"/>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Image result for facebook"/>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347758" y="5526196"/>
            <a:ext cx="341204" cy="3412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2930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534400" y="6477000"/>
            <a:ext cx="609600" cy="369332"/>
          </a:xfrm>
          <a:prstGeom prst="rect">
            <a:avLst/>
          </a:prstGeom>
          <a:solidFill>
            <a:srgbClr val="00136A"/>
          </a:solidFill>
        </p:spPr>
        <p:txBody>
          <a:bodyPr wrap="square" rtlCol="0">
            <a:spAutoFit/>
          </a:bodyPr>
          <a:lstStyle/>
          <a:p>
            <a:endParaRPr lang="en-US" dirty="0"/>
          </a:p>
        </p:txBody>
      </p:sp>
      <p:sp>
        <p:nvSpPr>
          <p:cNvPr id="2" name="Title 1"/>
          <p:cNvSpPr>
            <a:spLocks noGrp="1"/>
          </p:cNvSpPr>
          <p:nvPr>
            <p:ph type="ctrTitle"/>
          </p:nvPr>
        </p:nvSpPr>
        <p:spPr>
          <a:xfrm>
            <a:off x="31191" y="1699043"/>
            <a:ext cx="9120571" cy="2971051"/>
          </a:xfrm>
        </p:spPr>
        <p:txBody>
          <a:bodyPr>
            <a:normAutofit/>
          </a:bodyPr>
          <a:lstStyle/>
          <a:p>
            <a:r>
              <a:rPr lang="en-US" sz="6600" b="1" dirty="0">
                <a:ln w="12700">
                  <a:solidFill>
                    <a:schemeClr val="accent5"/>
                  </a:solidFill>
                  <a:prstDash val="solid"/>
                </a:ln>
              </a:rPr>
              <a:t>Spectrum </a:t>
            </a:r>
            <a:br>
              <a:rPr lang="en-US" sz="6600" b="1" dirty="0">
                <a:ln w="12700">
                  <a:solidFill>
                    <a:schemeClr val="accent5"/>
                  </a:solidFill>
                  <a:prstDash val="solid"/>
                </a:ln>
              </a:rPr>
            </a:br>
            <a:r>
              <a:rPr lang="en-US" sz="6600" b="1" dirty="0">
                <a:ln w="12700">
                  <a:solidFill>
                    <a:schemeClr val="accent5"/>
                  </a:solidFill>
                  <a:prstDash val="solid"/>
                </a:ln>
              </a:rPr>
              <a:t>Swim Academy</a:t>
            </a:r>
          </a:p>
        </p:txBody>
      </p:sp>
      <p:sp>
        <p:nvSpPr>
          <p:cNvPr id="3" name="Content Placeholder 2"/>
          <p:cNvSpPr>
            <a:spLocks noGrp="1"/>
          </p:cNvSpPr>
          <p:nvPr>
            <p:ph type="subTitle" idx="1"/>
          </p:nvPr>
        </p:nvSpPr>
        <p:spPr>
          <a:xfrm>
            <a:off x="828308" y="5105400"/>
            <a:ext cx="7526338" cy="533400"/>
          </a:xfrm>
        </p:spPr>
        <p:txBody>
          <a:bodyPr>
            <a:noAutofit/>
          </a:bodyPr>
          <a:lstStyle/>
          <a:p>
            <a:pPr marL="0" indent="0" algn="ctr">
              <a:buNone/>
            </a:pPr>
            <a:r>
              <a:rPr lang="en-US" sz="3600" dirty="0">
                <a:solidFill>
                  <a:srgbClr val="65D7FF"/>
                </a:solidFill>
              </a:rPr>
              <a:t>Jake Gallo &amp; Anthony Latif </a:t>
            </a:r>
          </a:p>
        </p:txBody>
      </p:sp>
      <p:pic>
        <p:nvPicPr>
          <p:cNvPr id="6" name="Picture 5">
            <a:extLst>
              <a:ext uri="{FF2B5EF4-FFF2-40B4-BE49-F238E27FC236}">
                <a16:creationId xmlns:a16="http://schemas.microsoft.com/office/drawing/2014/main" id="{72FEC9DE-3A90-46B8-A4D8-B3E7F94800BE}"/>
              </a:ext>
            </a:extLst>
          </p:cNvPr>
          <p:cNvPicPr>
            <a:picLocks noChangeAspect="1"/>
          </p:cNvPicPr>
          <p:nvPr/>
        </p:nvPicPr>
        <p:blipFill>
          <a:blip r:embed="rId3"/>
          <a:stretch>
            <a:fillRect/>
          </a:stretch>
        </p:blipFill>
        <p:spPr>
          <a:xfrm>
            <a:off x="31191" y="6060288"/>
            <a:ext cx="804879" cy="761761"/>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10400" y="5867400"/>
            <a:ext cx="2290466" cy="114753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534400" y="6488668"/>
            <a:ext cx="609600" cy="369332"/>
          </a:xfrm>
          <a:prstGeom prst="rect">
            <a:avLst/>
          </a:prstGeom>
          <a:solidFill>
            <a:srgbClr val="00136A"/>
          </a:solidFill>
        </p:spPr>
        <p:txBody>
          <a:bodyPr wrap="square" rtlCol="0">
            <a:spAutoFit/>
          </a:bodyPr>
          <a:lstStyle/>
          <a:p>
            <a:endParaRPr lang="en-US" dirty="0"/>
          </a:p>
        </p:txBody>
      </p:sp>
      <p:sp>
        <p:nvSpPr>
          <p:cNvPr id="10" name="Title 1"/>
          <p:cNvSpPr>
            <a:spLocks noGrp="1"/>
          </p:cNvSpPr>
          <p:nvPr>
            <p:ph type="title"/>
          </p:nvPr>
        </p:nvSpPr>
        <p:spPr>
          <a:xfrm>
            <a:off x="457200" y="576114"/>
            <a:ext cx="8229600" cy="1143000"/>
          </a:xfrm>
        </p:spPr>
        <p:txBody>
          <a:bodyPr>
            <a:normAutofit/>
          </a:bodyPr>
          <a:lstStyle/>
          <a:p>
            <a:r>
              <a:rPr lang="en-US" sz="4000" b="1" dirty="0">
                <a:latin typeface="Trebuchet MS" panose="020B0603020202020204" pitchFamily="34" charset="0"/>
              </a:rPr>
              <a:t>The Problem</a:t>
            </a:r>
          </a:p>
        </p:txBody>
      </p:sp>
      <p:sp>
        <p:nvSpPr>
          <p:cNvPr id="3" name="Content Placeholder 2"/>
          <p:cNvSpPr>
            <a:spLocks noGrp="1"/>
          </p:cNvSpPr>
          <p:nvPr>
            <p:ph idx="1"/>
          </p:nvPr>
        </p:nvSpPr>
        <p:spPr>
          <a:xfrm>
            <a:off x="304800" y="1831509"/>
            <a:ext cx="8534400" cy="4346525"/>
          </a:xfrm>
        </p:spPr>
        <p:txBody>
          <a:bodyPr/>
          <a:lstStyle/>
          <a:p>
            <a:pPr lvl="0" algn="l">
              <a:lnSpc>
                <a:spcPct val="150000"/>
              </a:lnSpc>
              <a:buClr>
                <a:srgbClr val="F69200"/>
              </a:buClr>
            </a:pPr>
            <a:r>
              <a:rPr lang="en-US" dirty="0"/>
              <a:t>Uncomfortable in normal classes</a:t>
            </a:r>
          </a:p>
          <a:p>
            <a:pPr lvl="0" algn="l">
              <a:lnSpc>
                <a:spcPct val="150000"/>
              </a:lnSpc>
              <a:buClr>
                <a:srgbClr val="F69200"/>
              </a:buClr>
            </a:pPr>
            <a:r>
              <a:rPr lang="en-US" dirty="0"/>
              <a:t>General classes don’t have children’s specific needs</a:t>
            </a:r>
          </a:p>
          <a:p>
            <a:pPr lvl="0" algn="l">
              <a:lnSpc>
                <a:spcPct val="150000"/>
              </a:lnSpc>
              <a:buClr>
                <a:srgbClr val="F69200"/>
              </a:buClr>
            </a:pPr>
            <a:r>
              <a:rPr lang="en-US" dirty="0"/>
              <a:t>Large class sizes get in the way</a:t>
            </a:r>
          </a:p>
          <a:p>
            <a:pPr lvl="0" algn="l">
              <a:lnSpc>
                <a:spcPct val="150000"/>
              </a:lnSpc>
              <a:buClr>
                <a:srgbClr val="F69200"/>
              </a:buClr>
            </a:pPr>
            <a:r>
              <a:rPr lang="en-US" dirty="0"/>
              <a:t>Availability of special needs tailored programs</a:t>
            </a:r>
          </a:p>
          <a:p>
            <a:pPr algn="l">
              <a:buClr>
                <a:schemeClr val="accent3"/>
              </a:buClr>
            </a:pPr>
            <a:endParaRPr lang="en-US" dirty="0"/>
          </a:p>
        </p:txBody>
      </p:sp>
      <p:pic>
        <p:nvPicPr>
          <p:cNvPr id="6" name="Picture 5">
            <a:extLst>
              <a:ext uri="{FF2B5EF4-FFF2-40B4-BE49-F238E27FC236}">
                <a16:creationId xmlns:a16="http://schemas.microsoft.com/office/drawing/2014/main" id="{72FEC9DE-3A90-46B8-A4D8-B3E7F94800BE}"/>
              </a:ext>
            </a:extLst>
          </p:cNvPr>
          <p:cNvPicPr>
            <a:picLocks noChangeAspect="1"/>
          </p:cNvPicPr>
          <p:nvPr/>
        </p:nvPicPr>
        <p:blipFill>
          <a:blip r:embed="rId3"/>
          <a:stretch>
            <a:fillRect/>
          </a:stretch>
        </p:blipFill>
        <p:spPr>
          <a:xfrm>
            <a:off x="23429" y="6065639"/>
            <a:ext cx="804879" cy="761761"/>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10400" y="5867400"/>
            <a:ext cx="2290466" cy="114753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34400" y="6488668"/>
            <a:ext cx="609600" cy="369332"/>
          </a:xfrm>
          <a:prstGeom prst="rect">
            <a:avLst/>
          </a:prstGeom>
          <a:solidFill>
            <a:srgbClr val="00136A"/>
          </a:solidFill>
        </p:spPr>
        <p:txBody>
          <a:bodyPr wrap="square" rtlCol="0">
            <a:spAutoFit/>
          </a:bodyPr>
          <a:lstStyle/>
          <a:p>
            <a:endParaRPr lang="en-US" dirty="0"/>
          </a:p>
        </p:txBody>
      </p:sp>
      <p:sp>
        <p:nvSpPr>
          <p:cNvPr id="8" name="Title 1"/>
          <p:cNvSpPr>
            <a:spLocks noGrp="1"/>
          </p:cNvSpPr>
          <p:nvPr>
            <p:ph type="title"/>
          </p:nvPr>
        </p:nvSpPr>
        <p:spPr>
          <a:xfrm>
            <a:off x="457200" y="526637"/>
            <a:ext cx="8229600" cy="1143000"/>
          </a:xfrm>
        </p:spPr>
        <p:txBody>
          <a:bodyPr>
            <a:normAutofit/>
          </a:bodyPr>
          <a:lstStyle/>
          <a:p>
            <a:r>
              <a:rPr lang="en-US" sz="4000" b="1" dirty="0">
                <a:latin typeface="Trebuchet MS" panose="020B0603020202020204" pitchFamily="34" charset="0"/>
              </a:rPr>
              <a:t>Our Solution </a:t>
            </a:r>
          </a:p>
        </p:txBody>
      </p:sp>
      <p:sp>
        <p:nvSpPr>
          <p:cNvPr id="3" name="Content Placeholder 2"/>
          <p:cNvSpPr>
            <a:spLocks noGrp="1"/>
          </p:cNvSpPr>
          <p:nvPr>
            <p:ph idx="1"/>
          </p:nvPr>
        </p:nvSpPr>
        <p:spPr>
          <a:xfrm>
            <a:off x="425868" y="1834184"/>
            <a:ext cx="8229600" cy="4346525"/>
          </a:xfrm>
        </p:spPr>
        <p:txBody>
          <a:bodyPr>
            <a:normAutofit/>
          </a:bodyPr>
          <a:lstStyle/>
          <a:p>
            <a:pPr lvl="0" algn="just">
              <a:lnSpc>
                <a:spcPct val="150000"/>
              </a:lnSpc>
              <a:buClr>
                <a:srgbClr val="F69200"/>
              </a:buClr>
            </a:pPr>
            <a:r>
              <a:rPr lang="en-US" dirty="0"/>
              <a:t>Smaller classes for maximum attention</a:t>
            </a:r>
          </a:p>
          <a:p>
            <a:pPr lvl="0" algn="just">
              <a:lnSpc>
                <a:spcPct val="150000"/>
              </a:lnSpc>
              <a:buClr>
                <a:srgbClr val="F69200"/>
              </a:buClr>
            </a:pPr>
            <a:r>
              <a:rPr lang="en-US" dirty="0"/>
              <a:t>Specific equipment and lesson plans</a:t>
            </a:r>
          </a:p>
          <a:p>
            <a:pPr lvl="0" algn="just">
              <a:lnSpc>
                <a:spcPct val="150000"/>
              </a:lnSpc>
              <a:buClr>
                <a:srgbClr val="F69200"/>
              </a:buClr>
            </a:pPr>
            <a:r>
              <a:rPr lang="en-US" dirty="0"/>
              <a:t>Provide great quality in a safe and fun environment</a:t>
            </a:r>
          </a:p>
          <a:p>
            <a:pPr lvl="0" algn="just">
              <a:lnSpc>
                <a:spcPct val="150000"/>
              </a:lnSpc>
              <a:buClr>
                <a:srgbClr val="F69200"/>
              </a:buClr>
            </a:pPr>
            <a:r>
              <a:rPr lang="en-US" dirty="0"/>
              <a:t>More accessible locations</a:t>
            </a:r>
          </a:p>
        </p:txBody>
      </p:sp>
      <p:pic>
        <p:nvPicPr>
          <p:cNvPr id="9" name="Picture 8">
            <a:extLst>
              <a:ext uri="{FF2B5EF4-FFF2-40B4-BE49-F238E27FC236}">
                <a16:creationId xmlns:a16="http://schemas.microsoft.com/office/drawing/2014/main" id="{72FEC9DE-3A90-46B8-A4D8-B3E7F94800BE}"/>
              </a:ext>
            </a:extLst>
          </p:cNvPr>
          <p:cNvPicPr>
            <a:picLocks noChangeAspect="1"/>
          </p:cNvPicPr>
          <p:nvPr/>
        </p:nvPicPr>
        <p:blipFill>
          <a:blip r:embed="rId3"/>
          <a:stretch>
            <a:fillRect/>
          </a:stretch>
        </p:blipFill>
        <p:spPr>
          <a:xfrm>
            <a:off x="23429" y="6065639"/>
            <a:ext cx="804879" cy="761761"/>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10400" y="5872750"/>
            <a:ext cx="2290466" cy="114753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534400" y="6488668"/>
            <a:ext cx="609600" cy="369332"/>
          </a:xfrm>
          <a:prstGeom prst="rect">
            <a:avLst/>
          </a:prstGeom>
          <a:solidFill>
            <a:srgbClr val="00136A"/>
          </a:solidFill>
        </p:spPr>
        <p:txBody>
          <a:bodyPr wrap="square" rtlCol="0">
            <a:spAutoFit/>
          </a:bodyPr>
          <a:lstStyle/>
          <a:p>
            <a:endParaRPr lang="en-US" dirty="0"/>
          </a:p>
        </p:txBody>
      </p:sp>
      <p:sp>
        <p:nvSpPr>
          <p:cNvPr id="8" name="Title 1"/>
          <p:cNvSpPr>
            <a:spLocks noGrp="1"/>
          </p:cNvSpPr>
          <p:nvPr>
            <p:ph type="title"/>
          </p:nvPr>
        </p:nvSpPr>
        <p:spPr>
          <a:xfrm>
            <a:off x="457200" y="544012"/>
            <a:ext cx="8229600" cy="1143000"/>
          </a:xfrm>
        </p:spPr>
        <p:txBody>
          <a:bodyPr>
            <a:normAutofit/>
          </a:bodyPr>
          <a:lstStyle/>
          <a:p>
            <a:r>
              <a:rPr lang="en-US" sz="4000" b="1" dirty="0">
                <a:latin typeface="Trebuchet MS" panose="020B0603020202020204" pitchFamily="34" charset="0"/>
              </a:rPr>
              <a:t>Description</a:t>
            </a:r>
          </a:p>
        </p:txBody>
      </p:sp>
      <p:sp>
        <p:nvSpPr>
          <p:cNvPr id="3" name="Content Placeholder 2"/>
          <p:cNvSpPr>
            <a:spLocks noGrp="1"/>
          </p:cNvSpPr>
          <p:nvPr>
            <p:ph idx="1"/>
          </p:nvPr>
        </p:nvSpPr>
        <p:spPr>
          <a:xfrm>
            <a:off x="381000" y="1831509"/>
            <a:ext cx="8382000" cy="4346525"/>
          </a:xfrm>
        </p:spPr>
        <p:txBody>
          <a:bodyPr/>
          <a:lstStyle/>
          <a:p>
            <a:pPr lvl="0" algn="l">
              <a:lnSpc>
                <a:spcPct val="150000"/>
              </a:lnSpc>
              <a:buClr>
                <a:srgbClr val="F69200"/>
              </a:buClr>
            </a:pPr>
            <a:r>
              <a:rPr lang="en-US" dirty="0">
                <a:solidFill>
                  <a:prstClr val="white"/>
                </a:solidFill>
              </a:rPr>
              <a:t>Swim School</a:t>
            </a:r>
          </a:p>
          <a:p>
            <a:pPr lvl="0" algn="l">
              <a:lnSpc>
                <a:spcPct val="150000"/>
              </a:lnSpc>
              <a:buClr>
                <a:srgbClr val="F69200"/>
              </a:buClr>
            </a:pPr>
            <a:r>
              <a:rPr lang="en-US" dirty="0">
                <a:solidFill>
                  <a:prstClr val="white"/>
                </a:solidFill>
              </a:rPr>
              <a:t>Promotion of water safety and stroke development</a:t>
            </a:r>
          </a:p>
          <a:p>
            <a:pPr lvl="0" algn="l">
              <a:lnSpc>
                <a:spcPct val="150000"/>
              </a:lnSpc>
              <a:buClr>
                <a:srgbClr val="F69200"/>
              </a:buClr>
            </a:pPr>
            <a:r>
              <a:rPr lang="en-US" dirty="0">
                <a:solidFill>
                  <a:prstClr val="white"/>
                </a:solidFill>
              </a:rPr>
              <a:t>All are accepted, ages 4 months and older</a:t>
            </a:r>
          </a:p>
          <a:p>
            <a:pPr lvl="0" algn="l">
              <a:lnSpc>
                <a:spcPct val="150000"/>
              </a:lnSpc>
              <a:buClr>
                <a:srgbClr val="F69200"/>
              </a:buClr>
            </a:pPr>
            <a:r>
              <a:rPr lang="en-US" dirty="0">
                <a:solidFill>
                  <a:prstClr val="white"/>
                </a:solidFill>
              </a:rPr>
              <a:t>Pre-competitive and competitive swimming</a:t>
            </a:r>
          </a:p>
          <a:p>
            <a:pPr marL="0" indent="0">
              <a:buNone/>
            </a:pPr>
            <a:endParaRPr lang="en-US" dirty="0"/>
          </a:p>
        </p:txBody>
      </p:sp>
      <p:pic>
        <p:nvPicPr>
          <p:cNvPr id="9" name="Picture 8">
            <a:extLst>
              <a:ext uri="{FF2B5EF4-FFF2-40B4-BE49-F238E27FC236}">
                <a16:creationId xmlns:a16="http://schemas.microsoft.com/office/drawing/2014/main" id="{72FEC9DE-3A90-46B8-A4D8-B3E7F94800BE}"/>
              </a:ext>
            </a:extLst>
          </p:cNvPr>
          <p:cNvPicPr>
            <a:picLocks noChangeAspect="1"/>
          </p:cNvPicPr>
          <p:nvPr/>
        </p:nvPicPr>
        <p:blipFill>
          <a:blip r:embed="rId3"/>
          <a:stretch>
            <a:fillRect/>
          </a:stretch>
        </p:blipFill>
        <p:spPr>
          <a:xfrm>
            <a:off x="23429" y="6065639"/>
            <a:ext cx="804879" cy="761761"/>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10400" y="5867400"/>
            <a:ext cx="2290466" cy="114753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534400" y="6488668"/>
            <a:ext cx="609600" cy="369332"/>
          </a:xfrm>
          <a:prstGeom prst="rect">
            <a:avLst/>
          </a:prstGeom>
          <a:solidFill>
            <a:srgbClr val="00136A"/>
          </a:solidFill>
        </p:spPr>
        <p:txBody>
          <a:bodyPr wrap="square" rtlCol="0">
            <a:spAutoFit/>
          </a:bodyPr>
          <a:lstStyle/>
          <a:p>
            <a:endParaRPr lang="en-US" dirty="0"/>
          </a:p>
        </p:txBody>
      </p:sp>
      <p:sp>
        <p:nvSpPr>
          <p:cNvPr id="3" name="Content Placeholder 2"/>
          <p:cNvSpPr>
            <a:spLocks noGrp="1"/>
          </p:cNvSpPr>
          <p:nvPr>
            <p:ph idx="1"/>
          </p:nvPr>
        </p:nvSpPr>
        <p:spPr>
          <a:xfrm>
            <a:off x="457200" y="380999"/>
            <a:ext cx="8229600" cy="5684639"/>
          </a:xfrm>
        </p:spPr>
        <p:txBody>
          <a:bodyPr>
            <a:normAutofit/>
          </a:bodyPr>
          <a:lstStyle/>
          <a:p>
            <a:pPr lvl="0">
              <a:buClr>
                <a:srgbClr val="F69200"/>
              </a:buClr>
            </a:pPr>
            <a:endParaRPr lang="en-US" sz="2200" dirty="0">
              <a:solidFill>
                <a:prstClr val="white"/>
              </a:solidFill>
            </a:endParaRPr>
          </a:p>
          <a:p>
            <a:pPr>
              <a:buClr>
                <a:srgbClr val="F69200"/>
              </a:buClr>
            </a:pPr>
            <a:endParaRPr lang="en-US" sz="2200" dirty="0"/>
          </a:p>
          <a:p>
            <a:pPr marL="0" indent="0">
              <a:buClr>
                <a:srgbClr val="F69200"/>
              </a:buClr>
              <a:buNone/>
            </a:pPr>
            <a:r>
              <a:rPr lang="en-US" sz="4000" b="1" dirty="0">
                <a:latin typeface="Trebuchet MS" panose="020B0603020202020204" pitchFamily="34" charset="0"/>
              </a:rPr>
              <a:t>Mission Statement</a:t>
            </a:r>
          </a:p>
          <a:p>
            <a:pPr marL="0" indent="0">
              <a:buClr>
                <a:srgbClr val="F69200"/>
              </a:buClr>
              <a:buNone/>
            </a:pPr>
            <a:r>
              <a:rPr lang="en-US" dirty="0"/>
              <a:t>Spectrum Swim Academy will give people of all abilities the opportunity to learn how to swim in a safe and fun environment</a:t>
            </a:r>
          </a:p>
          <a:p>
            <a:pPr marL="0" indent="0">
              <a:buClr>
                <a:srgbClr val="F69200"/>
              </a:buClr>
              <a:buNone/>
            </a:pPr>
            <a:endParaRPr lang="en-US" sz="2400" b="1" dirty="0">
              <a:solidFill>
                <a:prstClr val="white"/>
              </a:solidFill>
            </a:endParaRPr>
          </a:p>
          <a:p>
            <a:pPr marL="0" indent="0">
              <a:buClr>
                <a:srgbClr val="F69200"/>
              </a:buClr>
              <a:buNone/>
            </a:pPr>
            <a:r>
              <a:rPr lang="en-US" sz="4000" b="1" dirty="0">
                <a:solidFill>
                  <a:prstClr val="white"/>
                </a:solidFill>
                <a:latin typeface="Trebuchet MS" panose="020B0603020202020204" pitchFamily="34" charset="0"/>
              </a:rPr>
              <a:t>Social Impact</a:t>
            </a:r>
          </a:p>
          <a:p>
            <a:pPr marL="0" indent="0">
              <a:buClr>
                <a:srgbClr val="F69200"/>
              </a:buClr>
              <a:buNone/>
            </a:pPr>
            <a:r>
              <a:rPr lang="en-US" dirty="0">
                <a:solidFill>
                  <a:prstClr val="white"/>
                </a:solidFill>
              </a:rPr>
              <a:t>Spectrum Swim Academy will be teaching a necessary life skill which is known to have mental, social, and physical benefits</a:t>
            </a:r>
          </a:p>
          <a:p>
            <a:pPr marL="0" indent="0">
              <a:buNone/>
            </a:pPr>
            <a:endParaRPr lang="en-US" dirty="0"/>
          </a:p>
          <a:p>
            <a:endParaRPr lang="en-US" dirty="0"/>
          </a:p>
        </p:txBody>
      </p:sp>
      <p:pic>
        <p:nvPicPr>
          <p:cNvPr id="9" name="Picture 8">
            <a:extLst>
              <a:ext uri="{FF2B5EF4-FFF2-40B4-BE49-F238E27FC236}">
                <a16:creationId xmlns:a16="http://schemas.microsoft.com/office/drawing/2014/main" id="{72FEC9DE-3A90-46B8-A4D8-B3E7F94800BE}"/>
              </a:ext>
            </a:extLst>
          </p:cNvPr>
          <p:cNvPicPr>
            <a:picLocks noChangeAspect="1"/>
          </p:cNvPicPr>
          <p:nvPr/>
        </p:nvPicPr>
        <p:blipFill>
          <a:blip r:embed="rId3"/>
          <a:stretch>
            <a:fillRect/>
          </a:stretch>
        </p:blipFill>
        <p:spPr>
          <a:xfrm>
            <a:off x="23429" y="6065639"/>
            <a:ext cx="804879" cy="761761"/>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10400" y="5867400"/>
            <a:ext cx="2290466" cy="1147538"/>
          </a:xfrm>
          <a:prstGeom prst="rect">
            <a:avLst/>
          </a:prstGeom>
        </p:spPr>
      </p:pic>
    </p:spTree>
    <p:extLst>
      <p:ext uri="{BB962C8B-B14F-4D97-AF65-F5344CB8AC3E}">
        <p14:creationId xmlns:p14="http://schemas.microsoft.com/office/powerpoint/2010/main" val="2036005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8534400" y="6488668"/>
            <a:ext cx="609600" cy="369332"/>
          </a:xfrm>
          <a:prstGeom prst="rect">
            <a:avLst/>
          </a:prstGeom>
          <a:solidFill>
            <a:srgbClr val="00136A"/>
          </a:solidFill>
        </p:spPr>
        <p:txBody>
          <a:bodyPr wrap="square" rtlCol="0">
            <a:spAutoFit/>
          </a:bodyPr>
          <a:lstStyle/>
          <a:p>
            <a:endParaRPr lang="en-US" dirty="0"/>
          </a:p>
        </p:txBody>
      </p:sp>
      <p:sp>
        <p:nvSpPr>
          <p:cNvPr id="14" name="Title 1"/>
          <p:cNvSpPr>
            <a:spLocks noGrp="1"/>
          </p:cNvSpPr>
          <p:nvPr>
            <p:ph type="title"/>
          </p:nvPr>
        </p:nvSpPr>
        <p:spPr>
          <a:xfrm>
            <a:off x="425868" y="441099"/>
            <a:ext cx="8229600" cy="1143000"/>
          </a:xfrm>
        </p:spPr>
        <p:txBody>
          <a:bodyPr>
            <a:normAutofit/>
          </a:bodyPr>
          <a:lstStyle/>
          <a:p>
            <a:r>
              <a:rPr lang="en-US" sz="4000" b="1" dirty="0">
                <a:latin typeface="Trebuchet MS" panose="020B0603020202020204" pitchFamily="34" charset="0"/>
              </a:rPr>
              <a:t>Business Model</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601025631"/>
              </p:ext>
            </p:extLst>
          </p:nvPr>
        </p:nvGraphicFramePr>
        <p:xfrm>
          <a:off x="5181600" y="1439431"/>
          <a:ext cx="3733802" cy="4199369"/>
        </p:xfrm>
        <a:graphic>
          <a:graphicData uri="http://schemas.openxmlformats.org/drawingml/2006/table">
            <a:tbl>
              <a:tblPr firstRow="1" bandRow="1">
                <a:tableStyleId>{073A0DAA-6AF3-43AB-8588-CEC1D06C72B9}</a:tableStyleId>
              </a:tblPr>
              <a:tblGrid>
                <a:gridCol w="1866901">
                  <a:extLst>
                    <a:ext uri="{9D8B030D-6E8A-4147-A177-3AD203B41FA5}">
                      <a16:colId xmlns:a16="http://schemas.microsoft.com/office/drawing/2014/main" val="20000"/>
                    </a:ext>
                  </a:extLst>
                </a:gridCol>
                <a:gridCol w="1866901">
                  <a:extLst>
                    <a:ext uri="{9D8B030D-6E8A-4147-A177-3AD203B41FA5}">
                      <a16:colId xmlns:a16="http://schemas.microsoft.com/office/drawing/2014/main" val="20001"/>
                    </a:ext>
                  </a:extLst>
                </a:gridCol>
              </a:tblGrid>
              <a:tr h="301752">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a:latin typeface="Arial" charset="0"/>
                        </a:rPr>
                        <a:t>Description</a:t>
                      </a:r>
                      <a:r>
                        <a:rPr lang="en-US" sz="1400" b="1" baseline="0" dirty="0">
                          <a:latin typeface="Arial" charset="0"/>
                        </a:rPr>
                        <a:t> of Expenses</a:t>
                      </a:r>
                      <a:endParaRPr lang="en-US" sz="1400" b="1" dirty="0">
                        <a:latin typeface="Arial"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pPr algn="ctr"/>
                      <a:endParaRPr lang="en-US" sz="1600" b="1" dirty="0"/>
                    </a:p>
                  </a:txBody>
                  <a:tcPr/>
                </a:tc>
                <a:extLst>
                  <a:ext uri="{0D108BD9-81ED-4DB2-BD59-A6C34878D82A}">
                    <a16:rowId xmlns:a16="http://schemas.microsoft.com/office/drawing/2014/main" val="10000"/>
                  </a:ext>
                </a:extLst>
              </a:tr>
              <a:tr h="521320">
                <a:tc>
                  <a:txBody>
                    <a:bodyPr/>
                    <a:lstStyle/>
                    <a:p>
                      <a:pPr algn="ctr"/>
                      <a:r>
                        <a:rPr lang="en-US" sz="1400" b="1" dirty="0">
                          <a:latin typeface="Arial" charset="0"/>
                        </a:rPr>
                        <a:t>Variable Material Expenses</a:t>
                      </a:r>
                    </a:p>
                  </a:txBody>
                  <a:tcPr>
                    <a:lnL w="12700" cap="flat" cmpd="sng" algn="ctr">
                      <a:solidFill>
                        <a:schemeClr val="tx1"/>
                      </a:solidFill>
                      <a:prstDash val="solid"/>
                      <a:round/>
                      <a:headEnd type="none" w="med" len="med"/>
                      <a:tailEnd type="none" w="med" len="med"/>
                    </a:lnL>
                  </a:tcPr>
                </a:tc>
                <a:tc>
                  <a:txBody>
                    <a:bodyPr/>
                    <a:lstStyle/>
                    <a:p>
                      <a:pPr algn="ctr"/>
                      <a:r>
                        <a:rPr lang="en-US" sz="1400" b="1" dirty="0">
                          <a:latin typeface="Arial" charset="0"/>
                        </a:rPr>
                        <a:t>Total:  $2.08</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1"/>
                  </a:ext>
                </a:extLst>
              </a:tr>
              <a:tr h="306659">
                <a:tc>
                  <a:txBody>
                    <a:bodyPr/>
                    <a:lstStyle/>
                    <a:p>
                      <a:pPr algn="ctr"/>
                      <a:r>
                        <a:rPr lang="en-US" sz="1400" b="0" dirty="0">
                          <a:latin typeface="Arial" charset="0"/>
                        </a:rPr>
                        <a:t>Achievement Booklet</a:t>
                      </a:r>
                    </a:p>
                  </a:txBody>
                  <a:tcPr>
                    <a:lnL w="12700" cap="flat" cmpd="sng" algn="ctr">
                      <a:solidFill>
                        <a:schemeClr val="tx1"/>
                      </a:solidFill>
                      <a:prstDash val="solid"/>
                      <a:round/>
                      <a:headEnd type="none" w="med" len="med"/>
                      <a:tailEnd type="none" w="med" len="med"/>
                    </a:lnL>
                  </a:tcPr>
                </a:tc>
                <a:tc>
                  <a:txBody>
                    <a:bodyPr/>
                    <a:lstStyle/>
                    <a:p>
                      <a:pPr algn="ctr"/>
                      <a:r>
                        <a:rPr lang="en-US" sz="1400" b="0" dirty="0">
                          <a:latin typeface="Arial" charset="0"/>
                        </a:rPr>
                        <a:t>$2.00</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306659">
                <a:tc>
                  <a:txBody>
                    <a:bodyPr/>
                    <a:lstStyle/>
                    <a:p>
                      <a:pPr algn="ctr"/>
                      <a:r>
                        <a:rPr lang="en-US" sz="1400" b="0" dirty="0">
                          <a:latin typeface="Arial" charset="0"/>
                        </a:rPr>
                        <a:t>Parent</a:t>
                      </a:r>
                      <a:r>
                        <a:rPr lang="en-US" sz="1400" b="0" baseline="0" dirty="0">
                          <a:latin typeface="Arial" charset="0"/>
                        </a:rPr>
                        <a:t> Survey</a:t>
                      </a:r>
                      <a:endParaRPr lang="en-US" sz="1400" b="0" dirty="0">
                        <a:latin typeface="Arial" charset="0"/>
                      </a:endParaRPr>
                    </a:p>
                  </a:txBody>
                  <a:tcPr>
                    <a:lnL w="12700" cap="flat" cmpd="sng" algn="ctr">
                      <a:solidFill>
                        <a:schemeClr val="tx1"/>
                      </a:solidFill>
                      <a:prstDash val="solid"/>
                      <a:round/>
                      <a:headEnd type="none" w="med" len="med"/>
                      <a:tailEnd type="none" w="med" len="med"/>
                    </a:lnL>
                  </a:tcPr>
                </a:tc>
                <a:tc>
                  <a:txBody>
                    <a:bodyPr/>
                    <a:lstStyle/>
                    <a:p>
                      <a:pPr algn="ctr"/>
                      <a:r>
                        <a:rPr lang="en-US" sz="1400" b="0" dirty="0">
                          <a:latin typeface="Arial" charset="0"/>
                        </a:rPr>
                        <a:t>$0.04</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306659">
                <a:tc>
                  <a:txBody>
                    <a:bodyPr/>
                    <a:lstStyle/>
                    <a:p>
                      <a:pPr algn="ctr"/>
                      <a:r>
                        <a:rPr lang="en-US" sz="1400" b="0" dirty="0">
                          <a:latin typeface="Arial" charset="0"/>
                        </a:rPr>
                        <a:t>Teacher Evaluation</a:t>
                      </a:r>
                    </a:p>
                  </a:txBody>
                  <a:tcPr>
                    <a:lnL w="12700" cap="flat" cmpd="sng" algn="ctr">
                      <a:solidFill>
                        <a:schemeClr val="tx1"/>
                      </a:solidFill>
                      <a:prstDash val="solid"/>
                      <a:round/>
                      <a:headEnd type="none" w="med" len="med"/>
                      <a:tailEnd type="none" w="med" len="med"/>
                    </a:lnL>
                  </a:tcPr>
                </a:tc>
                <a:tc>
                  <a:txBody>
                    <a:bodyPr/>
                    <a:lstStyle/>
                    <a:p>
                      <a:pPr algn="ctr"/>
                      <a:r>
                        <a:rPr lang="en-US" sz="1400" b="0" dirty="0">
                          <a:latin typeface="Arial" charset="0"/>
                        </a:rPr>
                        <a:t>$0.04</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r h="306659">
                <a:tc>
                  <a:txBody>
                    <a:bodyPr/>
                    <a:lstStyle/>
                    <a:p>
                      <a:pPr algn="ctr"/>
                      <a:endParaRPr lang="en-US" sz="1400" b="0" dirty="0">
                        <a:latin typeface="Arial" charset="0"/>
                      </a:endParaRPr>
                    </a:p>
                  </a:txBody>
                  <a:tcPr>
                    <a:lnL w="12700" cap="flat" cmpd="sng" algn="ctr">
                      <a:solidFill>
                        <a:schemeClr val="tx1"/>
                      </a:solidFill>
                      <a:prstDash val="solid"/>
                      <a:round/>
                      <a:headEnd type="none" w="med" len="med"/>
                      <a:tailEnd type="none" w="med" len="med"/>
                    </a:lnL>
                  </a:tcPr>
                </a:tc>
                <a:tc>
                  <a:txBody>
                    <a:bodyPr/>
                    <a:lstStyle/>
                    <a:p>
                      <a:pPr algn="ctr"/>
                      <a:endParaRPr lang="en-US" sz="1400" b="0" dirty="0">
                        <a:latin typeface="Arial" charset="0"/>
                      </a:endParaRP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306659">
                <a:tc>
                  <a:txBody>
                    <a:bodyPr/>
                    <a:lstStyle/>
                    <a:p>
                      <a:pPr algn="ctr"/>
                      <a:endParaRPr lang="en-US" sz="1400" b="1" dirty="0">
                        <a:latin typeface="Arial" charset="0"/>
                      </a:endParaRPr>
                    </a:p>
                  </a:txBody>
                  <a:tcPr>
                    <a:lnL w="12700" cap="flat" cmpd="sng" algn="ctr">
                      <a:solidFill>
                        <a:schemeClr val="tx1"/>
                      </a:solidFill>
                      <a:prstDash val="solid"/>
                      <a:round/>
                      <a:headEnd type="none" w="med" len="med"/>
                      <a:tailEnd type="none" w="med" len="med"/>
                    </a:lnL>
                  </a:tcPr>
                </a:tc>
                <a:tc>
                  <a:txBody>
                    <a:bodyPr/>
                    <a:lstStyle/>
                    <a:p>
                      <a:pPr algn="ctr"/>
                      <a:endParaRPr lang="en-US" sz="1400" b="1" dirty="0">
                        <a:latin typeface="Arial" charset="0"/>
                      </a:endParaRP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6"/>
                  </a:ext>
                </a:extLst>
              </a:tr>
              <a:tr h="306659">
                <a:tc>
                  <a:txBody>
                    <a:bodyPr/>
                    <a:lstStyle/>
                    <a:p>
                      <a:pPr algn="ctr"/>
                      <a:r>
                        <a:rPr lang="en-US" sz="1400" b="1" dirty="0">
                          <a:latin typeface="Arial" charset="0"/>
                        </a:rPr>
                        <a:t>Fixed Expenses</a:t>
                      </a:r>
                    </a:p>
                  </a:txBody>
                  <a:tcPr>
                    <a:lnL w="12700" cap="flat" cmpd="sng" algn="ctr">
                      <a:solidFill>
                        <a:schemeClr val="tx1"/>
                      </a:solidFill>
                      <a:prstDash val="solid"/>
                      <a:round/>
                      <a:headEnd type="none" w="med" len="med"/>
                      <a:tailEnd type="none" w="med" len="med"/>
                    </a:lnL>
                  </a:tcPr>
                </a:tc>
                <a:tc>
                  <a:txBody>
                    <a:bodyPr/>
                    <a:lstStyle/>
                    <a:p>
                      <a:pPr algn="ctr"/>
                      <a:r>
                        <a:rPr lang="en-US" sz="1400" b="1" dirty="0">
                          <a:latin typeface="Arial" charset="0"/>
                        </a:rPr>
                        <a:t>Total:  $21,700</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7"/>
                  </a:ext>
                </a:extLst>
              </a:tr>
              <a:tr h="306659">
                <a:tc>
                  <a:txBody>
                    <a:bodyPr/>
                    <a:lstStyle/>
                    <a:p>
                      <a:pPr algn="ctr"/>
                      <a:r>
                        <a:rPr lang="en-US" sz="1400" b="0" dirty="0">
                          <a:latin typeface="Arial" charset="0"/>
                        </a:rPr>
                        <a:t>Rent/Utilities</a:t>
                      </a:r>
                      <a:r>
                        <a:rPr lang="en-US" sz="1400" b="0" baseline="0" dirty="0">
                          <a:latin typeface="Arial" charset="0"/>
                        </a:rPr>
                        <a:t> </a:t>
                      </a:r>
                      <a:endParaRPr lang="en-US" sz="1400" b="0" dirty="0">
                        <a:latin typeface="Arial" charset="0"/>
                      </a:endParaRPr>
                    </a:p>
                  </a:txBody>
                  <a:tcPr>
                    <a:lnL w="12700" cap="flat" cmpd="sng" algn="ctr">
                      <a:solidFill>
                        <a:schemeClr val="tx1"/>
                      </a:solidFill>
                      <a:prstDash val="solid"/>
                      <a:round/>
                      <a:headEnd type="none" w="med" len="med"/>
                      <a:tailEnd type="none" w="med" len="med"/>
                    </a:lnL>
                  </a:tcPr>
                </a:tc>
                <a:tc>
                  <a:txBody>
                    <a:bodyPr/>
                    <a:lstStyle/>
                    <a:p>
                      <a:pPr algn="ctr"/>
                      <a:r>
                        <a:rPr lang="en-US" sz="1400" b="0" dirty="0">
                          <a:latin typeface="Arial" charset="0"/>
                        </a:rPr>
                        <a:t>$7,200</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8"/>
                  </a:ext>
                </a:extLst>
              </a:tr>
              <a:tr h="306659">
                <a:tc>
                  <a:txBody>
                    <a:bodyPr/>
                    <a:lstStyle/>
                    <a:p>
                      <a:pPr algn="ctr"/>
                      <a:r>
                        <a:rPr lang="en-US" sz="1400" b="0" dirty="0">
                          <a:latin typeface="Arial" charset="0"/>
                        </a:rPr>
                        <a:t>Salary</a:t>
                      </a:r>
                    </a:p>
                  </a:txBody>
                  <a:tcPr>
                    <a:lnL w="12700" cap="flat" cmpd="sng" algn="ctr">
                      <a:solidFill>
                        <a:schemeClr val="tx1"/>
                      </a:solidFill>
                      <a:prstDash val="solid"/>
                      <a:round/>
                      <a:headEnd type="none" w="med" len="med"/>
                      <a:tailEnd type="none" w="med" len="med"/>
                    </a:lnL>
                  </a:tcPr>
                </a:tc>
                <a:tc>
                  <a:txBody>
                    <a:bodyPr/>
                    <a:lstStyle/>
                    <a:p>
                      <a:pPr algn="ctr"/>
                      <a:r>
                        <a:rPr lang="en-US" sz="1400" b="0" dirty="0">
                          <a:latin typeface="Arial" charset="0"/>
                        </a:rPr>
                        <a:t>$13,200</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9"/>
                  </a:ext>
                </a:extLst>
              </a:tr>
              <a:tr h="306659">
                <a:tc>
                  <a:txBody>
                    <a:bodyPr/>
                    <a:lstStyle/>
                    <a:p>
                      <a:pPr algn="ctr"/>
                      <a:r>
                        <a:rPr lang="en-US" sz="1400" b="0" dirty="0">
                          <a:latin typeface="Arial" charset="0"/>
                        </a:rPr>
                        <a:t>Advertising</a:t>
                      </a:r>
                    </a:p>
                  </a:txBody>
                  <a:tcPr>
                    <a:lnL w="12700" cap="flat" cmpd="sng" algn="ctr">
                      <a:solidFill>
                        <a:schemeClr val="tx1"/>
                      </a:solidFill>
                      <a:prstDash val="solid"/>
                      <a:round/>
                      <a:headEnd type="none" w="med" len="med"/>
                      <a:tailEnd type="none" w="med" len="med"/>
                    </a:lnL>
                  </a:tcPr>
                </a:tc>
                <a:tc>
                  <a:txBody>
                    <a:bodyPr/>
                    <a:lstStyle/>
                    <a:p>
                      <a:pPr algn="ctr"/>
                      <a:r>
                        <a:rPr lang="en-US" sz="1400" b="0" dirty="0">
                          <a:latin typeface="Arial" charset="0"/>
                        </a:rPr>
                        <a:t>$400</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0"/>
                  </a:ext>
                </a:extLst>
              </a:tr>
              <a:tr h="306659">
                <a:tc>
                  <a:txBody>
                    <a:bodyPr/>
                    <a:lstStyle/>
                    <a:p>
                      <a:pPr algn="ctr"/>
                      <a:r>
                        <a:rPr lang="en-US" sz="1400" b="0" dirty="0">
                          <a:latin typeface="Arial" charset="0"/>
                        </a:rPr>
                        <a:t>Insurance</a:t>
                      </a:r>
                    </a:p>
                  </a:txBody>
                  <a:tcPr>
                    <a:lnL w="12700" cap="flat" cmpd="sng" algn="ctr">
                      <a:solidFill>
                        <a:schemeClr val="tx1"/>
                      </a:solidFill>
                      <a:prstDash val="solid"/>
                      <a:round/>
                      <a:headEnd type="none" w="med" len="med"/>
                      <a:tailEnd type="none" w="med" len="med"/>
                    </a:lnL>
                  </a:tcPr>
                </a:tc>
                <a:tc>
                  <a:txBody>
                    <a:bodyPr/>
                    <a:lstStyle/>
                    <a:p>
                      <a:pPr algn="ctr"/>
                      <a:r>
                        <a:rPr lang="en-US" sz="1400" b="0" dirty="0">
                          <a:latin typeface="Arial" charset="0"/>
                        </a:rPr>
                        <a:t>$600</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1"/>
                  </a:ext>
                </a:extLst>
              </a:tr>
              <a:tr h="306659">
                <a:tc>
                  <a:txBody>
                    <a:bodyPr/>
                    <a:lstStyle/>
                    <a:p>
                      <a:pPr algn="ctr"/>
                      <a:r>
                        <a:rPr lang="en-US" sz="1400" b="0" dirty="0">
                          <a:latin typeface="Arial" charset="0"/>
                        </a:rPr>
                        <a:t>Depreciation</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n-US" sz="1400" b="0" dirty="0">
                          <a:latin typeface="Arial" charset="0"/>
                        </a:rPr>
                        <a:t>$300</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bl>
          </a:graphicData>
        </a:graphic>
      </p:graphicFrame>
      <p:graphicFrame>
        <p:nvGraphicFramePr>
          <p:cNvPr id="11" name="Content Placeholder 5"/>
          <p:cNvGraphicFramePr>
            <a:graphicFrameLocks/>
          </p:cNvGraphicFramePr>
          <p:nvPr>
            <p:extLst>
              <p:ext uri="{D42A27DB-BD31-4B8C-83A1-F6EECF244321}">
                <p14:modId xmlns:p14="http://schemas.microsoft.com/office/powerpoint/2010/main" val="2597840102"/>
              </p:ext>
            </p:extLst>
          </p:nvPr>
        </p:nvGraphicFramePr>
        <p:xfrm>
          <a:off x="304800" y="2628599"/>
          <a:ext cx="4572000" cy="2016112"/>
        </p:xfrm>
        <a:graphic>
          <a:graphicData uri="http://schemas.openxmlformats.org/drawingml/2006/table">
            <a:tbl>
              <a:tblPr/>
              <a:tblGrid>
                <a:gridCol w="25908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tblGrid>
              <a:tr h="274320">
                <a:tc gridSpan="3">
                  <a:txBody>
                    <a:bodyPr/>
                    <a:lstStyle/>
                    <a:p>
                      <a:pPr marL="0" marR="0" algn="ctr">
                        <a:spcBef>
                          <a:spcPts val="0"/>
                        </a:spcBef>
                        <a:spcAft>
                          <a:spcPts val="0"/>
                        </a:spcAft>
                      </a:pPr>
                      <a:r>
                        <a:rPr lang="en-US" sz="1400" b="1" dirty="0">
                          <a:solidFill>
                            <a:schemeClr val="bg1"/>
                          </a:solidFill>
                          <a:latin typeface="Arial" charset="0"/>
                          <a:ea typeface="Arial" charset="0"/>
                          <a:cs typeface="Arial" charset="0"/>
                        </a:rPr>
                        <a:t>Economics</a:t>
                      </a:r>
                      <a:r>
                        <a:rPr lang="en-US" sz="1400" b="1" baseline="0" dirty="0">
                          <a:solidFill>
                            <a:schemeClr val="bg1"/>
                          </a:solidFill>
                          <a:latin typeface="Arial" charset="0"/>
                          <a:ea typeface="Arial" charset="0"/>
                          <a:cs typeface="Arial" charset="0"/>
                        </a:rPr>
                        <a:t> of One Unit</a:t>
                      </a:r>
                      <a:endParaRPr lang="en-US" sz="1400" b="1" dirty="0">
                        <a:solidFill>
                          <a:schemeClr val="bg1"/>
                        </a:solidFill>
                        <a:latin typeface="Arial" charset="0"/>
                        <a:ea typeface="Arial" charset="0"/>
                        <a:cs typeface="Arial" charset="0"/>
                      </a:endParaRPr>
                    </a:p>
                  </a:txBody>
                  <a:tcPr marL="45085" marR="45085" marT="1143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tx1"/>
                    </a:solidFill>
                  </a:tcPr>
                </a:tc>
                <a:tc hMerge="1">
                  <a:txBody>
                    <a:bodyPr/>
                    <a:lstStyle/>
                    <a:p>
                      <a:endParaRPr lang="en-US" sz="1600" dirty="0">
                        <a:latin typeface="Calibri"/>
                        <a:ea typeface="Times New Roman"/>
                        <a:cs typeface="Times New Roman"/>
                      </a:endParaRPr>
                    </a:p>
                  </a:txBody>
                  <a:tcPr marL="45085" marR="45085" marT="11430" marB="0" anchor="ct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rgbClr val="FFFFFF"/>
                    </a:solidFill>
                  </a:tcPr>
                </a:tc>
                <a:tc hMerge="1">
                  <a:txBody>
                    <a:bodyPr/>
                    <a:lstStyle/>
                    <a:p>
                      <a:pPr algn="r"/>
                      <a:endParaRPr lang="en-US" sz="1600" b="1" dirty="0">
                        <a:latin typeface="Calibri"/>
                        <a:ea typeface="Times New Roman"/>
                        <a:cs typeface="Times New Roman"/>
                      </a:endParaRPr>
                    </a:p>
                  </a:txBody>
                  <a:tcPr marL="45085" marR="45085" marT="11430"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0"/>
                  </a:ext>
                </a:extLst>
              </a:tr>
              <a:tr h="281318">
                <a:tc>
                  <a:txBody>
                    <a:bodyPr/>
                    <a:lstStyle/>
                    <a:p>
                      <a:pPr marL="0" marR="0">
                        <a:spcBef>
                          <a:spcPts val="0"/>
                        </a:spcBef>
                        <a:spcAft>
                          <a:spcPts val="0"/>
                        </a:spcAft>
                      </a:pPr>
                      <a:r>
                        <a:rPr lang="en-US" sz="1400" b="1" dirty="0">
                          <a:latin typeface="Arial" charset="0"/>
                          <a:ea typeface="Arial" charset="0"/>
                          <a:cs typeface="Arial" charset="0"/>
                        </a:rPr>
                        <a:t>Selling Price</a:t>
                      </a:r>
                      <a:endParaRPr lang="en-US" sz="1400" dirty="0">
                        <a:latin typeface="Arial" charset="0"/>
                        <a:ea typeface="Arial" charset="0"/>
                        <a:cs typeface="Arial" charset="0"/>
                      </a:endParaRPr>
                    </a:p>
                  </a:txBody>
                  <a:tcPr marL="45085" marR="45085" marT="11430" marB="0" anchor="ctr">
                    <a:lnL w="12700" cap="flat" cmpd="sng" algn="ctr">
                      <a:solidFill>
                        <a:schemeClr val="tx1"/>
                      </a:solidFill>
                      <a:prstDash val="solid"/>
                      <a:round/>
                      <a:headEnd type="none" w="med" len="med"/>
                      <a:tailEnd type="none" w="med" len="med"/>
                    </a:lnL>
                    <a:lnR>
                      <a:noFill/>
                    </a:lnR>
                    <a:lnT>
                      <a:noFill/>
                    </a:lnT>
                    <a:lnB>
                      <a:noFill/>
                    </a:lnB>
                    <a:solidFill>
                      <a:schemeClr val="bg1"/>
                    </a:solidFill>
                  </a:tcPr>
                </a:tc>
                <a:tc>
                  <a:txBody>
                    <a:bodyPr/>
                    <a:lstStyle/>
                    <a:p>
                      <a:endParaRPr lang="en-US" sz="1400" dirty="0">
                        <a:latin typeface="Arial" charset="0"/>
                        <a:ea typeface="Arial" charset="0"/>
                        <a:cs typeface="Arial" charset="0"/>
                      </a:endParaRPr>
                    </a:p>
                  </a:txBody>
                  <a:tcPr marL="45085" marR="45085" marT="11430"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400" b="1" dirty="0">
                          <a:latin typeface="Arial" charset="0"/>
                          <a:ea typeface="Arial" charset="0"/>
                          <a:cs typeface="Arial" charset="0"/>
                        </a:rPr>
                        <a:t>$3,200.00</a:t>
                      </a: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01612">
                <a:tc>
                  <a:txBody>
                    <a:bodyPr/>
                    <a:lstStyle/>
                    <a:p>
                      <a:pPr marL="0" marR="0">
                        <a:spcBef>
                          <a:spcPts val="0"/>
                        </a:spcBef>
                        <a:spcAft>
                          <a:spcPts val="0"/>
                        </a:spcAft>
                      </a:pPr>
                      <a:r>
                        <a:rPr lang="en-US" sz="1400" dirty="0">
                          <a:latin typeface="Arial" charset="0"/>
                          <a:ea typeface="Arial" charset="0"/>
                          <a:cs typeface="Arial" charset="0"/>
                        </a:rPr>
                        <a:t>      Cost of var.</a:t>
                      </a:r>
                      <a:r>
                        <a:rPr lang="en-US" sz="1400" baseline="0" dirty="0">
                          <a:latin typeface="Arial" charset="0"/>
                          <a:ea typeface="Arial" charset="0"/>
                          <a:cs typeface="Arial" charset="0"/>
                        </a:rPr>
                        <a:t> </a:t>
                      </a:r>
                      <a:r>
                        <a:rPr lang="en-US" sz="1400" dirty="0">
                          <a:latin typeface="Arial" charset="0"/>
                          <a:ea typeface="Arial" charset="0"/>
                          <a:cs typeface="Arial" charset="0"/>
                        </a:rPr>
                        <a:t>materials</a:t>
                      </a:r>
                      <a:r>
                        <a:rPr lang="en-US" sz="1400" baseline="0" dirty="0">
                          <a:latin typeface="Arial" charset="0"/>
                          <a:ea typeface="Arial" charset="0"/>
                          <a:cs typeface="Arial" charset="0"/>
                        </a:rPr>
                        <a:t> exp.</a:t>
                      </a:r>
                      <a:endParaRPr lang="en-US" sz="1400" dirty="0">
                        <a:latin typeface="Arial" charset="0"/>
                        <a:ea typeface="Arial" charset="0"/>
                        <a:cs typeface="Arial" charset="0"/>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marL="0" marR="0" algn="r">
                        <a:spcBef>
                          <a:spcPts val="0"/>
                        </a:spcBef>
                        <a:spcAft>
                          <a:spcPts val="0"/>
                        </a:spcAft>
                      </a:pPr>
                      <a:r>
                        <a:rPr lang="en-US" sz="1400" dirty="0">
                          <a:latin typeface="Arial" charset="0"/>
                          <a:ea typeface="Arial" charset="0"/>
                          <a:cs typeface="Arial" charset="0"/>
                        </a:rPr>
                        <a:t>$2.08</a:t>
                      </a: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endParaRPr lang="en-US" sz="1400" dirty="0">
                        <a:latin typeface="Arial" charset="0"/>
                        <a:ea typeface="Arial" charset="0"/>
                        <a:cs typeface="Arial" charset="0"/>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281318">
                <a:tc>
                  <a:txBody>
                    <a:bodyPr/>
                    <a:lstStyle/>
                    <a:p>
                      <a:pPr marL="0" marR="0">
                        <a:spcBef>
                          <a:spcPts val="0"/>
                        </a:spcBef>
                        <a:spcAft>
                          <a:spcPts val="0"/>
                        </a:spcAft>
                      </a:pPr>
                      <a:r>
                        <a:rPr lang="en-US" sz="1400" dirty="0">
                          <a:latin typeface="Arial" charset="0"/>
                          <a:ea typeface="Arial" charset="0"/>
                          <a:cs typeface="Arial" charset="0"/>
                        </a:rPr>
                        <a:t>      Cost</a:t>
                      </a:r>
                      <a:r>
                        <a:rPr lang="en-US" sz="1400" baseline="0" dirty="0">
                          <a:latin typeface="Arial" charset="0"/>
                          <a:ea typeface="Arial" charset="0"/>
                          <a:cs typeface="Arial" charset="0"/>
                        </a:rPr>
                        <a:t> of l</a:t>
                      </a:r>
                      <a:r>
                        <a:rPr lang="en-US" sz="1400" dirty="0">
                          <a:latin typeface="Arial" charset="0"/>
                          <a:ea typeface="Arial" charset="0"/>
                          <a:cs typeface="Arial" charset="0"/>
                        </a:rPr>
                        <a:t>abor </a:t>
                      </a: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marL="0" marR="0" algn="r">
                        <a:spcBef>
                          <a:spcPts val="0"/>
                        </a:spcBef>
                        <a:spcAft>
                          <a:spcPts val="0"/>
                        </a:spcAft>
                      </a:pPr>
                      <a:r>
                        <a:rPr lang="en-US" sz="1400" dirty="0">
                          <a:latin typeface="Arial" charset="0"/>
                          <a:ea typeface="Arial" charset="0"/>
                          <a:cs typeface="Arial" charset="0"/>
                        </a:rPr>
                        <a:t>$303.00</a:t>
                      </a: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400" dirty="0">
                        <a:latin typeface="Arial" charset="0"/>
                        <a:ea typeface="Arial" charset="0"/>
                        <a:cs typeface="Arial" charset="0"/>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14908">
                <a:tc>
                  <a:txBody>
                    <a:bodyPr/>
                    <a:lstStyle/>
                    <a:p>
                      <a:pPr marL="0" marR="0">
                        <a:spcBef>
                          <a:spcPts val="0"/>
                        </a:spcBef>
                        <a:spcAft>
                          <a:spcPts val="0"/>
                        </a:spcAft>
                      </a:pPr>
                      <a:r>
                        <a:rPr lang="en-US" sz="1400" dirty="0">
                          <a:latin typeface="Arial" charset="0"/>
                          <a:ea typeface="Arial" charset="0"/>
                          <a:cs typeface="Arial" charset="0"/>
                        </a:rPr>
                        <a:t>      Other</a:t>
                      </a:r>
                      <a:r>
                        <a:rPr lang="en-US" sz="1400" baseline="0" dirty="0">
                          <a:latin typeface="Arial" charset="0"/>
                          <a:ea typeface="Arial" charset="0"/>
                          <a:cs typeface="Arial" charset="0"/>
                        </a:rPr>
                        <a:t> variable costs</a:t>
                      </a:r>
                      <a:endParaRPr lang="en-US" sz="1400" dirty="0">
                        <a:latin typeface="Arial" charset="0"/>
                        <a:ea typeface="Arial" charset="0"/>
                        <a:cs typeface="Arial" charset="0"/>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algn="r"/>
                      <a:r>
                        <a:rPr lang="en-US" sz="1400" dirty="0">
                          <a:latin typeface="Arial" charset="0"/>
                          <a:ea typeface="Arial" charset="0"/>
                          <a:cs typeface="Arial" charset="0"/>
                        </a:rPr>
                        <a:t>$15.00</a:t>
                      </a: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r">
                        <a:spcBef>
                          <a:spcPts val="0"/>
                        </a:spcBef>
                        <a:spcAft>
                          <a:spcPts val="0"/>
                        </a:spcAft>
                      </a:pPr>
                      <a:endParaRPr lang="en-US" sz="1400" b="1" dirty="0">
                        <a:latin typeface="Arial" charset="0"/>
                        <a:ea typeface="Arial" charset="0"/>
                        <a:cs typeface="Arial" charset="0"/>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281318">
                <a:tc>
                  <a:txBody>
                    <a:bodyPr/>
                    <a:lstStyle/>
                    <a:p>
                      <a:pPr marL="0" marR="0">
                        <a:spcBef>
                          <a:spcPts val="0"/>
                        </a:spcBef>
                        <a:spcAft>
                          <a:spcPts val="0"/>
                        </a:spcAft>
                      </a:pPr>
                      <a:r>
                        <a:rPr lang="en-US" sz="1400" b="1" dirty="0">
                          <a:latin typeface="Arial" charset="0"/>
                          <a:ea typeface="Arial" charset="0"/>
                          <a:cs typeface="Arial" charset="0"/>
                        </a:rPr>
                        <a:t>Total</a:t>
                      </a:r>
                      <a:r>
                        <a:rPr lang="en-US" sz="1400" b="1" baseline="0" dirty="0">
                          <a:latin typeface="Arial" charset="0"/>
                          <a:ea typeface="Arial" charset="0"/>
                          <a:cs typeface="Arial" charset="0"/>
                        </a:rPr>
                        <a:t> COGS/ COSS</a:t>
                      </a:r>
                      <a:endParaRPr lang="en-US" sz="1400" b="1" dirty="0">
                        <a:latin typeface="Arial" charset="0"/>
                        <a:ea typeface="Arial" charset="0"/>
                        <a:cs typeface="Arial" charset="0"/>
                      </a:endParaRPr>
                    </a:p>
                  </a:txBody>
                  <a:tcPr marL="45085" marR="45085" marT="11430" marB="0" anchor="ctr">
                    <a:lnL w="12700" cap="flat" cmpd="sng" algn="ctr">
                      <a:solidFill>
                        <a:schemeClr val="tx1"/>
                      </a:solidFill>
                      <a:prstDash val="solid"/>
                      <a:round/>
                      <a:headEnd type="none" w="med" len="med"/>
                      <a:tailEnd type="none" w="med" len="med"/>
                    </a:lnL>
                    <a:lnR>
                      <a:noFill/>
                    </a:lnR>
                    <a:lnT>
                      <a:noFill/>
                    </a:lnT>
                    <a:lnB>
                      <a:noFill/>
                    </a:lnB>
                    <a:solidFill>
                      <a:schemeClr val="bg1"/>
                    </a:solidFill>
                  </a:tcPr>
                </a:tc>
                <a:tc>
                  <a:txBody>
                    <a:bodyPr/>
                    <a:lstStyle/>
                    <a:p>
                      <a:endParaRPr lang="en-US" sz="1400" dirty="0">
                        <a:latin typeface="Arial" charset="0"/>
                        <a:ea typeface="Arial" charset="0"/>
                        <a:cs typeface="Arial" charset="0"/>
                      </a:endParaRPr>
                    </a:p>
                  </a:txBody>
                  <a:tcPr marL="45085" marR="45085" marT="11430"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b="1" dirty="0">
                          <a:latin typeface="Arial" charset="0"/>
                          <a:ea typeface="Arial" charset="0"/>
                          <a:cs typeface="Arial" charset="0"/>
                        </a:rPr>
                        <a:t>$320.08</a:t>
                      </a: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281318">
                <a:tc>
                  <a:txBody>
                    <a:bodyPr/>
                    <a:lstStyle/>
                    <a:p>
                      <a:pPr marL="0" marR="0">
                        <a:spcBef>
                          <a:spcPts val="0"/>
                        </a:spcBef>
                        <a:spcAft>
                          <a:spcPts val="0"/>
                        </a:spcAft>
                      </a:pPr>
                      <a:r>
                        <a:rPr lang="en-US" sz="1400" b="1" dirty="0">
                          <a:latin typeface="Arial" charset="0"/>
                          <a:ea typeface="Arial" charset="0"/>
                          <a:cs typeface="Arial" charset="0"/>
                        </a:rPr>
                        <a:t>Contribution Margin</a:t>
                      </a:r>
                      <a:endParaRPr lang="en-US" sz="1400" dirty="0">
                        <a:latin typeface="Arial" charset="0"/>
                        <a:ea typeface="Arial" charset="0"/>
                        <a:cs typeface="Arial" charset="0"/>
                      </a:endParaRPr>
                    </a:p>
                  </a:txBody>
                  <a:tcPr marL="45085" marR="45085" marT="11430" marB="0" anchor="ctr">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400" dirty="0">
                        <a:latin typeface="Arial" charset="0"/>
                        <a:ea typeface="Arial" charset="0"/>
                        <a:cs typeface="Arial" charset="0"/>
                      </a:endParaRPr>
                    </a:p>
                  </a:txBody>
                  <a:tcPr marL="45085" marR="45085" marT="11430" marB="0" anchor="ctr">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b="1" dirty="0">
                          <a:latin typeface="Arial" charset="0"/>
                          <a:ea typeface="Arial" charset="0"/>
                          <a:cs typeface="Arial" charset="0"/>
                        </a:rPr>
                        <a:t>$2,879.92</a:t>
                      </a: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2042895264"/>
              </p:ext>
            </p:extLst>
          </p:nvPr>
        </p:nvGraphicFramePr>
        <p:xfrm>
          <a:off x="304800" y="1439438"/>
          <a:ext cx="4572000" cy="1005840"/>
        </p:xfrm>
        <a:graphic>
          <a:graphicData uri="http://schemas.openxmlformats.org/drawingml/2006/table">
            <a:tbl>
              <a:tblPr firstRow="1" bandRow="1">
                <a:tableStyleId>{5C22544A-7EE6-4342-B048-85BDC9FD1C3A}</a:tableStyleId>
              </a:tblPr>
              <a:tblGrid>
                <a:gridCol w="4572000">
                  <a:extLst>
                    <a:ext uri="{9D8B030D-6E8A-4147-A177-3AD203B41FA5}">
                      <a16:colId xmlns:a16="http://schemas.microsoft.com/office/drawing/2014/main" val="20000"/>
                    </a:ext>
                  </a:extLst>
                </a:gridCol>
              </a:tblGrid>
              <a:tr h="3017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1"/>
                          </a:solidFill>
                          <a:latin typeface="Arial" charset="0"/>
                        </a:rPr>
                        <a:t>Definition</a:t>
                      </a:r>
                      <a:r>
                        <a:rPr lang="en-US" sz="1400" b="1" baseline="0" dirty="0">
                          <a:solidFill>
                            <a:schemeClr val="bg1"/>
                          </a:solidFill>
                          <a:latin typeface="Arial" charset="0"/>
                        </a:rPr>
                        <a:t> of One Unit</a:t>
                      </a:r>
                      <a:endParaRPr lang="en-US" sz="1400" b="1" dirty="0">
                        <a:solidFill>
                          <a:schemeClr val="bg1"/>
                        </a:solidFill>
                        <a:latin typeface="Arial"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0000"/>
                  </a:ext>
                </a:extLst>
              </a:tr>
              <a:tr h="1828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10, 1 hour lessons, with maximum 4 swimmers with special needs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3373486596"/>
              </p:ext>
            </p:extLst>
          </p:nvPr>
        </p:nvGraphicFramePr>
        <p:xfrm>
          <a:off x="304800" y="4828032"/>
          <a:ext cx="4571999" cy="810768"/>
        </p:xfrm>
        <a:graphic>
          <a:graphicData uri="http://schemas.openxmlformats.org/drawingml/2006/table">
            <a:tbl>
              <a:tblPr/>
              <a:tblGrid>
                <a:gridCol w="1518936">
                  <a:extLst>
                    <a:ext uri="{9D8B030D-6E8A-4147-A177-3AD203B41FA5}">
                      <a16:colId xmlns:a16="http://schemas.microsoft.com/office/drawing/2014/main" val="20000"/>
                    </a:ext>
                  </a:extLst>
                </a:gridCol>
                <a:gridCol w="358849">
                  <a:extLst>
                    <a:ext uri="{9D8B030D-6E8A-4147-A177-3AD203B41FA5}">
                      <a16:colId xmlns:a16="http://schemas.microsoft.com/office/drawing/2014/main" val="20001"/>
                    </a:ext>
                  </a:extLst>
                </a:gridCol>
                <a:gridCol w="898071">
                  <a:extLst>
                    <a:ext uri="{9D8B030D-6E8A-4147-A177-3AD203B41FA5}">
                      <a16:colId xmlns:a16="http://schemas.microsoft.com/office/drawing/2014/main" val="20002"/>
                    </a:ext>
                  </a:extLst>
                </a:gridCol>
                <a:gridCol w="408214">
                  <a:extLst>
                    <a:ext uri="{9D8B030D-6E8A-4147-A177-3AD203B41FA5}">
                      <a16:colId xmlns:a16="http://schemas.microsoft.com/office/drawing/2014/main" val="20003"/>
                    </a:ext>
                  </a:extLst>
                </a:gridCol>
                <a:gridCol w="1387929">
                  <a:extLst>
                    <a:ext uri="{9D8B030D-6E8A-4147-A177-3AD203B41FA5}">
                      <a16:colId xmlns:a16="http://schemas.microsoft.com/office/drawing/2014/main" val="20004"/>
                    </a:ext>
                  </a:extLst>
                </a:gridCol>
              </a:tblGrid>
              <a:tr h="274320">
                <a:tc gridSpan="5">
                  <a:txBody>
                    <a:bodyPr/>
                    <a:lstStyle/>
                    <a:p>
                      <a:pPr marL="0" marR="0" algn="ctr">
                        <a:spcBef>
                          <a:spcPts val="0"/>
                        </a:spcBef>
                        <a:spcAft>
                          <a:spcPts val="0"/>
                        </a:spcAft>
                      </a:pPr>
                      <a:r>
                        <a:rPr lang="en-US" sz="1400" b="1" dirty="0">
                          <a:solidFill>
                            <a:schemeClr val="bg1"/>
                          </a:solidFill>
                          <a:latin typeface="Arial" charset="0"/>
                          <a:ea typeface="Arial" charset="0"/>
                        </a:rPr>
                        <a:t>Monthly</a:t>
                      </a:r>
                      <a:r>
                        <a:rPr lang="en-US" sz="1400" b="1" baseline="0" dirty="0">
                          <a:solidFill>
                            <a:schemeClr val="bg1"/>
                          </a:solidFill>
                          <a:latin typeface="Arial" charset="0"/>
                          <a:ea typeface="Arial" charset="0"/>
                        </a:rPr>
                        <a:t> Break Even Units</a:t>
                      </a:r>
                      <a:endParaRPr lang="en-US" sz="1600" b="1" dirty="0">
                        <a:solidFill>
                          <a:schemeClr val="bg1"/>
                        </a:solidFill>
                        <a:latin typeface="Arial" charset="0"/>
                        <a:ea typeface="Arial"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1"/>
                    </a:solidFill>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extLst>
                  <a:ext uri="{0D108BD9-81ED-4DB2-BD59-A6C34878D82A}">
                    <a16:rowId xmlns:a16="http://schemas.microsoft.com/office/drawing/2014/main" val="10000"/>
                  </a:ext>
                </a:extLst>
              </a:tr>
              <a:tr h="268224">
                <a:tc>
                  <a:txBody>
                    <a:bodyPr/>
                    <a:lstStyle/>
                    <a:p>
                      <a:pPr marL="0" marR="0" algn="ctr">
                        <a:spcBef>
                          <a:spcPts val="0"/>
                        </a:spcBef>
                        <a:spcAft>
                          <a:spcPts val="0"/>
                        </a:spcAft>
                      </a:pPr>
                      <a:r>
                        <a:rPr lang="en-US" sz="1400" dirty="0">
                          <a:latin typeface="Arial" charset="0"/>
                          <a:ea typeface="Arial" charset="0"/>
                        </a:rPr>
                        <a:t>$21,700</a:t>
                      </a:r>
                      <a:endParaRPr lang="en-US" sz="1600" dirty="0">
                        <a:latin typeface="Arial" charset="0"/>
                        <a:ea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marL="0" marR="0" algn="r">
                        <a:spcBef>
                          <a:spcPts val="0"/>
                        </a:spcBef>
                        <a:spcAft>
                          <a:spcPts val="0"/>
                        </a:spcAft>
                      </a:pPr>
                      <a:r>
                        <a:rPr lang="en-US" sz="1400" dirty="0">
                          <a:latin typeface="Arial" charset="0"/>
                          <a:ea typeface="Arial" charset="0"/>
                        </a:rPr>
                        <a:t>=</a:t>
                      </a:r>
                      <a:endParaRPr lang="en-US" sz="1600" dirty="0">
                        <a:latin typeface="Arial" charset="0"/>
                        <a:ea typeface="Arial" charset="0"/>
                      </a:endParaRPr>
                    </a:p>
                  </a:txBody>
                  <a:tcPr marL="68580" marR="68580" marT="0" marB="0" anchor="ctr">
                    <a:lnL w="12700" cap="flat" cmpd="sng" algn="ctr">
                      <a:no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400" b="1" baseline="0" dirty="0">
                          <a:latin typeface="Arial" charset="0"/>
                          <a:ea typeface="Arial" charset="0"/>
                          <a:cs typeface="Arial" charset="0"/>
                        </a:rPr>
                        <a:t>7.5</a:t>
                      </a:r>
                      <a:endParaRPr lang="en-US" sz="1400" dirty="0">
                        <a:latin typeface="Arial" charset="0"/>
                        <a:ea typeface="Arial" charset="0"/>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400" dirty="0">
                          <a:latin typeface="Arial" charset="0"/>
                          <a:ea typeface="Arial" charset="0"/>
                        </a:rPr>
                        <a:t>≈</a:t>
                      </a:r>
                      <a:endParaRPr lang="en-US" sz="1600" dirty="0">
                        <a:latin typeface="Arial" charset="0"/>
                        <a:ea typeface="Arial" charset="0"/>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400" b="1" dirty="0">
                          <a:latin typeface="Arial" charset="0"/>
                          <a:ea typeface="Arial" charset="0"/>
                        </a:rPr>
                        <a:t>8 sets</a:t>
                      </a:r>
                      <a:r>
                        <a:rPr lang="en-US" sz="1400" b="1" baseline="0" dirty="0">
                          <a:latin typeface="Arial" charset="0"/>
                          <a:ea typeface="Arial" charset="0"/>
                        </a:rPr>
                        <a:t> of 10 lessons</a:t>
                      </a:r>
                      <a:endParaRPr lang="en-US" sz="1600" dirty="0">
                        <a:latin typeface="Arial" charset="0"/>
                        <a:ea typeface="Arial" charset="0"/>
                      </a:endParaRPr>
                    </a:p>
                  </a:txBody>
                  <a:tcPr marL="68580" marR="68580" marT="0"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68224">
                <a:tc>
                  <a:txBody>
                    <a:bodyPr/>
                    <a:lstStyle/>
                    <a:p>
                      <a:pPr marL="0" marR="0" algn="ctr">
                        <a:spcBef>
                          <a:spcPts val="0"/>
                        </a:spcBef>
                        <a:spcAft>
                          <a:spcPts val="0"/>
                        </a:spcAft>
                      </a:pPr>
                      <a:r>
                        <a:rPr lang="en-US" sz="1400" dirty="0">
                          <a:latin typeface="Arial" charset="0"/>
                          <a:ea typeface="Arial" charset="0"/>
                        </a:rPr>
                        <a:t>$2,879.92</a:t>
                      </a:r>
                      <a:endParaRPr lang="en-US" sz="1600" dirty="0">
                        <a:latin typeface="Arial" charset="0"/>
                        <a:ea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2"/>
                  </a:ext>
                </a:extLst>
              </a:tr>
            </a:tbl>
          </a:graphicData>
        </a:graphic>
      </p:graphicFrame>
      <p:pic>
        <p:nvPicPr>
          <p:cNvPr id="15" name="Picture 14">
            <a:extLst>
              <a:ext uri="{FF2B5EF4-FFF2-40B4-BE49-F238E27FC236}">
                <a16:creationId xmlns:a16="http://schemas.microsoft.com/office/drawing/2014/main" id="{72FEC9DE-3A90-46B8-A4D8-B3E7F94800BE}"/>
              </a:ext>
            </a:extLst>
          </p:cNvPr>
          <p:cNvPicPr>
            <a:picLocks noChangeAspect="1"/>
          </p:cNvPicPr>
          <p:nvPr/>
        </p:nvPicPr>
        <p:blipFill>
          <a:blip r:embed="rId3"/>
          <a:stretch>
            <a:fillRect/>
          </a:stretch>
        </p:blipFill>
        <p:spPr>
          <a:xfrm>
            <a:off x="23429" y="6065639"/>
            <a:ext cx="804879" cy="761761"/>
          </a:xfrm>
          <a:prstGeom prst="rect">
            <a:avLst/>
          </a:prstGeom>
        </p:spPr>
      </p:pic>
      <p:pic>
        <p:nvPicPr>
          <p:cNvPr id="16" name="Picture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10400" y="5867400"/>
            <a:ext cx="2290466" cy="1147538"/>
          </a:xfrm>
          <a:prstGeom prst="rect">
            <a:avLst/>
          </a:prstGeom>
        </p:spPr>
      </p:pic>
    </p:spTree>
    <p:extLst>
      <p:ext uri="{BB962C8B-B14F-4D97-AF65-F5344CB8AC3E}">
        <p14:creationId xmlns:p14="http://schemas.microsoft.com/office/powerpoint/2010/main" val="2962467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8534400" y="6488668"/>
            <a:ext cx="609600" cy="369332"/>
          </a:xfrm>
          <a:prstGeom prst="rect">
            <a:avLst/>
          </a:prstGeom>
          <a:solidFill>
            <a:srgbClr val="00136A"/>
          </a:solidFill>
        </p:spPr>
        <p:txBody>
          <a:bodyPr wrap="square" rtlCol="0">
            <a:spAutoFit/>
          </a:bodyPr>
          <a:lstStyle/>
          <a:p>
            <a:endParaRPr lang="en-US" dirty="0"/>
          </a:p>
        </p:txBody>
      </p:sp>
      <p:sp>
        <p:nvSpPr>
          <p:cNvPr id="20" name="Title 1"/>
          <p:cNvSpPr>
            <a:spLocks noGrp="1"/>
          </p:cNvSpPr>
          <p:nvPr>
            <p:ph type="title"/>
          </p:nvPr>
        </p:nvSpPr>
        <p:spPr>
          <a:xfrm>
            <a:off x="457200" y="451045"/>
            <a:ext cx="8229600" cy="1143000"/>
          </a:xfrm>
        </p:spPr>
        <p:txBody>
          <a:bodyPr>
            <a:normAutofit/>
          </a:bodyPr>
          <a:lstStyle/>
          <a:p>
            <a:r>
              <a:rPr lang="en-US" sz="4000" b="1" dirty="0">
                <a:latin typeface="Trebuchet MS" panose="020B0603020202020204" pitchFamily="34" charset="0"/>
              </a:rPr>
              <a:t>Market Analysis</a:t>
            </a:r>
          </a:p>
        </p:txBody>
      </p:sp>
      <p:graphicFrame>
        <p:nvGraphicFramePr>
          <p:cNvPr id="26" name="Content Placeholder 25"/>
          <p:cNvGraphicFramePr>
            <a:graphicFrameLocks noGrp="1"/>
          </p:cNvGraphicFramePr>
          <p:nvPr>
            <p:ph idx="1"/>
            <p:extLst>
              <p:ext uri="{D42A27DB-BD31-4B8C-83A1-F6EECF244321}">
                <p14:modId xmlns:p14="http://schemas.microsoft.com/office/powerpoint/2010/main" val="71995147"/>
              </p:ext>
            </p:extLst>
          </p:nvPr>
        </p:nvGraphicFramePr>
        <p:xfrm>
          <a:off x="381000" y="2286000"/>
          <a:ext cx="5105400" cy="3657600"/>
        </p:xfrm>
        <a:graphic>
          <a:graphicData uri="http://schemas.openxmlformats.org/drawingml/2006/table">
            <a:tbl>
              <a:tblPr firstRow="1" bandRow="1">
                <a:tableStyleId>{5C22544A-7EE6-4342-B048-85BDC9FD1C3A}</a:tableStyleId>
              </a:tblPr>
              <a:tblGrid>
                <a:gridCol w="2552700">
                  <a:extLst>
                    <a:ext uri="{9D8B030D-6E8A-4147-A177-3AD203B41FA5}">
                      <a16:colId xmlns:a16="http://schemas.microsoft.com/office/drawing/2014/main" val="20000"/>
                    </a:ext>
                  </a:extLst>
                </a:gridCol>
                <a:gridCol w="2552700">
                  <a:extLst>
                    <a:ext uri="{9D8B030D-6E8A-4147-A177-3AD203B41FA5}">
                      <a16:colId xmlns:a16="http://schemas.microsoft.com/office/drawing/2014/main" val="20001"/>
                    </a:ext>
                  </a:extLst>
                </a:gridCol>
              </a:tblGrid>
              <a:tr h="301752">
                <a:tc gridSpan="2">
                  <a:txBody>
                    <a:bodyPr/>
                    <a:lstStyle/>
                    <a:p>
                      <a:pPr algn="ctr"/>
                      <a:r>
                        <a:rPr lang="en-US" sz="1400" dirty="0">
                          <a:solidFill>
                            <a:schemeClr val="bg1"/>
                          </a:solidFill>
                          <a:latin typeface="Arial" charset="0"/>
                        </a:rPr>
                        <a:t>Description of Target Consumer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US"/>
                    </a:p>
                  </a:txBody>
                  <a:tcPr/>
                </a:tc>
                <a:extLst>
                  <a:ext uri="{0D108BD9-81ED-4DB2-BD59-A6C34878D82A}">
                    <a16:rowId xmlns:a16="http://schemas.microsoft.com/office/drawing/2014/main" val="10000"/>
                  </a:ext>
                </a:extLst>
              </a:tr>
              <a:tr h="121920">
                <a:tc>
                  <a:txBody>
                    <a:bodyPr/>
                    <a:lstStyle/>
                    <a:p>
                      <a:pPr algn="ctr"/>
                      <a:r>
                        <a:rPr lang="en-US" sz="1400" b="1" dirty="0">
                          <a:solidFill>
                            <a:schemeClr val="tx1"/>
                          </a:solidFill>
                          <a:latin typeface="Arial" charset="0"/>
                        </a:rPr>
                        <a:t>Demographics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tx1"/>
                          </a:solidFill>
                          <a:latin typeface="Arial" charset="0"/>
                        </a:rPr>
                        <a:t>Geographics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1"/>
                  </a:ext>
                </a:extLst>
              </a:tr>
              <a:tr h="137160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a:solidFill>
                            <a:schemeClr val="tx1"/>
                          </a:solidFill>
                          <a:latin typeface="Arial" charset="0"/>
                        </a:rPr>
                        <a:t>Parents</a:t>
                      </a:r>
                      <a:r>
                        <a:rPr lang="en-US" sz="1600" b="0" baseline="0" dirty="0">
                          <a:solidFill>
                            <a:schemeClr val="tx1"/>
                          </a:solidFill>
                          <a:latin typeface="Arial" charset="0"/>
                        </a:rPr>
                        <a:t> of children with special needs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baseline="0" dirty="0">
                          <a:solidFill>
                            <a:schemeClr val="tx1"/>
                          </a:solidFill>
                          <a:latin typeface="Arial" charset="0"/>
                        </a:rPr>
                        <a:t>Middle to higher income </a:t>
                      </a:r>
                      <a:endParaRPr lang="en-US" sz="1600" b="0" dirty="0">
                        <a:solidFill>
                          <a:schemeClr val="tx1"/>
                        </a:solidFill>
                        <a:latin typeface="Arial"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a:solidFill>
                            <a:schemeClr val="tx1"/>
                          </a:solidFill>
                          <a:latin typeface="Arial" charset="0"/>
                        </a:rPr>
                        <a:t>Hartford</a:t>
                      </a:r>
                      <a:r>
                        <a:rPr lang="en-US" sz="1600" b="0" baseline="0" dirty="0">
                          <a:solidFill>
                            <a:schemeClr val="tx1"/>
                          </a:solidFill>
                          <a:latin typeface="Arial" charset="0"/>
                        </a:rPr>
                        <a:t> and Tolland County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baseline="0" dirty="0">
                          <a:solidFill>
                            <a:schemeClr val="tx1"/>
                          </a:solidFill>
                          <a:latin typeface="Arial" charset="0"/>
                        </a:rPr>
                        <a:t>Local area around our locations</a:t>
                      </a:r>
                      <a:endParaRPr lang="en-US" sz="1600" b="0" dirty="0">
                        <a:solidFill>
                          <a:schemeClr val="tx1"/>
                        </a:solidFill>
                        <a:latin typeface="Arial"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2931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tx1"/>
                          </a:solidFill>
                          <a:latin typeface="Arial" charset="0"/>
                        </a:rPr>
                        <a:t>Psychographics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tx1"/>
                          </a:solidFill>
                          <a:latin typeface="Arial" charset="0"/>
                        </a:rPr>
                        <a:t>Buying</a:t>
                      </a:r>
                      <a:r>
                        <a:rPr lang="en-US" sz="1400" b="1" baseline="0" dirty="0">
                          <a:solidFill>
                            <a:schemeClr val="tx1"/>
                          </a:solidFill>
                          <a:latin typeface="Arial" charset="0"/>
                        </a:rPr>
                        <a:t> Patterns</a:t>
                      </a:r>
                      <a:endParaRPr lang="en-US" sz="1400" b="1" dirty="0">
                        <a:solidFill>
                          <a:schemeClr val="tx1"/>
                        </a:solidFill>
                        <a:latin typeface="Arial"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3"/>
                  </a:ext>
                </a:extLst>
              </a:tr>
              <a:tr h="137160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baseline="0" dirty="0">
                          <a:solidFill>
                            <a:schemeClr val="tx1"/>
                          </a:solidFill>
                          <a:latin typeface="Arial" charset="0"/>
                        </a:rPr>
                        <a:t>Increase children’s swimming ability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baseline="0" dirty="0">
                          <a:solidFill>
                            <a:schemeClr val="tx1"/>
                          </a:solidFill>
                          <a:latin typeface="Arial" charset="0"/>
                        </a:rPr>
                        <a:t>Recreational enjoyment and safety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0" dirty="0">
                        <a:solidFill>
                          <a:schemeClr val="tx1"/>
                        </a:solidFill>
                        <a:latin typeface="Arial"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a:solidFill>
                            <a:schemeClr val="tx1"/>
                          </a:solidFill>
                          <a:latin typeface="Arial" charset="0"/>
                        </a:rPr>
                        <a:t>Parents</a:t>
                      </a:r>
                      <a:r>
                        <a:rPr lang="en-US" sz="1600" b="0" baseline="0" dirty="0">
                          <a:solidFill>
                            <a:schemeClr val="tx1"/>
                          </a:solidFill>
                          <a:latin typeface="Arial" charset="0"/>
                        </a:rPr>
                        <a:t> are willing to pay for their children's safety in the water</a:t>
                      </a:r>
                      <a:endParaRPr lang="en-US" sz="1600" b="0" dirty="0">
                        <a:solidFill>
                          <a:schemeClr val="tx1"/>
                        </a:solidFill>
                        <a:latin typeface="Arial"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grpSp>
        <p:nvGrpSpPr>
          <p:cNvPr id="29" name="Group 28"/>
          <p:cNvGrpSpPr/>
          <p:nvPr/>
        </p:nvGrpSpPr>
        <p:grpSpPr>
          <a:xfrm>
            <a:off x="5859779" y="2274349"/>
            <a:ext cx="2834640" cy="3632105"/>
            <a:chOff x="5935979" y="2515692"/>
            <a:chExt cx="2834640" cy="3783443"/>
          </a:xfrm>
        </p:grpSpPr>
        <p:grpSp>
          <p:nvGrpSpPr>
            <p:cNvPr id="25" name="Group 24"/>
            <p:cNvGrpSpPr/>
            <p:nvPr/>
          </p:nvGrpSpPr>
          <p:grpSpPr>
            <a:xfrm>
              <a:off x="5943599" y="2790825"/>
              <a:ext cx="2819401" cy="3508310"/>
              <a:chOff x="5638799" y="1954651"/>
              <a:chExt cx="2971801" cy="3657600"/>
            </a:xfrm>
          </p:grpSpPr>
          <p:sp>
            <p:nvSpPr>
              <p:cNvPr id="10" name="AutoShape 3"/>
              <p:cNvSpPr>
                <a:spLocks noChangeArrowheads="1"/>
              </p:cNvSpPr>
              <p:nvPr/>
            </p:nvSpPr>
            <p:spPr bwMode="auto">
              <a:xfrm>
                <a:off x="5638799" y="1954651"/>
                <a:ext cx="2971801" cy="3657600"/>
              </a:xfrm>
              <a:custGeom>
                <a:avLst/>
                <a:gdLst>
                  <a:gd name="T0" fmla="*/ 1422 w 21600"/>
                  <a:gd name="T1" fmla="*/ 1152 h 21600"/>
                  <a:gd name="T2" fmla="*/ 936 w 21600"/>
                  <a:gd name="T3" fmla="*/ 2304 h 21600"/>
                  <a:gd name="T4" fmla="*/ 450 w 21600"/>
                  <a:gd name="T5" fmla="*/ 1152 h 21600"/>
                  <a:gd name="T6" fmla="*/ 936 w 21600"/>
                  <a:gd name="T7" fmla="*/ 0 h 21600"/>
                  <a:gd name="T8" fmla="*/ 0 60000 65536"/>
                  <a:gd name="T9" fmla="*/ 0 60000 65536"/>
                  <a:gd name="T10" fmla="*/ 0 60000 65536"/>
                  <a:gd name="T11" fmla="*/ 0 60000 65536"/>
                  <a:gd name="T12" fmla="*/ 6992 w 21600"/>
                  <a:gd name="T13" fmla="*/ 6994 h 21600"/>
                  <a:gd name="T14" fmla="*/ 14608 w 21600"/>
                  <a:gd name="T15" fmla="*/ 14606 h 21600"/>
                </a:gdLst>
                <a:ahLst/>
                <a:cxnLst>
                  <a:cxn ang="T8">
                    <a:pos x="T0" y="T1"/>
                  </a:cxn>
                  <a:cxn ang="T9">
                    <a:pos x="T2" y="T3"/>
                  </a:cxn>
                  <a:cxn ang="T10">
                    <a:pos x="T4" y="T5"/>
                  </a:cxn>
                  <a:cxn ang="T11">
                    <a:pos x="T6" y="T7"/>
                  </a:cxn>
                </a:cxnLst>
                <a:rect l="T12" t="T13" r="T14" b="T15"/>
                <a:pathLst>
                  <a:path w="21600" h="21600">
                    <a:moveTo>
                      <a:pt x="0" y="0"/>
                    </a:moveTo>
                    <a:lnTo>
                      <a:pt x="10395" y="21600"/>
                    </a:lnTo>
                    <a:lnTo>
                      <a:pt x="11205" y="21600"/>
                    </a:lnTo>
                    <a:lnTo>
                      <a:pt x="21600" y="0"/>
                    </a:lnTo>
                    <a:close/>
                  </a:path>
                </a:pathLst>
              </a:custGeom>
              <a:solidFill>
                <a:schemeClr val="tx2">
                  <a:lumMod val="40000"/>
                  <a:lumOff val="60000"/>
                </a:schemeClr>
              </a:solidFill>
              <a:ln>
                <a:noFill/>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sz="1400" dirty="0">
                  <a:latin typeface="Arial" charset="0"/>
                </a:endParaRPr>
              </a:p>
            </p:txBody>
          </p:sp>
          <p:sp>
            <p:nvSpPr>
              <p:cNvPr id="12" name="Rectangle 11"/>
              <p:cNvSpPr/>
              <p:nvPr/>
            </p:nvSpPr>
            <p:spPr>
              <a:xfrm>
                <a:off x="5867398" y="2210556"/>
                <a:ext cx="2514600" cy="2680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Arial" charset="0"/>
                  </a:rPr>
                  <a:t>Total Population</a:t>
                </a:r>
              </a:p>
            </p:txBody>
          </p:sp>
          <p:sp>
            <p:nvSpPr>
              <p:cNvPr id="13" name="Rectangle 12"/>
              <p:cNvSpPr/>
              <p:nvPr/>
            </p:nvSpPr>
            <p:spPr>
              <a:xfrm>
                <a:off x="6172198" y="3095336"/>
                <a:ext cx="19050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Arial" charset="0"/>
                  </a:rPr>
                  <a:t>Target Market Population </a:t>
                </a:r>
              </a:p>
            </p:txBody>
          </p:sp>
          <p:sp>
            <p:nvSpPr>
              <p:cNvPr id="14" name="Rectangle 13"/>
              <p:cNvSpPr/>
              <p:nvPr/>
            </p:nvSpPr>
            <p:spPr>
              <a:xfrm>
                <a:off x="6078072" y="2554877"/>
                <a:ext cx="2074904" cy="270753"/>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400" b="1" dirty="0">
                    <a:solidFill>
                      <a:prstClr val="black"/>
                    </a:solidFill>
                    <a:latin typeface="Arial" charset="0"/>
                    <a:ea typeface="Arial" charset="0"/>
                    <a:cs typeface="Arial" charset="0"/>
                  </a:rPr>
                  <a:t>1,050,000</a:t>
                </a:r>
              </a:p>
            </p:txBody>
          </p:sp>
          <p:sp>
            <p:nvSpPr>
              <p:cNvPr id="22" name="Rectangle 21"/>
              <p:cNvSpPr/>
              <p:nvPr/>
            </p:nvSpPr>
            <p:spPr>
              <a:xfrm>
                <a:off x="6467825" y="4173049"/>
                <a:ext cx="1295400" cy="5484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Arial" charset="0"/>
                  </a:rPr>
                  <a:t>Market</a:t>
                </a:r>
              </a:p>
              <a:p>
                <a:pPr algn="ctr"/>
                <a:r>
                  <a:rPr lang="en-US" sz="1400" dirty="0">
                    <a:solidFill>
                      <a:schemeClr val="tx1"/>
                    </a:solidFill>
                    <a:latin typeface="Arial" charset="0"/>
                  </a:rPr>
                  <a:t>Size</a:t>
                </a:r>
              </a:p>
            </p:txBody>
          </p:sp>
        </p:grpSp>
        <p:sp>
          <p:nvSpPr>
            <p:cNvPr id="28" name="Rectangle 27"/>
            <p:cNvSpPr/>
            <p:nvPr/>
          </p:nvSpPr>
          <p:spPr>
            <a:xfrm>
              <a:off x="5935979" y="2515692"/>
              <a:ext cx="2834640" cy="285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latin typeface="Arial" charset="0"/>
                </a:rPr>
                <a:t>Target Market Size</a:t>
              </a:r>
            </a:p>
          </p:txBody>
        </p:sp>
      </p:grpSp>
      <p:graphicFrame>
        <p:nvGraphicFramePr>
          <p:cNvPr id="30" name="Table 29"/>
          <p:cNvGraphicFramePr>
            <a:graphicFrameLocks noGrp="1"/>
          </p:cNvGraphicFramePr>
          <p:nvPr>
            <p:extLst>
              <p:ext uri="{D42A27DB-BD31-4B8C-83A1-F6EECF244321}">
                <p14:modId xmlns:p14="http://schemas.microsoft.com/office/powerpoint/2010/main" val="4123957856"/>
              </p:ext>
            </p:extLst>
          </p:nvPr>
        </p:nvGraphicFramePr>
        <p:xfrm>
          <a:off x="381000" y="1397000"/>
          <a:ext cx="8229600" cy="67564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0000"/>
                    </a:ext>
                  </a:extLst>
                </a:gridCol>
                <a:gridCol w="25908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301752">
                <a:tc gridSpan="4">
                  <a:txBody>
                    <a:bodyPr/>
                    <a:lstStyle/>
                    <a:p>
                      <a:pPr algn="ctr"/>
                      <a:r>
                        <a:rPr lang="en-US" sz="1400" dirty="0">
                          <a:solidFill>
                            <a:schemeClr val="bg1"/>
                          </a:solidFill>
                          <a:latin typeface="Arial" charset="0"/>
                        </a:rPr>
                        <a:t>Market</a:t>
                      </a:r>
                      <a:r>
                        <a:rPr lang="en-US" sz="1400" baseline="0" dirty="0">
                          <a:solidFill>
                            <a:schemeClr val="bg1"/>
                          </a:solidFill>
                          <a:latin typeface="Arial" charset="0"/>
                        </a:rPr>
                        <a:t> Statistics</a:t>
                      </a:r>
                      <a:endParaRPr lang="en-US" sz="1400" dirty="0">
                        <a:solidFill>
                          <a:schemeClr val="bg1"/>
                        </a:solidFill>
                        <a:latin typeface="Arial"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sz="1400" dirty="0">
                          <a:latin typeface="Arial" charset="0"/>
                        </a:rPr>
                        <a:t>Industry Name:</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tx1"/>
                          </a:solidFill>
                          <a:latin typeface="Arial" charset="0"/>
                        </a:rPr>
                        <a:t>Sports</a:t>
                      </a:r>
                      <a:r>
                        <a:rPr lang="en-US" sz="1400" b="1" baseline="0" dirty="0">
                          <a:solidFill>
                            <a:schemeClr val="tx1"/>
                          </a:solidFill>
                          <a:latin typeface="Arial" charset="0"/>
                        </a:rPr>
                        <a:t> Coaching</a:t>
                      </a:r>
                      <a:endParaRPr lang="en-US" sz="1400" b="1" dirty="0">
                        <a:solidFill>
                          <a:schemeClr val="tx1"/>
                        </a:solidFill>
                        <a:latin typeface="Arial"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a:latin typeface="Arial" charset="0"/>
                        </a:rPr>
                        <a:t>Annual</a:t>
                      </a:r>
                      <a:r>
                        <a:rPr lang="en-US" sz="1400" baseline="0" dirty="0">
                          <a:latin typeface="Arial" charset="0"/>
                        </a:rPr>
                        <a:t> Industry Sales:</a:t>
                      </a:r>
                      <a:endParaRPr lang="en-US" sz="1400" dirty="0">
                        <a:latin typeface="Arial" charset="0"/>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charset="0"/>
                        </a:rPr>
                        <a:t>$</a:t>
                      </a:r>
                      <a:r>
                        <a:rPr lang="en-US" sz="1400" b="1" dirty="0">
                          <a:solidFill>
                            <a:schemeClr val="tx1"/>
                          </a:solidFill>
                          <a:latin typeface="Arial" charset="0"/>
                        </a:rPr>
                        <a:t>8</a:t>
                      </a:r>
                      <a:r>
                        <a:rPr lang="en-US" sz="1400" b="1" baseline="0" dirty="0">
                          <a:solidFill>
                            <a:schemeClr val="tx1"/>
                          </a:solidFill>
                          <a:latin typeface="Arial" charset="0"/>
                        </a:rPr>
                        <a:t> Billion</a:t>
                      </a:r>
                      <a:endParaRPr lang="en-US" sz="1400" b="1" dirty="0">
                        <a:solidFill>
                          <a:schemeClr val="tx1"/>
                        </a:solidFill>
                        <a:latin typeface="Arial"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17" name="Rectangle 16"/>
          <p:cNvSpPr/>
          <p:nvPr/>
        </p:nvSpPr>
        <p:spPr>
          <a:xfrm>
            <a:off x="6648048" y="4074128"/>
            <a:ext cx="1240694" cy="25970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400" b="1" dirty="0">
                <a:solidFill>
                  <a:prstClr val="black"/>
                </a:solidFill>
                <a:latin typeface="Arial" charset="0"/>
                <a:ea typeface="Arial" charset="0"/>
                <a:cs typeface="Arial" charset="0"/>
              </a:rPr>
              <a:t>118,000</a:t>
            </a:r>
          </a:p>
        </p:txBody>
      </p:sp>
      <p:sp>
        <p:nvSpPr>
          <p:cNvPr id="18" name="Rectangle 17"/>
          <p:cNvSpPr/>
          <p:nvPr/>
        </p:nvSpPr>
        <p:spPr>
          <a:xfrm>
            <a:off x="6675404" y="5150498"/>
            <a:ext cx="1185985" cy="25970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400" b="1" dirty="0">
                <a:solidFill>
                  <a:prstClr val="black"/>
                </a:solidFill>
                <a:latin typeface="Arial" charset="0"/>
                <a:ea typeface="Arial" charset="0"/>
                <a:cs typeface="Arial" charset="0"/>
              </a:rPr>
              <a:t>1,800</a:t>
            </a:r>
          </a:p>
        </p:txBody>
      </p:sp>
      <p:pic>
        <p:nvPicPr>
          <p:cNvPr id="23" name="Picture 22">
            <a:extLst>
              <a:ext uri="{FF2B5EF4-FFF2-40B4-BE49-F238E27FC236}">
                <a16:creationId xmlns:a16="http://schemas.microsoft.com/office/drawing/2014/main" id="{72FEC9DE-3A90-46B8-A4D8-B3E7F94800BE}"/>
              </a:ext>
            </a:extLst>
          </p:cNvPr>
          <p:cNvPicPr>
            <a:picLocks noChangeAspect="1"/>
          </p:cNvPicPr>
          <p:nvPr/>
        </p:nvPicPr>
        <p:blipFill>
          <a:blip r:embed="rId3"/>
          <a:stretch>
            <a:fillRect/>
          </a:stretch>
        </p:blipFill>
        <p:spPr>
          <a:xfrm>
            <a:off x="23429" y="6065639"/>
            <a:ext cx="804879" cy="761761"/>
          </a:xfrm>
          <a:prstGeom prst="rect">
            <a:avLst/>
          </a:prstGeom>
        </p:spPr>
      </p:pic>
      <p:pic>
        <p:nvPicPr>
          <p:cNvPr id="24" name="Picture 2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10400" y="5867400"/>
            <a:ext cx="2290466" cy="1147538"/>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534400" y="6488668"/>
            <a:ext cx="609600" cy="369332"/>
          </a:xfrm>
          <a:prstGeom prst="rect">
            <a:avLst/>
          </a:prstGeom>
          <a:solidFill>
            <a:srgbClr val="00136A"/>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Title 1"/>
          <p:cNvSpPr>
            <a:spLocks noGrp="1"/>
          </p:cNvSpPr>
          <p:nvPr>
            <p:ph type="title"/>
          </p:nvPr>
        </p:nvSpPr>
        <p:spPr>
          <a:xfrm>
            <a:off x="460845" y="568204"/>
            <a:ext cx="8229600" cy="1143000"/>
          </a:xfrm>
        </p:spPr>
        <p:txBody>
          <a:bodyPr>
            <a:normAutofit/>
          </a:bodyPr>
          <a:lstStyle/>
          <a:p>
            <a:r>
              <a:rPr lang="en-US" sz="4000" b="1" dirty="0">
                <a:latin typeface="Trebuchet MS" panose="020B0603020202020204" pitchFamily="34" charset="0"/>
              </a:rPr>
              <a:t>Marketing and Sales</a:t>
            </a:r>
          </a:p>
        </p:txBody>
      </p:sp>
      <p:sp>
        <p:nvSpPr>
          <p:cNvPr id="3" name="Content Placeholder 2"/>
          <p:cNvSpPr>
            <a:spLocks noGrp="1"/>
          </p:cNvSpPr>
          <p:nvPr>
            <p:ph idx="1"/>
          </p:nvPr>
        </p:nvSpPr>
        <p:spPr>
          <a:xfrm>
            <a:off x="457200" y="1600200"/>
            <a:ext cx="8229600" cy="2700654"/>
          </a:xfrm>
        </p:spPr>
        <p:txBody>
          <a:bodyPr>
            <a:normAutofit lnSpcReduction="10000"/>
          </a:bodyPr>
          <a:lstStyle/>
          <a:p>
            <a:pPr algn="l"/>
            <a:r>
              <a:rPr lang="en-US" sz="3000" dirty="0"/>
              <a:t>Integrated social media plan</a:t>
            </a:r>
          </a:p>
          <a:p>
            <a:pPr algn="l"/>
            <a:r>
              <a:rPr lang="en-US" sz="3000" dirty="0"/>
              <a:t>Business cards and pamphlets</a:t>
            </a:r>
          </a:p>
          <a:p>
            <a:pPr algn="l"/>
            <a:r>
              <a:rPr lang="en-US" sz="3000" dirty="0"/>
              <a:t>Annual charity swimming event</a:t>
            </a:r>
          </a:p>
          <a:p>
            <a:pPr algn="l"/>
            <a:r>
              <a:rPr lang="en-US" sz="3000" dirty="0"/>
              <a:t>Spectrum Starter Packs</a:t>
            </a:r>
          </a:p>
          <a:p>
            <a:pPr algn="l"/>
            <a:r>
              <a:rPr lang="en-US" sz="3000" dirty="0"/>
              <a:t>Website/Blog: Summer Splash Week</a:t>
            </a:r>
          </a:p>
          <a:p>
            <a:pPr algn="l"/>
            <a:endParaRPr lang="en-US" dirty="0"/>
          </a:p>
        </p:txBody>
      </p:sp>
      <p:pic>
        <p:nvPicPr>
          <p:cNvPr id="9" name="Picture 8">
            <a:extLst>
              <a:ext uri="{FF2B5EF4-FFF2-40B4-BE49-F238E27FC236}">
                <a16:creationId xmlns:a16="http://schemas.microsoft.com/office/drawing/2014/main" id="{72FEC9DE-3A90-46B8-A4D8-B3E7F94800BE}"/>
              </a:ext>
            </a:extLst>
          </p:cNvPr>
          <p:cNvPicPr>
            <a:picLocks noChangeAspect="1"/>
          </p:cNvPicPr>
          <p:nvPr/>
        </p:nvPicPr>
        <p:blipFill>
          <a:blip r:embed="rId3"/>
          <a:stretch>
            <a:fillRect/>
          </a:stretch>
        </p:blipFill>
        <p:spPr>
          <a:xfrm>
            <a:off x="23429" y="6065639"/>
            <a:ext cx="804879" cy="761761"/>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10400" y="5867400"/>
            <a:ext cx="2290466" cy="1147538"/>
          </a:xfrm>
          <a:prstGeom prst="rect">
            <a:avLst/>
          </a:prstGeom>
        </p:spPr>
      </p:pic>
      <p:graphicFrame>
        <p:nvGraphicFramePr>
          <p:cNvPr id="5" name="Table 4"/>
          <p:cNvGraphicFramePr>
            <a:graphicFrameLocks noGrp="1"/>
          </p:cNvGraphicFramePr>
          <p:nvPr>
            <p:extLst/>
          </p:nvPr>
        </p:nvGraphicFramePr>
        <p:xfrm>
          <a:off x="126016" y="4397731"/>
          <a:ext cx="8891967" cy="1566546"/>
        </p:xfrm>
        <a:graphic>
          <a:graphicData uri="http://schemas.openxmlformats.org/drawingml/2006/table">
            <a:tbl>
              <a:tblPr firstRow="1" bandRow="1">
                <a:tableStyleId>{93296810-A885-4BE3-A3E7-6D5BEEA58F35}</a:tableStyleId>
              </a:tblPr>
              <a:tblGrid>
                <a:gridCol w="1093184">
                  <a:extLst>
                    <a:ext uri="{9D8B030D-6E8A-4147-A177-3AD203B41FA5}">
                      <a16:colId xmlns:a16="http://schemas.microsoft.com/office/drawing/2014/main" val="2205346161"/>
                    </a:ext>
                  </a:extLst>
                </a:gridCol>
                <a:gridCol w="1219200">
                  <a:extLst>
                    <a:ext uri="{9D8B030D-6E8A-4147-A177-3AD203B41FA5}">
                      <a16:colId xmlns:a16="http://schemas.microsoft.com/office/drawing/2014/main" val="4110344275"/>
                    </a:ext>
                  </a:extLst>
                </a:gridCol>
                <a:gridCol w="1447800">
                  <a:extLst>
                    <a:ext uri="{9D8B030D-6E8A-4147-A177-3AD203B41FA5}">
                      <a16:colId xmlns:a16="http://schemas.microsoft.com/office/drawing/2014/main" val="1466183961"/>
                    </a:ext>
                  </a:extLst>
                </a:gridCol>
                <a:gridCol w="1524000">
                  <a:extLst>
                    <a:ext uri="{9D8B030D-6E8A-4147-A177-3AD203B41FA5}">
                      <a16:colId xmlns:a16="http://schemas.microsoft.com/office/drawing/2014/main" val="1865235469"/>
                    </a:ext>
                  </a:extLst>
                </a:gridCol>
                <a:gridCol w="1219200">
                  <a:extLst>
                    <a:ext uri="{9D8B030D-6E8A-4147-A177-3AD203B41FA5}">
                      <a16:colId xmlns:a16="http://schemas.microsoft.com/office/drawing/2014/main" val="2794485382"/>
                    </a:ext>
                  </a:extLst>
                </a:gridCol>
                <a:gridCol w="1118302">
                  <a:extLst>
                    <a:ext uri="{9D8B030D-6E8A-4147-A177-3AD203B41FA5}">
                      <a16:colId xmlns:a16="http://schemas.microsoft.com/office/drawing/2014/main" val="211882126"/>
                    </a:ext>
                  </a:extLst>
                </a:gridCol>
                <a:gridCol w="1270281">
                  <a:extLst>
                    <a:ext uri="{9D8B030D-6E8A-4147-A177-3AD203B41FA5}">
                      <a16:colId xmlns:a16="http://schemas.microsoft.com/office/drawing/2014/main" val="1571912121"/>
                    </a:ext>
                  </a:extLst>
                </a:gridCol>
              </a:tblGrid>
              <a:tr h="652146">
                <a:tc>
                  <a:txBody>
                    <a:bodyPr/>
                    <a:lstStyle/>
                    <a:p>
                      <a:r>
                        <a:rPr lang="en-US" sz="2000" dirty="0">
                          <a:solidFill>
                            <a:schemeClr val="tx1"/>
                          </a:solidFill>
                        </a:rPr>
                        <a:t>Sunday</a:t>
                      </a:r>
                      <a:endParaRPr lang="en-US" dirty="0">
                        <a:solidFill>
                          <a:schemeClr val="tx1"/>
                        </a:solidFill>
                      </a:endParaRPr>
                    </a:p>
                  </a:txBody>
                  <a:tcPr/>
                </a:tc>
                <a:tc>
                  <a:txBody>
                    <a:bodyPr/>
                    <a:lstStyle/>
                    <a:p>
                      <a:r>
                        <a:rPr lang="en-US" sz="2000" dirty="0">
                          <a:solidFill>
                            <a:schemeClr val="tx1"/>
                          </a:solidFill>
                        </a:rPr>
                        <a:t>Monday</a:t>
                      </a:r>
                    </a:p>
                  </a:txBody>
                  <a:tcPr/>
                </a:tc>
                <a:tc>
                  <a:txBody>
                    <a:bodyPr/>
                    <a:lstStyle/>
                    <a:p>
                      <a:r>
                        <a:rPr lang="en-US" sz="2000" dirty="0">
                          <a:solidFill>
                            <a:schemeClr val="tx1"/>
                          </a:solidFill>
                        </a:rPr>
                        <a:t>Tuesday</a:t>
                      </a:r>
                      <a:endParaRPr lang="en-US" dirty="0">
                        <a:solidFill>
                          <a:schemeClr val="tx1"/>
                        </a:solidFill>
                      </a:endParaRPr>
                    </a:p>
                  </a:txBody>
                  <a:tcPr/>
                </a:tc>
                <a:tc>
                  <a:txBody>
                    <a:bodyPr/>
                    <a:lstStyle/>
                    <a:p>
                      <a:r>
                        <a:rPr lang="en-US" sz="2000" dirty="0">
                          <a:solidFill>
                            <a:schemeClr val="tx1"/>
                          </a:solidFill>
                        </a:rPr>
                        <a:t>Wednesday</a:t>
                      </a:r>
                      <a:endParaRPr lang="en-US" dirty="0">
                        <a:solidFill>
                          <a:schemeClr val="tx1"/>
                        </a:solidFill>
                      </a:endParaRPr>
                    </a:p>
                  </a:txBody>
                  <a:tcPr/>
                </a:tc>
                <a:tc>
                  <a:txBody>
                    <a:bodyPr/>
                    <a:lstStyle/>
                    <a:p>
                      <a:r>
                        <a:rPr lang="en-US" sz="2000" dirty="0">
                          <a:solidFill>
                            <a:schemeClr val="tx1"/>
                          </a:solidFill>
                        </a:rPr>
                        <a:t>Thursday</a:t>
                      </a:r>
                      <a:endParaRPr lang="en-US" dirty="0">
                        <a:solidFill>
                          <a:schemeClr val="tx1"/>
                        </a:solidFill>
                      </a:endParaRPr>
                    </a:p>
                  </a:txBody>
                  <a:tcPr/>
                </a:tc>
                <a:tc>
                  <a:txBody>
                    <a:bodyPr/>
                    <a:lstStyle/>
                    <a:p>
                      <a:r>
                        <a:rPr lang="en-US" sz="2000" dirty="0">
                          <a:solidFill>
                            <a:schemeClr val="tx1"/>
                          </a:solidFill>
                        </a:rPr>
                        <a:t>Friday</a:t>
                      </a:r>
                    </a:p>
                  </a:txBody>
                  <a:tcPr/>
                </a:tc>
                <a:tc>
                  <a:txBody>
                    <a:bodyPr/>
                    <a:lstStyle/>
                    <a:p>
                      <a:r>
                        <a:rPr lang="en-US" sz="2000" dirty="0">
                          <a:solidFill>
                            <a:schemeClr val="tx1"/>
                          </a:solidFill>
                        </a:rPr>
                        <a:t>Saturday</a:t>
                      </a:r>
                    </a:p>
                  </a:txBody>
                  <a:tcPr/>
                </a:tc>
                <a:extLst>
                  <a:ext uri="{0D108BD9-81ED-4DB2-BD59-A6C34878D82A}">
                    <a16:rowId xmlns:a16="http://schemas.microsoft.com/office/drawing/2014/main" val="2191226889"/>
                  </a:ext>
                </a:extLst>
              </a:tr>
              <a:tr h="768805">
                <a:tc>
                  <a:txBody>
                    <a:bodyPr/>
                    <a:lstStyle/>
                    <a:p>
                      <a:r>
                        <a:rPr lang="en-US" dirty="0"/>
                        <a:t>Safety Tip</a:t>
                      </a:r>
                    </a:p>
                    <a:p>
                      <a:r>
                        <a:rPr lang="en-US" dirty="0"/>
                        <a:t>Sunday</a:t>
                      </a:r>
                    </a:p>
                  </a:txBody>
                  <a:tcPr/>
                </a:tc>
                <a:tc>
                  <a:txBody>
                    <a:bodyPr/>
                    <a:lstStyle/>
                    <a:p>
                      <a:r>
                        <a:rPr lang="en-US" dirty="0"/>
                        <a:t>Motivation Monday</a:t>
                      </a:r>
                    </a:p>
                  </a:txBody>
                  <a:tcPr/>
                </a:tc>
                <a:tc>
                  <a:txBody>
                    <a:bodyPr/>
                    <a:lstStyle/>
                    <a:p>
                      <a:r>
                        <a:rPr lang="en-US" dirty="0"/>
                        <a:t>Competition Tips</a:t>
                      </a:r>
                    </a:p>
                  </a:txBody>
                  <a:tcPr/>
                </a:tc>
                <a:tc>
                  <a:txBody>
                    <a:bodyPr/>
                    <a:lstStyle/>
                    <a:p>
                      <a:r>
                        <a:rPr lang="en-US" dirty="0"/>
                        <a:t>Safety Tips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Swimming Tips</a:t>
                      </a:r>
                    </a:p>
                    <a:p>
                      <a:endParaRPr lang="en-US" dirty="0"/>
                    </a:p>
                  </a:txBody>
                  <a:tcPr/>
                </a:tc>
                <a:tc>
                  <a:txBody>
                    <a:bodyPr/>
                    <a:lstStyle/>
                    <a:p>
                      <a:r>
                        <a:rPr lang="en-US" dirty="0"/>
                        <a:t>Fun Moment Friday</a:t>
                      </a:r>
                    </a:p>
                  </a:txBody>
                  <a:tcPr/>
                </a:tc>
                <a:tc>
                  <a:txBody>
                    <a:bodyPr/>
                    <a:lstStyle/>
                    <a:p>
                      <a:r>
                        <a:rPr lang="en-US" dirty="0"/>
                        <a:t>Super Swimmer Award</a:t>
                      </a:r>
                    </a:p>
                  </a:txBody>
                  <a:tcPr/>
                </a:tc>
                <a:extLst>
                  <a:ext uri="{0D108BD9-81ED-4DB2-BD59-A6C34878D82A}">
                    <a16:rowId xmlns:a16="http://schemas.microsoft.com/office/drawing/2014/main" val="779834012"/>
                  </a:ext>
                </a:extLst>
              </a:tr>
            </a:tbl>
          </a:graphicData>
        </a:graphic>
      </p:graphicFrame>
      <p:pic>
        <p:nvPicPr>
          <p:cNvPr id="7" name="Picture 6">
            <a:extLst>
              <a:ext uri="{FF2B5EF4-FFF2-40B4-BE49-F238E27FC236}">
                <a16:creationId xmlns:a16="http://schemas.microsoft.com/office/drawing/2014/main" id="{1C559F12-9AC6-40F7-8830-5EBBE72DCB4A}"/>
              </a:ext>
            </a:extLst>
          </p:cNvPr>
          <p:cNvPicPr>
            <a:picLocks noChangeAspect="1"/>
          </p:cNvPicPr>
          <p:nvPr/>
        </p:nvPicPr>
        <p:blipFill rotWithShape="1">
          <a:blip r:embed="rId5">
            <a:extLst>
              <a:ext uri="{28A0092B-C50C-407E-A947-70E740481C1C}">
                <a14:useLocalDpi xmlns:a14="http://schemas.microsoft.com/office/drawing/2010/main" val="0"/>
              </a:ext>
            </a:extLst>
          </a:blip>
          <a:srcRect l="4383" t="4549" r="5535" b="5559"/>
          <a:stretch/>
        </p:blipFill>
        <p:spPr>
          <a:xfrm>
            <a:off x="5969983" y="1452216"/>
            <a:ext cx="3048000" cy="2260601"/>
          </a:xfrm>
          <a:prstGeom prst="rect">
            <a:avLst/>
          </a:prstGeom>
        </p:spPr>
      </p:pic>
    </p:spTree>
    <p:extLst>
      <p:ext uri="{BB962C8B-B14F-4D97-AF65-F5344CB8AC3E}">
        <p14:creationId xmlns:p14="http://schemas.microsoft.com/office/powerpoint/2010/main" val="2859973458"/>
      </p:ext>
    </p:extLst>
  </p:cSld>
  <p:clrMapOvr>
    <a:masterClrMapping/>
  </p:clrMapOvr>
</p:sld>
</file>

<file path=ppt/theme/theme1.xml><?xml version="1.0" encoding="utf-8"?>
<a:theme xmlns:a="http://schemas.openxmlformats.org/drawingml/2006/main" name="G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S" id="{96AE1B55-508E-4004-97B9-6AAB5726B0D7}" vid="{C19118DF-8767-46C8-BB7D-959C0F3C6F1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15854</TotalTime>
  <Words>3052</Words>
  <Application>Microsoft Office PowerPoint</Application>
  <PresentationFormat>On-screen Show (4:3)</PresentationFormat>
  <Paragraphs>332</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ＭＳ Ｐゴシック</vt:lpstr>
      <vt:lpstr>Arial</vt:lpstr>
      <vt:lpstr>Calibri</vt:lpstr>
      <vt:lpstr>Myriad Web Pro</vt:lpstr>
      <vt:lpstr>Trebuchet MS</vt:lpstr>
      <vt:lpstr>GS</vt:lpstr>
      <vt:lpstr>PowerPoint Presentation</vt:lpstr>
      <vt:lpstr>Spectrum  Swim Academy</vt:lpstr>
      <vt:lpstr>The Problem</vt:lpstr>
      <vt:lpstr>Our Solution </vt:lpstr>
      <vt:lpstr>Description</vt:lpstr>
      <vt:lpstr>PowerPoint Presentation</vt:lpstr>
      <vt:lpstr>Business Model</vt:lpstr>
      <vt:lpstr>Market Analysis</vt:lpstr>
      <vt:lpstr>Marketing and Sales</vt:lpstr>
      <vt:lpstr>PowerPoint Presentation</vt:lpstr>
      <vt:lpstr>PowerPoint Presentation</vt:lpstr>
      <vt:lpstr>Sales Projections</vt:lpstr>
      <vt:lpstr>PowerPoint Presentation</vt:lpstr>
      <vt:lpstr>PowerPoint Presentation</vt:lpstr>
      <vt:lpstr>A Splash For All</vt:lpstr>
    </vt:vector>
  </TitlesOfParts>
  <Company>NFTE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Jordan</dc:creator>
  <cp:lastModifiedBy>Anthony Latif</cp:lastModifiedBy>
  <cp:revision>465</cp:revision>
  <cp:lastPrinted>2018-05-22T18:53:42Z</cp:lastPrinted>
  <dcterms:created xsi:type="dcterms:W3CDTF">2012-02-07T20:01:29Z</dcterms:created>
  <dcterms:modified xsi:type="dcterms:W3CDTF">2018-05-22T20:26:04Z</dcterms:modified>
</cp:coreProperties>
</file>