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8" r:id="rId1"/>
    <p:sldMasterId id="2147483871" r:id="rId2"/>
    <p:sldMasterId id="2147484147" r:id="rId3"/>
  </p:sldMasterIdLst>
  <p:notesMasterIdLst>
    <p:notesMasterId r:id="rId19"/>
  </p:notesMasterIdLst>
  <p:handoutMasterIdLst>
    <p:handoutMasterId r:id="rId20"/>
  </p:handoutMasterIdLst>
  <p:sldIdLst>
    <p:sldId id="299" r:id="rId4"/>
    <p:sldId id="290" r:id="rId5"/>
    <p:sldId id="271" r:id="rId6"/>
    <p:sldId id="272" r:id="rId7"/>
    <p:sldId id="292" r:id="rId8"/>
    <p:sldId id="296" r:id="rId9"/>
    <p:sldId id="303" r:id="rId10"/>
    <p:sldId id="275" r:id="rId11"/>
    <p:sldId id="276" r:id="rId12"/>
    <p:sldId id="298" r:id="rId13"/>
    <p:sldId id="293" r:id="rId14"/>
    <p:sldId id="302" r:id="rId15"/>
    <p:sldId id="281" r:id="rId16"/>
    <p:sldId id="297" r:id="rId17"/>
    <p:sldId id="28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6049"/>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15" autoAdjust="0"/>
    <p:restoredTop sz="76903" autoAdjust="0"/>
  </p:normalViewPr>
  <p:slideViewPr>
    <p:cSldViewPr>
      <p:cViewPr varScale="1">
        <p:scale>
          <a:sx n="80" d="100"/>
          <a:sy n="80" d="100"/>
        </p:scale>
        <p:origin x="169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image" Target="../media/image5.jpeg"/></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Units Sold</c:v>
                </c:pt>
              </c:strCache>
            </c:strRef>
          </c:tx>
          <c:spPr>
            <a:blipFill rotWithShape="1">
              <a:blip xmlns:r="http://schemas.openxmlformats.org/officeDocument/2006/relationships" r:embed="rId1">
                <a:duotone>
                  <a:schemeClr val="accent1">
                    <a:tint val="98000"/>
                    <a:lumMod val="102000"/>
                  </a:schemeClr>
                  <a:schemeClr val="accent1">
                    <a:shade val="98000"/>
                    <a:lumMod val="98000"/>
                  </a:schemeClr>
                </a:duotone>
              </a:blip>
              <a:tile tx="0" ty="0" sx="100000" sy="100000" flip="none" algn="tl"/>
            </a:blipFill>
            <a:ln>
              <a:noFill/>
            </a:ln>
            <a:effectLst>
              <a:innerShdw blurRad="63500" dist="25400" dir="13500000">
                <a:srgbClr val="000000">
                  <a:alpha val="75000"/>
                </a:srgbClr>
              </a:innerShdw>
            </a:effectLst>
          </c:spPr>
          <c:invertIfNegative val="0"/>
          <c:cat>
            <c:strRef>
              <c:f>Sheet1!$A$2:$A$13</c:f>
              <c:strCache>
                <c:ptCount val="12"/>
                <c:pt idx="0">
                  <c:v>Jan</c:v>
                </c:pt>
                <c:pt idx="1">
                  <c:v>Feb</c:v>
                </c:pt>
                <c:pt idx="2">
                  <c:v>Mar</c:v>
                </c:pt>
                <c:pt idx="3">
                  <c:v>Apr</c:v>
                </c:pt>
                <c:pt idx="4">
                  <c:v>May</c:v>
                </c:pt>
                <c:pt idx="5">
                  <c:v>June</c:v>
                </c:pt>
                <c:pt idx="6">
                  <c:v>July</c:v>
                </c:pt>
                <c:pt idx="7">
                  <c:v>Aug</c:v>
                </c:pt>
                <c:pt idx="8">
                  <c:v>Sept</c:v>
                </c:pt>
                <c:pt idx="9">
                  <c:v>Oct</c:v>
                </c:pt>
                <c:pt idx="10">
                  <c:v>Nov</c:v>
                </c:pt>
                <c:pt idx="11">
                  <c:v>Dec</c:v>
                </c:pt>
              </c:strCache>
            </c:strRef>
          </c:cat>
          <c:val>
            <c:numRef>
              <c:f>Sheet1!$B$2:$B$13</c:f>
              <c:numCache>
                <c:formatCode>General</c:formatCode>
                <c:ptCount val="12"/>
                <c:pt idx="0">
                  <c:v>65</c:v>
                </c:pt>
                <c:pt idx="1">
                  <c:v>55</c:v>
                </c:pt>
                <c:pt idx="2">
                  <c:v>51</c:v>
                </c:pt>
                <c:pt idx="3">
                  <c:v>56</c:v>
                </c:pt>
                <c:pt idx="4">
                  <c:v>70</c:v>
                </c:pt>
                <c:pt idx="5">
                  <c:v>70</c:v>
                </c:pt>
                <c:pt idx="6">
                  <c:v>51</c:v>
                </c:pt>
                <c:pt idx="7">
                  <c:v>56</c:v>
                </c:pt>
                <c:pt idx="8">
                  <c:v>56</c:v>
                </c:pt>
                <c:pt idx="9">
                  <c:v>52</c:v>
                </c:pt>
                <c:pt idx="10">
                  <c:v>58</c:v>
                </c:pt>
                <c:pt idx="11">
                  <c:v>69</c:v>
                </c:pt>
              </c:numCache>
            </c:numRef>
          </c:val>
          <c:extLst xmlns:c16r2="http://schemas.microsoft.com/office/drawing/2015/06/chart">
            <c:ext xmlns:c16="http://schemas.microsoft.com/office/drawing/2014/chart" uri="{C3380CC4-5D6E-409C-BE32-E72D297353CC}">
              <c16:uniqueId val="{00000000-A32C-4207-9745-B70B44423183}"/>
            </c:ext>
          </c:extLst>
        </c:ser>
        <c:dLbls>
          <c:showLegendKey val="0"/>
          <c:showVal val="0"/>
          <c:showCatName val="0"/>
          <c:showSerName val="0"/>
          <c:showPercent val="0"/>
          <c:showBubbleSize val="0"/>
        </c:dLbls>
        <c:gapWidth val="100"/>
        <c:overlap val="-24"/>
        <c:axId val="537106088"/>
        <c:axId val="537092368"/>
      </c:barChart>
      <c:catAx>
        <c:axId val="537106088"/>
        <c:scaling>
          <c:orientation val="minMax"/>
        </c:scaling>
        <c:delete val="0"/>
        <c:axPos val="b"/>
        <c:numFmt formatCode="General" sourceLinked="0"/>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7092368"/>
        <c:crosses val="autoZero"/>
        <c:auto val="1"/>
        <c:lblAlgn val="ctr"/>
        <c:lblOffset val="100"/>
        <c:noMultiLvlLbl val="0"/>
      </c:catAx>
      <c:valAx>
        <c:axId val="5370923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71060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1592" cy="457359"/>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843" y="1"/>
            <a:ext cx="2971592" cy="457359"/>
          </a:xfrm>
          <a:prstGeom prst="rect">
            <a:avLst/>
          </a:prstGeom>
        </p:spPr>
        <p:txBody>
          <a:bodyPr vert="horz" lIns="91440" tIns="45720" rIns="91440" bIns="45720" rtlCol="0"/>
          <a:lstStyle>
            <a:lvl1pPr algn="r">
              <a:defRPr sz="1200"/>
            </a:lvl1pPr>
          </a:lstStyle>
          <a:p>
            <a:fld id="{443DD1E9-373E-4546-AEF7-A8323C6F19C1}" type="datetimeFigureOut">
              <a:rPr lang="en-US" smtClean="0"/>
              <a:pPr/>
              <a:t>12/13/2016</a:t>
            </a:fld>
            <a:endParaRPr lang="en-US" dirty="0"/>
          </a:p>
        </p:txBody>
      </p:sp>
      <p:sp>
        <p:nvSpPr>
          <p:cNvPr id="4" name="Footer Placeholder 3"/>
          <p:cNvSpPr>
            <a:spLocks noGrp="1"/>
          </p:cNvSpPr>
          <p:nvPr>
            <p:ph type="ftr" sz="quarter" idx="2"/>
          </p:nvPr>
        </p:nvSpPr>
        <p:spPr>
          <a:xfrm>
            <a:off x="1" y="8685072"/>
            <a:ext cx="2971592" cy="457359"/>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843" y="8685072"/>
            <a:ext cx="2971592" cy="457359"/>
          </a:xfrm>
          <a:prstGeom prst="rect">
            <a:avLst/>
          </a:prstGeom>
        </p:spPr>
        <p:txBody>
          <a:bodyPr vert="horz" lIns="91440" tIns="45720" rIns="91440" bIns="45720" rtlCol="0" anchor="b"/>
          <a:lstStyle>
            <a:lvl1pPr algn="r">
              <a:defRPr sz="1200"/>
            </a:lvl1pPr>
          </a:lstStyle>
          <a:p>
            <a:fld id="{BE34B1CC-39E3-4A7E-A15F-DC4711D0D265}" type="slidenum">
              <a:rPr lang="en-US" smtClean="0"/>
              <a:pPr/>
              <a:t>‹#›</a:t>
            </a:fld>
            <a:endParaRPr lang="en-US" dirty="0"/>
          </a:p>
        </p:txBody>
      </p:sp>
    </p:spTree>
    <p:extLst>
      <p:ext uri="{BB962C8B-B14F-4D97-AF65-F5344CB8AC3E}">
        <p14:creationId xmlns:p14="http://schemas.microsoft.com/office/powerpoint/2010/main" val="18455892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57200"/>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884615" y="0"/>
            <a:ext cx="2971800" cy="457200"/>
          </a:xfrm>
          <a:prstGeom prst="rect">
            <a:avLst/>
          </a:prstGeom>
        </p:spPr>
        <p:txBody>
          <a:bodyPr vert="horz" lIns="92492" tIns="46246" rIns="92492" bIns="46246" rtlCol="0"/>
          <a:lstStyle>
            <a:lvl1pPr algn="r">
              <a:defRPr sz="1200"/>
            </a:lvl1pPr>
          </a:lstStyle>
          <a:p>
            <a:fld id="{CB2BB6C2-F5C4-49BC-BD78-FC7E7B1E650B}" type="datetimeFigureOut">
              <a:rPr lang="en-US" smtClean="0"/>
              <a:pPr/>
              <a:t>12/13/2016</a:t>
            </a:fld>
            <a:endParaRPr lang="en-US" dirty="0"/>
          </a:p>
        </p:txBody>
      </p:sp>
      <p:sp>
        <p:nvSpPr>
          <p:cNvPr id="4" name="Slide Image Placeholder 3"/>
          <p:cNvSpPr>
            <a:spLocks noGrp="1" noRot="1" noChangeAspect="1"/>
          </p:cNvSpPr>
          <p:nvPr>
            <p:ph type="sldImg" idx="2"/>
          </p:nvPr>
        </p:nvSpPr>
        <p:spPr>
          <a:xfrm>
            <a:off x="1143000" y="684213"/>
            <a:ext cx="4572000" cy="3430587"/>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85800" y="4343402"/>
            <a:ext cx="5486400" cy="4114800"/>
          </a:xfrm>
          <a:prstGeom prst="rect">
            <a:avLst/>
          </a:prstGeom>
        </p:spPr>
        <p:txBody>
          <a:bodyPr vert="horz" lIns="92492" tIns="46246" rIns="92492" bIns="4624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685214"/>
            <a:ext cx="2971800" cy="457200"/>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5" y="8685214"/>
            <a:ext cx="2971800" cy="457200"/>
          </a:xfrm>
          <a:prstGeom prst="rect">
            <a:avLst/>
          </a:prstGeom>
        </p:spPr>
        <p:txBody>
          <a:bodyPr vert="horz" lIns="92492" tIns="46246" rIns="92492" bIns="46246" rtlCol="0" anchor="b"/>
          <a:lstStyle>
            <a:lvl1pPr algn="r">
              <a:defRPr sz="1200"/>
            </a:lvl1pPr>
          </a:lstStyle>
          <a:p>
            <a:fld id="{F3F5A8CD-32A9-4972-A31B-86080B7BBAE7}" type="slidenum">
              <a:rPr lang="en-US" smtClean="0"/>
              <a:pPr/>
              <a:t>‹#›</a:t>
            </a:fld>
            <a:endParaRPr lang="en-US" dirty="0"/>
          </a:p>
        </p:txBody>
      </p:sp>
    </p:spTree>
    <p:extLst>
      <p:ext uri="{BB962C8B-B14F-4D97-AF65-F5344CB8AC3E}">
        <p14:creationId xmlns:p14="http://schemas.microsoft.com/office/powerpoint/2010/main" val="180502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many of</a:t>
            </a:r>
            <a:r>
              <a:rPr lang="en-US" baseline="0" dirty="0" smtClean="0"/>
              <a:t> you here are regularly stressed? Are the quizzes and tests getting harder? Does it feel like the weight of the world is on your shoulders? What if we told you you’re not alone? 80% of people in the United States regularly experience symptoms caused by stress. These symptoms include becoming easily frustrated, difficulty with concentrating and feeling overwhelmed. Now what if I told you we have something for you, would you be willing to try something new? </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650434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Lyndsey: Squeezin’ Out Stress’s two major</a:t>
            </a:r>
            <a:r>
              <a:rPr lang="en-US" baseline="0" dirty="0"/>
              <a:t> competitors are Isoflex and Happy </a:t>
            </a:r>
            <a:r>
              <a:rPr lang="en-US" baseline="0" dirty="0" smtClean="0"/>
              <a:t>Worker</a:t>
            </a:r>
            <a:r>
              <a:rPr lang="en-US" baseline="0" dirty="0"/>
              <a:t> </a:t>
            </a:r>
            <a:r>
              <a:rPr lang="en-US" baseline="0" dirty="0" smtClean="0"/>
              <a:t>we are simply better than them because we have more stress balls available, we are local and an online business and finally </a:t>
            </a:r>
            <a:r>
              <a:rPr lang="en-US" baseline="0" dirty="0" err="1" smtClean="0"/>
              <a:t>custimization</a:t>
            </a:r>
            <a:r>
              <a:rPr lang="en-US" baseline="0" dirty="0" smtClean="0"/>
              <a:t> is available along with a lower quantity order </a:t>
            </a:r>
            <a:endParaRPr lang="en-US" baseline="0" dirty="0"/>
          </a:p>
        </p:txBody>
      </p:sp>
      <p:sp>
        <p:nvSpPr>
          <p:cNvPr id="4" name="Slide Number Placeholder 3"/>
          <p:cNvSpPr>
            <a:spLocks noGrp="1"/>
          </p:cNvSpPr>
          <p:nvPr>
            <p:ph type="sldNum" sz="quarter" idx="10"/>
          </p:nvPr>
        </p:nvSpPr>
        <p:spPr/>
        <p:txBody>
          <a:bodyPr/>
          <a:lstStyle/>
          <a:p>
            <a:fld id="{F3F5A8CD-32A9-4972-A31B-86080B7BBAE7}"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856756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lgn="l" eaLnBrk="1" hangingPunct="1"/>
            <a:r>
              <a:rPr lang="en-US" sz="800" dirty="0" smtClean="0">
                <a:solidFill>
                  <a:schemeClr val="bg1"/>
                </a:solidFill>
              </a:rPr>
              <a:t>	Chase: We are</a:t>
            </a:r>
            <a:r>
              <a:rPr lang="en-US" sz="800" baseline="0" dirty="0" smtClean="0">
                <a:solidFill>
                  <a:schemeClr val="bg1"/>
                </a:solidFill>
              </a:rPr>
              <a:t> more than qualified to run our business because together </a:t>
            </a:r>
            <a:r>
              <a:rPr lang="en-US" sz="800" dirty="0" smtClean="0">
                <a:solidFill>
                  <a:schemeClr val="bg1"/>
                </a:solidFill>
              </a:rPr>
              <a:t>we have Eight years of combined experience with these struggles.</a:t>
            </a:r>
            <a:r>
              <a:rPr lang="en-US" sz="800" baseline="0" dirty="0" smtClean="0">
                <a:solidFill>
                  <a:schemeClr val="bg1"/>
                </a:solidFill>
              </a:rPr>
              <a:t> </a:t>
            </a:r>
          </a:p>
          <a:p>
            <a:pPr marL="742950" lvl="1" indent="-285750" algn="l" eaLnBrk="1" hangingPunct="1"/>
            <a:r>
              <a:rPr lang="en-US" sz="800" baseline="0" dirty="0" smtClean="0">
                <a:solidFill>
                  <a:schemeClr val="bg1"/>
                </a:solidFill>
              </a:rPr>
              <a:t>Lyndsey: </a:t>
            </a:r>
            <a:r>
              <a:rPr lang="en-US" sz="800" dirty="0" smtClean="0">
                <a:solidFill>
                  <a:schemeClr val="bg1"/>
                </a:solidFill>
              </a:rPr>
              <a:t>I also volunteer at an Outpatient Pediatric Clinic that specializes with children and some adults with these issues.</a:t>
            </a:r>
            <a:r>
              <a:rPr lang="en-US" sz="800" baseline="0" dirty="0" smtClean="0">
                <a:solidFill>
                  <a:schemeClr val="bg1"/>
                </a:solidFill>
              </a:rPr>
              <a:t> So I have hands on experience with these children and/or adult’s needs, and have acquired knowledge from the therapist that work there.  </a:t>
            </a:r>
          </a:p>
          <a:p>
            <a:pPr marL="742950" lvl="1" indent="-285750" algn="l" eaLnBrk="1" hangingPunct="1"/>
            <a:r>
              <a:rPr lang="en-US" sz="800" dirty="0" smtClean="0">
                <a:solidFill>
                  <a:schemeClr val="bg1"/>
                </a:solidFill>
              </a:rPr>
              <a:t>Chase: We are currently operational</a:t>
            </a:r>
            <a:r>
              <a:rPr lang="en-US" sz="800" baseline="0" dirty="0" smtClean="0">
                <a:solidFill>
                  <a:schemeClr val="bg1"/>
                </a:solidFill>
              </a:rPr>
              <a:t>, we have exceptional math skills combined to do the financials </a:t>
            </a:r>
          </a:p>
          <a:p>
            <a:pPr marL="742950" lvl="1" indent="-285750" algn="l" eaLnBrk="1" hangingPunct="1"/>
            <a:r>
              <a:rPr lang="en-US" sz="800" baseline="0" dirty="0" smtClean="0">
                <a:solidFill>
                  <a:schemeClr val="bg1"/>
                </a:solidFill>
              </a:rPr>
              <a:t>Lyndsey: and finally we have taken a marketing and entrepreneurship class, to give us background on having a business </a:t>
            </a:r>
            <a:endParaRPr lang="en-US" sz="800" dirty="0" smtClean="0">
              <a:solidFill>
                <a:schemeClr val="bg1"/>
              </a:solidFill>
            </a:endParaRPr>
          </a:p>
          <a:p>
            <a:pPr marL="742950" lvl="1" indent="-285750" algn="l" eaLnBrk="1" hangingPunct="1"/>
            <a:endParaRPr lang="en-US" sz="800" dirty="0" smtClean="0">
              <a:solidFill>
                <a:schemeClr val="bg1"/>
              </a:solidFill>
            </a:endParaRPr>
          </a:p>
          <a:p>
            <a:pPr marL="742950" lvl="1" indent="-285750" algn="l" eaLnBrk="1" hangingPunct="1"/>
            <a:endParaRPr lang="en-US" sz="800" dirty="0" smtClean="0">
              <a:solidFill>
                <a:schemeClr val="bg1"/>
              </a:solidFill>
            </a:endParaRPr>
          </a:p>
          <a:p>
            <a:pPr marL="742950" lvl="1" indent="-285750" algn="l" eaLnBrk="1" hangingPunct="1"/>
            <a:endParaRPr lang="en-US" sz="800" dirty="0" smtClean="0">
              <a:solidFill>
                <a:schemeClr val="bg1"/>
              </a:solidFill>
            </a:endParaRPr>
          </a:p>
          <a:p>
            <a:pPr marL="742950" lvl="1" indent="-285750" algn="l" eaLnBrk="1" hangingPunct="1"/>
            <a:endParaRPr lang="en-US" sz="800" dirty="0" smtClean="0">
              <a:solidFill>
                <a:schemeClr val="bg1"/>
              </a:solidFill>
            </a:endParaRPr>
          </a:p>
        </p:txBody>
      </p:sp>
      <p:sp>
        <p:nvSpPr>
          <p:cNvPr id="4" name="Slide Number Placeholder 3"/>
          <p:cNvSpPr>
            <a:spLocks noGrp="1"/>
          </p:cNvSpPr>
          <p:nvPr>
            <p:ph type="sldNum" sz="quarter" idx="10"/>
          </p:nvPr>
        </p:nvSpPr>
        <p:spPr/>
        <p:txBody>
          <a:bodyPr/>
          <a:lstStyle/>
          <a:p>
            <a:fld id="{A147C809-AD80-40B7-ABC3-37C331C7D35C}"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613256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Chase: Overall we believe that Squeezin’ Out Stress will be able to sell 709 total units, giving us a gross profit of $3545</a:t>
            </a:r>
            <a:r>
              <a:rPr lang="en-US" baseline="0" dirty="0" smtClean="0"/>
              <a:t> </a:t>
            </a:r>
            <a:r>
              <a:rPr lang="en-US" dirty="0" smtClean="0"/>
              <a:t>, resulting in a net profit of $374,</a:t>
            </a:r>
            <a:r>
              <a:rPr lang="en-US" baseline="0" dirty="0" smtClean="0"/>
              <a:t> </a:t>
            </a:r>
            <a:r>
              <a:rPr lang="en-US" dirty="0" smtClean="0"/>
              <a:t>we will be taking the</a:t>
            </a:r>
            <a:r>
              <a:rPr lang="en-US" baseline="0" dirty="0" smtClean="0"/>
              <a:t> net profit that we earn will reinvest into our business.</a:t>
            </a:r>
            <a:r>
              <a:rPr lang="en-US" dirty="0" smtClean="0"/>
              <a:t> As</a:t>
            </a:r>
            <a:r>
              <a:rPr lang="en-US" baseline="0" dirty="0" smtClean="0"/>
              <a:t> you can see </a:t>
            </a:r>
            <a:r>
              <a:rPr lang="en-US" dirty="0" smtClean="0"/>
              <a:t>we have projected our sales to be higher during December and January (midterms), and May through June (finals).</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3F5A8CD-32A9-4972-A31B-86080B7BBAE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337771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https://www.myusacorporation.com/secure/assumed-name-dba/price-quote.html</a:t>
            </a:r>
          </a:p>
          <a:p>
            <a:r>
              <a:rPr lang="en-US" dirty="0"/>
              <a:t>https://www.incfile.com/limited-liability-company/?gclid=CIOHvIvA-c8CFQpahgodJFUCXw</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Lyndsey: In order</a:t>
            </a:r>
            <a:r>
              <a:rPr lang="en-US" baseline="0" dirty="0"/>
              <a:t> to make Squeezin’ Out Stress able to happen we would need a total startup investment of $</a:t>
            </a:r>
            <a:r>
              <a:rPr lang="en-US" baseline="0" dirty="0" smtClean="0"/>
              <a:t>936.00 </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Chase: This is taking into account our startup expenditures, emergency fund, and reserve for fixed expenses.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Our return on investment is 22%</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Our return on sales is 7%</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13</a:t>
            </a:fld>
            <a:endParaRPr lang="en-US" dirty="0"/>
          </a:p>
        </p:txBody>
      </p:sp>
    </p:spTree>
    <p:extLst>
      <p:ext uri="{BB962C8B-B14F-4D97-AF65-F5344CB8AC3E}">
        <p14:creationId xmlns:p14="http://schemas.microsoft.com/office/powerpoint/2010/main" val="2563975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Chase: In the </a:t>
            </a:r>
            <a:r>
              <a:rPr lang="en-US" dirty="0" smtClean="0"/>
              <a:t>near</a:t>
            </a:r>
            <a:r>
              <a:rPr lang="en-US" baseline="0" dirty="0" smtClean="0"/>
              <a:t> future we </a:t>
            </a:r>
            <a:r>
              <a:rPr lang="en-US" sz="1200" dirty="0" smtClean="0">
                <a:solidFill>
                  <a:prstClr val="white"/>
                </a:solidFill>
              </a:rPr>
              <a:t>will look into producing a small version of our stress balls as a premium for businesses and to acquire more knowledge on how we can help people with their everyday stress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Lyndsey</a:t>
            </a:r>
            <a:r>
              <a:rPr lang="en-US" baseline="0" dirty="0"/>
              <a:t>: We </a:t>
            </a:r>
            <a:r>
              <a:rPr lang="en-US" baseline="0" dirty="0" smtClean="0"/>
              <a:t>will also be donating 5% of </a:t>
            </a:r>
            <a:r>
              <a:rPr lang="en-US" baseline="0" dirty="0"/>
              <a:t>our yearly earnings to Autism Speaks. Autism speaks is very important to </a:t>
            </a:r>
            <a:r>
              <a:rPr lang="en-US" baseline="0" dirty="0" smtClean="0"/>
              <a:t>me personally </a:t>
            </a:r>
            <a:r>
              <a:rPr lang="en-US" baseline="0" dirty="0"/>
              <a:t>because after college I have always dreamed to pursue a career in occupational therapy which mainly works with </a:t>
            </a:r>
            <a:r>
              <a:rPr lang="en-US" baseline="0" dirty="0" smtClean="0"/>
              <a:t>children </a:t>
            </a:r>
            <a:r>
              <a:rPr lang="en-US" baseline="0" dirty="0"/>
              <a:t>on a wide spectrum range.</a:t>
            </a:r>
          </a:p>
        </p:txBody>
      </p:sp>
      <p:sp>
        <p:nvSpPr>
          <p:cNvPr id="4" name="Slide Number Placeholder 3"/>
          <p:cNvSpPr>
            <a:spLocks noGrp="1"/>
          </p:cNvSpPr>
          <p:nvPr>
            <p:ph type="sldNum" sz="quarter" idx="10"/>
          </p:nvPr>
        </p:nvSpPr>
        <p:spPr/>
        <p:txBody>
          <a:bodyPr/>
          <a:lstStyle/>
          <a:p>
            <a:fld id="{3FAFA6BC-189D-49BB-AFF6-CEEF4642FE8D}" type="slidenum">
              <a:rPr lang="en-US" smtClean="0"/>
              <a:pPr/>
              <a:t>14</a:t>
            </a:fld>
            <a:endParaRPr lang="en-US" dirty="0"/>
          </a:p>
        </p:txBody>
      </p:sp>
    </p:spTree>
    <p:extLst>
      <p:ext uri="{BB962C8B-B14F-4D97-AF65-F5344CB8AC3E}">
        <p14:creationId xmlns:p14="http://schemas.microsoft.com/office/powerpoint/2010/main" val="244810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xfrm>
            <a:off x="1347788" y="1131888"/>
            <a:ext cx="4071937" cy="30559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Lyndsey: Thank you for your consideration of Squeezin’ Our Stress</a:t>
            </a:r>
          </a:p>
          <a:p>
            <a:r>
              <a:rPr lang="en-US" altLang="en-US" dirty="0"/>
              <a:t>Chase:</a:t>
            </a:r>
            <a:r>
              <a:rPr lang="en-US" altLang="en-US" baseline="0" dirty="0"/>
              <a:t> Follow us on </a:t>
            </a:r>
            <a:r>
              <a:rPr lang="en-US" altLang="en-US" baseline="0" dirty="0" smtClean="0"/>
              <a:t>Instagram, twitter or Pinterest </a:t>
            </a:r>
            <a:r>
              <a:rPr lang="en-US" altLang="en-US" baseline="0" dirty="0"/>
              <a:t>and if needed contact us at the following email address with any questions or concerns</a:t>
            </a:r>
          </a:p>
          <a:p>
            <a:r>
              <a:rPr lang="en-US" altLang="en-US" baseline="0" dirty="0"/>
              <a:t>Lyndsey: and remember </a:t>
            </a:r>
            <a:r>
              <a:rPr lang="en-US" altLang="en-US" baseline="0" dirty="0" smtClean="0"/>
              <a:t>Squeezin’ </a:t>
            </a:r>
            <a:r>
              <a:rPr lang="en-US" altLang="en-US" baseline="0" dirty="0"/>
              <a:t>O</a:t>
            </a:r>
            <a:r>
              <a:rPr lang="en-US" altLang="en-US" baseline="0" dirty="0" smtClean="0"/>
              <a:t>ut </a:t>
            </a:r>
            <a:r>
              <a:rPr lang="en-US" altLang="en-US" baseline="0" dirty="0"/>
              <a:t>S</a:t>
            </a:r>
            <a:r>
              <a:rPr lang="en-US" altLang="en-US" baseline="0" dirty="0" smtClean="0"/>
              <a:t>tress </a:t>
            </a:r>
            <a:r>
              <a:rPr lang="en-US" altLang="en-US" baseline="0" dirty="0"/>
              <a:t>is your SOS</a:t>
            </a:r>
          </a:p>
          <a:p>
            <a:endParaRPr lang="en-US" altLang="en-US" dirty="0"/>
          </a:p>
        </p:txBody>
      </p:sp>
    </p:spTree>
    <p:extLst>
      <p:ext uri="{BB962C8B-B14F-4D97-AF65-F5344CB8AC3E}">
        <p14:creationId xmlns:p14="http://schemas.microsoft.com/office/powerpoint/2010/main" val="1523912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Lyndsey: Hello</a:t>
            </a:r>
            <a:r>
              <a:rPr lang="en-US" baseline="0" dirty="0"/>
              <a:t> good morning </a:t>
            </a:r>
            <a:r>
              <a:rPr lang="en-US" dirty="0"/>
              <a:t>my name is Lyndsey Broxton</a:t>
            </a:r>
          </a:p>
          <a:p>
            <a:r>
              <a:rPr lang="en-US" dirty="0"/>
              <a:t>Chase: and I am Chase</a:t>
            </a:r>
            <a:r>
              <a:rPr lang="en-US" baseline="0" dirty="0"/>
              <a:t> Ginsberg and our business is called Squeezin’ Out Stress</a:t>
            </a:r>
          </a:p>
          <a:p>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4063187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t>Engaging</a:t>
            </a:r>
            <a:r>
              <a:rPr lang="en-US" sz="1200" b="1" baseline="0" dirty="0"/>
              <a:t> description of the problem or unmet need that your business will fulfill</a:t>
            </a:r>
            <a:endParaRPr lang="en-US" sz="1200" baseline="0" dirty="0"/>
          </a:p>
          <a:p>
            <a:r>
              <a:rPr lang="en-US" dirty="0"/>
              <a:t>Lyndsey</a:t>
            </a:r>
            <a:r>
              <a:rPr lang="en-US" baseline="0" dirty="0"/>
              <a:t>: How many of you feel anxious or stressed related to the academic rigor for your classes?</a:t>
            </a:r>
          </a:p>
          <a:p>
            <a:r>
              <a:rPr lang="en-US" dirty="0"/>
              <a:t>Chase:</a:t>
            </a:r>
            <a:r>
              <a:rPr lang="en-US" baseline="0" dirty="0"/>
              <a:t> did you know that many medical remedies for stress and anxiety are costly and difficult to make?</a:t>
            </a:r>
          </a:p>
          <a:p>
            <a:r>
              <a:rPr lang="en-US" baseline="0" dirty="0"/>
              <a:t>Lyndsey: Due to these circumstances, many people are turned away because they are not financially able to uphold these costs</a:t>
            </a:r>
          </a:p>
          <a:p>
            <a:r>
              <a:rPr lang="en-US" baseline="0" dirty="0"/>
              <a:t>Chase: People are also unable to make the remedies due to a full work or school day, or just because they do not have the supplies </a:t>
            </a:r>
            <a:r>
              <a:rPr lang="en-US" baseline="0" dirty="0" smtClean="0"/>
              <a:t>needed</a:t>
            </a:r>
          </a:p>
          <a:p>
            <a:r>
              <a:rPr lang="en-US" baseline="0" dirty="0" smtClean="0"/>
              <a:t>Lyndsey: We also distributed a market research survey and found that 96% of people in our target market are in fact stressed </a:t>
            </a:r>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3</a:t>
            </a:fld>
            <a:endParaRPr lang="en-US" dirty="0"/>
          </a:p>
        </p:txBody>
      </p:sp>
    </p:spTree>
    <p:extLst>
      <p:ext uri="{BB962C8B-B14F-4D97-AF65-F5344CB8AC3E}">
        <p14:creationId xmlns:p14="http://schemas.microsoft.com/office/powerpoint/2010/main" val="3692613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Chase: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Our</a:t>
            </a:r>
            <a:r>
              <a:rPr lang="en-US" baseline="0" dirty="0" smtClean="0"/>
              <a:t> answer is simply this </a:t>
            </a:r>
          </a:p>
          <a:p>
            <a:r>
              <a:rPr lang="en-US" dirty="0" smtClean="0"/>
              <a:t>We</a:t>
            </a:r>
            <a:r>
              <a:rPr lang="en-US" baseline="0" dirty="0" smtClean="0"/>
              <a:t> are a affordable non chemical way to reduce your stress </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4</a:t>
            </a:fld>
            <a:endParaRPr lang="en-US" dirty="0"/>
          </a:p>
        </p:txBody>
      </p:sp>
    </p:spTree>
    <p:extLst>
      <p:ext uri="{BB962C8B-B14F-4D97-AF65-F5344CB8AC3E}">
        <p14:creationId xmlns:p14="http://schemas.microsoft.com/office/powerpoint/2010/main" val="2005954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Chase:</a:t>
            </a:r>
            <a:r>
              <a:rPr lang="en-US" baseline="0" dirty="0"/>
              <a:t> In order to help people with such </a:t>
            </a:r>
            <a:r>
              <a:rPr lang="en-US" baseline="0" dirty="0" smtClean="0"/>
              <a:t>mental afflictions, </a:t>
            </a:r>
            <a:r>
              <a:rPr lang="en-US" baseline="0" dirty="0"/>
              <a:t>we made products that will help relieve the symptoms caused by them</a:t>
            </a:r>
          </a:p>
          <a:p>
            <a:r>
              <a:rPr lang="en-US" baseline="0" dirty="0" smtClean="0"/>
              <a:t>Chase :when our website is fully up and running our, </a:t>
            </a:r>
            <a:r>
              <a:rPr lang="en-US" baseline="0" dirty="0"/>
              <a:t>customers can send questions or concerns 24/7 and it is guaranteed they will get an answer </a:t>
            </a:r>
          </a:p>
          <a:p>
            <a:r>
              <a:rPr lang="en-US" baseline="0" dirty="0" smtClean="0"/>
              <a:t>Lyndsey : </a:t>
            </a:r>
            <a:r>
              <a:rPr lang="en-US" baseline="0" dirty="0"/>
              <a:t>we have created three different stress balls </a:t>
            </a:r>
          </a:p>
          <a:p>
            <a:r>
              <a:rPr lang="en-US" baseline="0" dirty="0" smtClean="0"/>
              <a:t>Lyndsey : </a:t>
            </a:r>
            <a:r>
              <a:rPr lang="en-US" baseline="0" dirty="0"/>
              <a:t>the water-bead filled, the sand filled and the slime filled </a:t>
            </a:r>
          </a:p>
          <a:p>
            <a:r>
              <a:rPr lang="en-US" baseline="0" dirty="0"/>
              <a:t>Lyndsey: the water-bead filled stress ball; therapeutically this stress ball is in use for stimulation and </a:t>
            </a:r>
            <a:r>
              <a:rPr lang="en-US" baseline="0" dirty="0" smtClean="0"/>
              <a:t>aids </a:t>
            </a:r>
            <a:r>
              <a:rPr lang="en-US" baseline="0" dirty="0"/>
              <a:t>in focusing </a:t>
            </a:r>
          </a:p>
          <a:p>
            <a:r>
              <a:rPr lang="en-US" baseline="0" dirty="0"/>
              <a:t>Lyndsey: By manipulating or playing with this stress ball the user can focus on what their hands are doing versus what is going on in the environment. If their focus is on the environment around them they are distracted </a:t>
            </a:r>
          </a:p>
          <a:p>
            <a:r>
              <a:rPr lang="en-US" baseline="0" dirty="0"/>
              <a:t>Lyndsey: the slime filled stress ball; therapeutically is used to release tension, when </a:t>
            </a:r>
            <a:r>
              <a:rPr lang="en-US" sz="1200" b="0" i="0" kern="1200" dirty="0">
                <a:solidFill>
                  <a:schemeClr val="tx1"/>
                </a:solidFill>
                <a:effectLst/>
                <a:latin typeface="+mn-lt"/>
                <a:ea typeface="+mn-ea"/>
                <a:cs typeface="+mn-cs"/>
              </a:rPr>
              <a:t>you tighten your fist around a stress ball, the muscles in your hand and wrist tighten up. When you release the ball, the muscles relax which can release tension and stress</a:t>
            </a:r>
            <a:endParaRPr lang="en-US" baseline="0" dirty="0"/>
          </a:p>
          <a:p>
            <a:r>
              <a:rPr lang="en-US" baseline="0" dirty="0"/>
              <a:t>Lyndsey: The sand filled stress ball therapeutically </a:t>
            </a:r>
            <a:r>
              <a:rPr lang="en-US" baseline="0" dirty="0" smtClean="0"/>
              <a:t>provides </a:t>
            </a:r>
            <a:r>
              <a:rPr lang="en-US" baseline="0" dirty="0"/>
              <a:t>a socially appropriate strategy for the user to release their stress and emotions without putting hands on someone; squeeze it, mush it, throw it against the wall</a:t>
            </a:r>
          </a:p>
        </p:txBody>
      </p:sp>
      <p:sp>
        <p:nvSpPr>
          <p:cNvPr id="4" name="Slide Number Placeholder 3"/>
          <p:cNvSpPr>
            <a:spLocks noGrp="1"/>
          </p:cNvSpPr>
          <p:nvPr>
            <p:ph type="sldNum" sz="quarter" idx="10"/>
          </p:nvPr>
        </p:nvSpPr>
        <p:spPr/>
        <p:txBody>
          <a:bodyPr/>
          <a:lstStyle/>
          <a:p>
            <a:fld id="{F3F5A8CD-32A9-4972-A31B-86080B7BBAE7}"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929407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Chase:</a:t>
            </a:r>
            <a:r>
              <a:rPr lang="en-US" baseline="0" dirty="0"/>
              <a:t> Squeezin Out Stress’s mission is for our customers </a:t>
            </a:r>
            <a:r>
              <a:rPr lang="en-US" baseline="0" dirty="0" smtClean="0"/>
              <a:t>to </a:t>
            </a:r>
            <a:r>
              <a:rPr lang="en-US" baseline="0" dirty="0"/>
              <a:t>be able to benefit from our product and easily relieve their stress</a:t>
            </a:r>
          </a:p>
          <a:p>
            <a:r>
              <a:rPr lang="en-US" baseline="0" dirty="0"/>
              <a:t>Chase: Our customers will be emotionally and mentally </a:t>
            </a:r>
            <a:r>
              <a:rPr lang="en-US" baseline="0" dirty="0" smtClean="0"/>
              <a:t>healthier</a:t>
            </a:r>
            <a:endParaRPr lang="en-US" dirty="0"/>
          </a:p>
        </p:txBody>
      </p:sp>
      <p:sp>
        <p:nvSpPr>
          <p:cNvPr id="4" name="Slide Number Placeholder 3"/>
          <p:cNvSpPr>
            <a:spLocks noGrp="1"/>
          </p:cNvSpPr>
          <p:nvPr>
            <p:ph type="sldNum" sz="quarter" idx="10"/>
          </p:nvPr>
        </p:nvSpPr>
        <p:spPr/>
        <p:txBody>
          <a:bodyPr/>
          <a:lstStyle/>
          <a:p>
            <a:fld id="{3FAFA6BC-189D-49BB-AFF6-CEEF4642FE8D}" type="slidenum">
              <a:rPr lang="en-US" smtClean="0"/>
              <a:pPr/>
              <a:t>6</a:t>
            </a:fld>
            <a:endParaRPr lang="en-US" dirty="0"/>
          </a:p>
        </p:txBody>
      </p:sp>
    </p:spTree>
    <p:extLst>
      <p:ext uri="{BB962C8B-B14F-4D97-AF65-F5344CB8AC3E}">
        <p14:creationId xmlns:p14="http://schemas.microsoft.com/office/powerpoint/2010/main" val="2885161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Chase: Squeezin’</a:t>
            </a:r>
            <a:r>
              <a:rPr lang="en-US" baseline="0" dirty="0" smtClean="0"/>
              <a:t> Out Stress does make a few different types of stress balls but</a:t>
            </a:r>
            <a:r>
              <a:rPr lang="en-US" dirty="0" smtClean="0"/>
              <a:t> our</a:t>
            </a:r>
            <a:r>
              <a:rPr lang="en-US" baseline="0" dirty="0" smtClean="0"/>
              <a:t> definition of one unit is one sand filled stress ball. We chose this because its most common and the majority of our target market has the need for the sand filled stress ball.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We have a total cost of labor of $0.32 because it only takes us a few minutes to put together the stress ball </a:t>
            </a:r>
            <a:r>
              <a:rPr kumimoji="0" lang="en-US" sz="1200" b="0" i="0" u="none" strike="noStrike" kern="1200" cap="none" spc="0" normalizeH="0" baseline="0" noProof="0" dirty="0" smtClean="0">
                <a:ln>
                  <a:noFill/>
                </a:ln>
                <a:solidFill>
                  <a:prstClr val="black"/>
                </a:solidFill>
                <a:effectLst/>
                <a:uLnTx/>
                <a:uFillTx/>
                <a:latin typeface="+mn-lt"/>
              </a:rPr>
              <a:t>and our total cost of goods sold is $2.23 making our profit $2.77 per stress ball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Lyndsey: Our selling price is $5.00 plus shipping and handling if the customer desires it. We know that the majority of our customers will be ordering our products online but in addition there will be customers that are local and there will be an exchange in person. </a:t>
            </a:r>
            <a:r>
              <a:rPr kumimoji="0" lang="en-US" sz="1200" b="0" i="0" u="none" strike="noStrike" kern="1200" cap="none" spc="0" normalizeH="0" baseline="0" noProof="0" dirty="0" smtClean="0">
                <a:ln>
                  <a:noFill/>
                </a:ln>
                <a:solidFill>
                  <a:prstClr val="black"/>
                </a:solidFill>
                <a:effectLst/>
                <a:uLnTx/>
                <a:uFillTx/>
                <a:latin typeface="+mn-lt"/>
              </a:rPr>
              <a:t>We chose the selling price of $5.00 because we have to stay competitive within the market. As you can see our fixed expenses are 127 due to the fact that we have insurance utilities rent advertising depreciation and a salary to pay for </a:t>
            </a:r>
            <a:r>
              <a:rPr kumimoji="0" lang="en-US" sz="1200" b="0" i="0" u="none" strike="noStrike" kern="1200" cap="none" spc="0" normalizeH="0" baseline="0" noProof="0" dirty="0" smtClean="0">
                <a:ln>
                  <a:noFill/>
                </a:ln>
                <a:solidFill>
                  <a:schemeClr val="tx1"/>
                </a:solidFill>
                <a:effectLst/>
                <a:uLnTx/>
                <a:uFillTx/>
                <a:latin typeface="+mn-lt"/>
              </a:rPr>
              <a:t>and finally to be covered. Also our insurance is our liability insurance covers us for a quarter of a million dollars.  </a:t>
            </a:r>
            <a:r>
              <a:rPr lang="en-US" baseline="0" dirty="0" smtClean="0"/>
              <a:t>We will also need to sell 46 units a month to break even </a:t>
            </a:r>
          </a:p>
        </p:txBody>
      </p:sp>
      <p:sp>
        <p:nvSpPr>
          <p:cNvPr id="4" name="Slide Number Placeholder 3"/>
          <p:cNvSpPr>
            <a:spLocks noGrp="1"/>
          </p:cNvSpPr>
          <p:nvPr>
            <p:ph type="sldNum" sz="quarter" idx="10"/>
          </p:nvPr>
        </p:nvSpPr>
        <p:spPr/>
        <p:txBody>
          <a:bodyPr/>
          <a:lstStyle/>
          <a:p>
            <a:fld id="{F3F5A8CD-32A9-4972-A31B-86080B7BBAE7}"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945126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Chase: Squeezin’ Out Stress is in the Mental Health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Industry</a:t>
            </a:r>
            <a:r>
              <a:rPr kumimoji="0" lang="en-US" sz="1200" b="0" i="0" u="none" strike="noStrike" kern="1200" cap="none" spc="0" normalizeH="0" baseline="0" noProof="0" dirty="0">
                <a:ln>
                  <a:noFill/>
                </a:ln>
                <a:solidFill>
                  <a:prstClr val="black"/>
                </a:solidFill>
                <a:effectLst/>
                <a:uLnTx/>
                <a:uFillTx/>
                <a:latin typeface="+mn-lt"/>
                <a:ea typeface="+mn-ea"/>
                <a:cs typeface="+mn-cs"/>
              </a:rPr>
              <a:t>. Americans spend $15 Billion on this industry every year. We are targeting students in the middle school to the college level and the working class because stress is mostly prevalent here. Buying patterns are going to increase during the school year and when work picks up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Lyndsey: </a:t>
            </a:r>
            <a:r>
              <a:rPr kumimoji="0" lang="en-US" sz="1200" b="0" i="0" u="none" strike="noStrike" kern="1200" cap="none" spc="0" normalizeH="0" baseline="0" noProof="0" dirty="0">
                <a:ln>
                  <a:noFill/>
                </a:ln>
                <a:solidFill>
                  <a:prstClr val="black"/>
                </a:solidFill>
                <a:effectLst/>
                <a:uLnTx/>
                <a:uFillTx/>
                <a:latin typeface="+mn-lt"/>
                <a:ea typeface="+mn-ea"/>
                <a:cs typeface="+mn-cs"/>
              </a:rPr>
              <a:t>W</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e </a:t>
            </a:r>
            <a:r>
              <a:rPr kumimoji="0" lang="en-US" sz="1200" b="0" i="0" u="none" strike="noStrike" kern="1200" cap="none" spc="0" normalizeH="0" baseline="0" noProof="0" dirty="0">
                <a:ln>
                  <a:noFill/>
                </a:ln>
                <a:solidFill>
                  <a:prstClr val="black"/>
                </a:solidFill>
                <a:effectLst/>
                <a:uLnTx/>
                <a:uFillTx/>
                <a:latin typeface="+mn-lt"/>
                <a:ea typeface="+mn-ea"/>
                <a:cs typeface="+mn-cs"/>
              </a:rPr>
              <a:t>are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also targeting </a:t>
            </a:r>
            <a:r>
              <a:rPr kumimoji="0" lang="en-US" sz="1200" b="0" i="0" u="none" strike="noStrike" kern="1200" cap="none" spc="0" normalizeH="0" baseline="0" noProof="0" dirty="0">
                <a:ln>
                  <a:noFill/>
                </a:ln>
                <a:solidFill>
                  <a:prstClr val="black"/>
                </a:solidFill>
                <a:effectLst/>
                <a:uLnTx/>
                <a:uFillTx/>
                <a:latin typeface="+mn-lt"/>
                <a:ea typeface="+mn-ea"/>
                <a:cs typeface="+mn-cs"/>
              </a:rPr>
              <a:t>the Hartford county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Lyndsey: As you can see we started with the total population of Hartford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County</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Chase: Then we brought it down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by </a:t>
            </a:r>
            <a:r>
              <a:rPr kumimoji="0" lang="en-US" sz="1200" b="0" i="0" u="none" strike="noStrike" kern="1200" cap="none" spc="0" normalizeH="0" baseline="0" noProof="0" dirty="0">
                <a:ln>
                  <a:noFill/>
                </a:ln>
                <a:solidFill>
                  <a:prstClr val="black"/>
                </a:solidFill>
                <a:effectLst/>
                <a:uLnTx/>
                <a:uFillTx/>
                <a:latin typeface="+mn-lt"/>
                <a:ea typeface="+mn-ea"/>
                <a:cs typeface="+mn-cs"/>
              </a:rPr>
              <a:t>concentrating on male and females within the middle to upper income levels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Lyndsey: and </a:t>
            </a:r>
            <a:r>
              <a:rPr kumimoji="0" lang="en-US" sz="1200" b="0" i="0" u="none" strike="noStrike" kern="1200" cap="none" spc="0" normalizeH="0" baseline="0" noProof="0" dirty="0">
                <a:ln>
                  <a:noFill/>
                </a:ln>
                <a:solidFill>
                  <a:prstClr val="black"/>
                </a:solidFill>
                <a:effectLst/>
                <a:uLnTx/>
                <a:uFillTx/>
                <a:latin typeface="+mn-lt"/>
                <a:ea typeface="+mn-ea"/>
                <a:cs typeface="+mn-cs"/>
              </a:rPr>
              <a:t>f</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inally </a:t>
            </a:r>
            <a:r>
              <a:rPr kumimoji="0" lang="en-US" sz="1200" b="0" i="0" u="none" strike="noStrike" kern="1200" cap="none" spc="0" normalizeH="0" baseline="0" noProof="0" dirty="0">
                <a:ln>
                  <a:noFill/>
                </a:ln>
                <a:solidFill>
                  <a:prstClr val="black"/>
                </a:solidFill>
                <a:effectLst/>
                <a:uLnTx/>
                <a:uFillTx/>
                <a:latin typeface="+mn-lt"/>
                <a:ea typeface="+mn-ea"/>
                <a:cs typeface="+mn-cs"/>
              </a:rPr>
              <a:t>we predicted that we will get the attention of about half a percent of our target market within the first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year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We plan to do this through our marketing and sales </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8</a:t>
            </a:fld>
            <a:endParaRPr lang="en-US" dirty="0"/>
          </a:p>
        </p:txBody>
      </p:sp>
    </p:spTree>
    <p:extLst>
      <p:ext uri="{BB962C8B-B14F-4D97-AF65-F5344CB8AC3E}">
        <p14:creationId xmlns:p14="http://schemas.microsoft.com/office/powerpoint/2010/main" val="2647180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rPr>
              <a:t>Chase: For our marketing and sales Squeezin’ Out Stress will have an Instagram, Twitter, and Pinterest accounts because these social media platforms have a large portion of our target market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rPr>
              <a:t>Lyndsey: Along with sending out business </a:t>
            </a:r>
            <a:r>
              <a:rPr kumimoji="0" lang="en-US" sz="1200" b="0" i="0" u="none" strike="noStrike" kern="1200" cap="none" spc="0" normalizeH="0" baseline="0" noProof="0" dirty="0" smtClean="0">
                <a:ln>
                  <a:noFill/>
                </a:ln>
                <a:solidFill>
                  <a:prstClr val="black"/>
                </a:solidFill>
                <a:effectLst/>
                <a:uLnTx/>
                <a:uFillTx/>
                <a:latin typeface="+mn-lt"/>
              </a:rPr>
              <a:t>cards, we will be sending </a:t>
            </a:r>
            <a:r>
              <a:rPr kumimoji="0" lang="en-US" sz="1200" b="0" i="0" u="none" strike="noStrike" kern="1200" cap="none" spc="0" normalizeH="0" baseline="0" noProof="0" dirty="0">
                <a:ln>
                  <a:noFill/>
                </a:ln>
                <a:solidFill>
                  <a:prstClr val="black"/>
                </a:solidFill>
                <a:effectLst/>
                <a:uLnTx/>
                <a:uFillTx/>
                <a:latin typeface="+mn-lt"/>
              </a:rPr>
              <a:t>pamphlets with our products </a:t>
            </a:r>
            <a:r>
              <a:rPr kumimoji="0" lang="en-US" sz="1200" b="0" i="0" u="none" strike="noStrike" kern="1200" cap="none" spc="0" normalizeH="0" baseline="0" noProof="0" dirty="0" smtClean="0">
                <a:ln>
                  <a:noFill/>
                </a:ln>
                <a:solidFill>
                  <a:prstClr val="black"/>
                </a:solidFill>
                <a:effectLst/>
                <a:uLnTx/>
                <a:uFillTx/>
                <a:latin typeface="+mn-lt"/>
              </a:rPr>
              <a:t>to give background information of our business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rPr>
              <a:t>Chase</a:t>
            </a:r>
            <a:r>
              <a:rPr kumimoji="0" lang="en-US" sz="1200" b="0" i="0" u="none" strike="noStrike" kern="1200" cap="none" spc="0" normalizeH="0" baseline="0" noProof="0" dirty="0">
                <a:ln>
                  <a:noFill/>
                </a:ln>
                <a:solidFill>
                  <a:prstClr val="black"/>
                </a:solidFill>
                <a:effectLst/>
                <a:uLnTx/>
                <a:uFillTx/>
                <a:latin typeface="+mn-lt"/>
              </a:rPr>
              <a:t>: All of our social media accounts will have a link to get to our website so customers can easily find and buy our products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rPr>
              <a:t>Chase: We </a:t>
            </a:r>
            <a:r>
              <a:rPr kumimoji="0" lang="en-US" sz="1200" b="0" i="0" u="none" strike="noStrike" kern="1200" cap="none" spc="0" normalizeH="0" baseline="0" noProof="0" dirty="0" smtClean="0">
                <a:ln>
                  <a:noFill/>
                </a:ln>
                <a:solidFill>
                  <a:prstClr val="black"/>
                </a:solidFill>
                <a:effectLst/>
                <a:uLnTx/>
                <a:uFillTx/>
                <a:latin typeface="+mn-lt"/>
              </a:rPr>
              <a:t>also be getting a hold of our target market through email, we will acquire this when they log onto our site </a:t>
            </a:r>
            <a:endParaRPr kumimoji="0" lang="en-US" sz="1200" b="0" i="0" u="none" strike="noStrike" kern="1200" cap="none" spc="0" normalizeH="0" baseline="0" noProof="0" dirty="0">
              <a:ln>
                <a:noFill/>
              </a:ln>
              <a:solidFill>
                <a:prstClr val="black"/>
              </a:solidFill>
              <a:effectLst/>
              <a:uLnTx/>
              <a:uFillTx/>
              <a:latin typeface="+mn-lt"/>
            </a:endParaRPr>
          </a:p>
          <a:p>
            <a:r>
              <a:rPr lang="en-US" dirty="0"/>
              <a:t>Lyndsey: We will also</a:t>
            </a:r>
            <a:r>
              <a:rPr lang="en-US" baseline="0" dirty="0"/>
              <a:t> be putting together small gift baskets that contain a few pamphlets, a few business cards and a variety of the stress balls that we offer. </a:t>
            </a:r>
            <a:r>
              <a:rPr lang="en-US" baseline="0" dirty="0" smtClean="0"/>
              <a:t>The money put aside for these gift baskets is included in our fixed expenses for advertising. These </a:t>
            </a:r>
            <a:r>
              <a:rPr lang="en-US" baseline="0" dirty="0"/>
              <a:t>baskets will be going out to social worker offices, therapy offices and clinics as well</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9</a:t>
            </a:fld>
            <a:endParaRPr lang="en-US" dirty="0"/>
          </a:p>
        </p:txBody>
      </p:sp>
    </p:spTree>
    <p:extLst>
      <p:ext uri="{BB962C8B-B14F-4D97-AF65-F5344CB8AC3E}">
        <p14:creationId xmlns:p14="http://schemas.microsoft.com/office/powerpoint/2010/main" val="36861088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685800" y="1346949"/>
            <a:ext cx="7772400" cy="80683"/>
          </a:xfrm>
          <a:prstGeom prst="rect">
            <a:avLst/>
          </a:prstGeom>
          <a:blipFill dpi="0" rotWithShape="1">
            <a:blip r:embed="rId2" cstate="print">
              <a:alphaModFix amt="80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endParaRPr lang="en-US" sz="1350" dirty="0">
              <a:solidFill>
                <a:srgbClr val="FFFFFF"/>
              </a:solidFill>
              <a:latin typeface="Rockwell" panose="02060603020205020403" pitchFamily="18" charset="0"/>
            </a:endParaRPr>
          </a:p>
        </p:txBody>
      </p:sp>
      <p:sp>
        <p:nvSpPr>
          <p:cNvPr id="5" name="Rectangle 4"/>
          <p:cNvSpPr/>
          <p:nvPr/>
        </p:nvSpPr>
        <p:spPr>
          <a:xfrm>
            <a:off x="685800" y="4282765"/>
            <a:ext cx="7772400" cy="80683"/>
          </a:xfrm>
          <a:prstGeom prst="rect">
            <a:avLst/>
          </a:prstGeom>
          <a:blipFill dpi="0" rotWithShape="1">
            <a:blip r:embed="rId2" cstate="print">
              <a:alphaModFix amt="80000"/>
              <a:lum bright="70000" contrast="-70000"/>
              <a:extLs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endParaRPr lang="en-US" sz="1350" dirty="0">
              <a:solidFill>
                <a:srgbClr val="FFFFFF"/>
              </a:solidFill>
              <a:latin typeface="Rockwell" panose="02060603020205020403" pitchFamily="18" charset="0"/>
            </a:endParaRPr>
          </a:p>
        </p:txBody>
      </p:sp>
      <p:sp>
        <p:nvSpPr>
          <p:cNvPr id="6" name="Rectangle 5"/>
          <p:cNvSpPr/>
          <p:nvPr/>
        </p:nvSpPr>
        <p:spPr>
          <a:xfrm>
            <a:off x="685800" y="1484779"/>
            <a:ext cx="7772400" cy="2743200"/>
          </a:xfrm>
          <a:prstGeom prst="rect">
            <a:avLst/>
          </a:prstGeom>
          <a:blipFill dpi="0" rotWithShape="1">
            <a:blip r:embed="rId2" cstate="print">
              <a:alphaModFix amt="8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endParaRPr lang="en-US" sz="1350" dirty="0">
              <a:solidFill>
                <a:srgbClr val="FFFFFF"/>
              </a:solidFill>
              <a:latin typeface="Rockwell" panose="02060603020205020403" pitchFamily="18" charset="0"/>
            </a:endParaRPr>
          </a:p>
        </p:txBody>
      </p:sp>
      <p:grpSp>
        <p:nvGrpSpPr>
          <p:cNvPr id="7" name="Group 13"/>
          <p:cNvGrpSpPr>
            <a:grpSpLocks noChangeAspect="1"/>
          </p:cNvGrpSpPr>
          <p:nvPr/>
        </p:nvGrpSpPr>
        <p:grpSpPr bwMode="auto">
          <a:xfrm>
            <a:off x="7234238" y="4106863"/>
            <a:ext cx="914400" cy="914400"/>
            <a:chOff x="9685338" y="4460675"/>
            <a:chExt cx="1080904" cy="1080902"/>
          </a:xfrm>
        </p:grpSpPr>
        <p:sp>
          <p:nvSpPr>
            <p:cNvPr id="8" name="Oval 7"/>
            <p:cNvSpPr/>
            <p:nvPr/>
          </p:nvSpPr>
          <p:spPr>
            <a:xfrm>
              <a:off x="9685338" y="4460675"/>
              <a:ext cx="1080904" cy="1080902"/>
            </a:xfrm>
            <a:prstGeom prst="ellipse">
              <a:avLst/>
            </a:prstGeom>
            <a:blipFill dpi="0" rotWithShape="1">
              <a:blip r:embed="rId3" cstate="print">
                <a:duotone>
                  <a:schemeClr val="accent1">
                    <a:shade val="45000"/>
                    <a:satMod val="135000"/>
                  </a:schemeClr>
                  <a:prstClr val="white"/>
                </a:duotone>
                <a:extLst/>
              </a:blip>
              <a:srcRect/>
              <a:tile tx="0" ty="0" sx="85000" sy="85000" flip="none" algn="tl"/>
            </a:blipFill>
            <a:ln w="25400" cap="flat" cmpd="sng" algn="ctr">
              <a:noFill/>
              <a:prstDash val="solid"/>
            </a:ln>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endParaRPr lang="en-US" sz="1500" dirty="0">
                <a:solidFill>
                  <a:srgbClr val="FFFFFF"/>
                </a:solidFill>
                <a:latin typeface="Rockwell Extra Bold" panose="02060903040505020403" pitchFamily="18" charset="0"/>
              </a:endParaRPr>
            </a:p>
          </p:txBody>
        </p:sp>
        <p:sp>
          <p:nvSpPr>
            <p:cNvPr id="9" name="Oval 15"/>
            <p:cNvSpPr>
              <a:spLocks noChangeArrowheads="1"/>
            </p:cNvSpPr>
            <p:nvPr/>
          </p:nvSpPr>
          <p:spPr bwMode="auto">
            <a:xfrm>
              <a:off x="9794179" y="4569516"/>
              <a:ext cx="863222" cy="86322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endParaRPr lang="en-US" sz="1350" dirty="0">
                <a:solidFill>
                  <a:srgbClr val="FFFFFF"/>
                </a:solidFill>
                <a:latin typeface="Calibri" panose="020F0502020204030204" pitchFamily="34" charset="0"/>
              </a:endParaRPr>
            </a:p>
          </p:txBody>
        </p:sp>
      </p:grpSp>
      <p:sp>
        <p:nvSpPr>
          <p:cNvPr id="2" name="Title 1"/>
          <p:cNvSpPr>
            <a:spLocks noGrp="1"/>
          </p:cNvSpPr>
          <p:nvPr>
            <p:ph type="ctrTitle"/>
          </p:nvPr>
        </p:nvSpPr>
        <p:spPr>
          <a:xfrm>
            <a:off x="788670" y="1432223"/>
            <a:ext cx="7593330" cy="3035808"/>
          </a:xfrm>
        </p:spPr>
        <p:txBody>
          <a:bodyPr>
            <a:noAutofit/>
          </a:bodyPr>
          <a:lstStyle>
            <a:lvl1pPr algn="l">
              <a:lnSpc>
                <a:spcPct val="80000"/>
              </a:lnSpc>
              <a:defRPr sz="4800" b="0" cap="all" baseline="0">
                <a:blipFill dpi="0" rotWithShape="1">
                  <a:blip r:embed="rId3"/>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350" b="0">
                <a:solidFill>
                  <a:schemeClr val="tx1"/>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10" name="Date Placeholder 3"/>
          <p:cNvSpPr>
            <a:spLocks noGrp="1"/>
          </p:cNvSpPr>
          <p:nvPr>
            <p:ph type="dt" sz="half" idx="10"/>
          </p:nvPr>
        </p:nvSpPr>
        <p:spPr/>
        <p:txBody>
          <a:bodyPr/>
          <a:lstStyle>
            <a:lvl1pPr>
              <a:defRPr smtClean="0"/>
            </a:lvl1pPr>
          </a:lstStyle>
          <a:p>
            <a:fld id="{6742970B-D3F7-455B-B431-EE4D6888DE51}" type="datetimeFigureOut">
              <a:rPr lang="en-US" smtClean="0"/>
              <a:pPr/>
              <a:t>12/13/2016</a:t>
            </a:fld>
            <a:endParaRPr lang="en-US" dirty="0"/>
          </a:p>
        </p:txBody>
      </p:sp>
      <p:sp>
        <p:nvSpPr>
          <p:cNvPr id="11" name="Footer Placeholder 4"/>
          <p:cNvSpPr>
            <a:spLocks noGrp="1"/>
          </p:cNvSpPr>
          <p:nvPr>
            <p:ph type="ftr" sz="quarter" idx="11"/>
          </p:nvPr>
        </p:nvSpPr>
        <p:spPr>
          <a:xfrm>
            <a:off x="812801" y="6272215"/>
            <a:ext cx="4745038" cy="365125"/>
          </a:xfrm>
        </p:spPr>
        <p:txBody>
          <a:bodyPr/>
          <a:lstStyle>
            <a:lvl1pPr>
              <a:defRPr smtClean="0"/>
            </a:lvl1pPr>
          </a:lstStyle>
          <a:p>
            <a:endParaRPr lang="en-US" dirty="0"/>
          </a:p>
        </p:txBody>
      </p:sp>
      <p:sp>
        <p:nvSpPr>
          <p:cNvPr id="12" name="Slide Number Placeholder 5"/>
          <p:cNvSpPr>
            <a:spLocks noGrp="1"/>
          </p:cNvSpPr>
          <p:nvPr>
            <p:ph type="sldNum" sz="quarter" idx="12"/>
          </p:nvPr>
        </p:nvSpPr>
        <p:spPr>
          <a:xfrm>
            <a:off x="7243763" y="4227513"/>
            <a:ext cx="895350" cy="639762"/>
          </a:xfrm>
        </p:spPr>
        <p:txBody>
          <a:bodyPr/>
          <a:lstStyle>
            <a:lvl1pPr>
              <a:defRPr sz="2100" smtClean="0"/>
            </a:lvl1pPr>
          </a:lstStyle>
          <a:p>
            <a:fld id="{8EF05719-60C6-4F50-8ADE-5A9206F1B5F5}" type="slidenum">
              <a:rPr lang="en-US" smtClean="0"/>
              <a:pPr/>
              <a:t>‹#›</a:t>
            </a:fld>
            <a:endParaRPr lang="en-US" dirty="0"/>
          </a:p>
        </p:txBody>
      </p:sp>
    </p:spTree>
    <p:extLst>
      <p:ext uri="{BB962C8B-B14F-4D97-AF65-F5344CB8AC3E}">
        <p14:creationId xmlns:p14="http://schemas.microsoft.com/office/powerpoint/2010/main" val="354663768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6742970B-D3F7-455B-B431-EE4D6888DE51}" type="datetimeFigureOut">
              <a:rPr lang="en-US" smtClean="0"/>
              <a:pPr/>
              <a:t>12/13/2016</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8EF05719-60C6-4F50-8ADE-5A9206F1B5F5}" type="slidenum">
              <a:rPr lang="en-US" smtClean="0"/>
              <a:pPr/>
              <a:t>‹#›</a:t>
            </a:fld>
            <a:endParaRPr lang="en-US" dirty="0"/>
          </a:p>
        </p:txBody>
      </p:sp>
    </p:spTree>
    <p:extLst>
      <p:ext uri="{BB962C8B-B14F-4D97-AF65-F5344CB8AC3E}">
        <p14:creationId xmlns:p14="http://schemas.microsoft.com/office/powerpoint/2010/main" val="346720426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533400"/>
            <a:ext cx="1914525" cy="5638800"/>
          </a:xfrm>
        </p:spPr>
        <p:txBody>
          <a:bodyPr vert="eaVert"/>
          <a:lstStyle>
            <a:lvl1pPr>
              <a:defRPr b="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0101" y="533400"/>
            <a:ext cx="5629275"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6742970B-D3F7-455B-B431-EE4D6888DE51}" type="datetimeFigureOut">
              <a:rPr lang="en-US" smtClean="0"/>
              <a:pPr/>
              <a:t>12/13/2016</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8EF05719-60C6-4F50-8ADE-5A9206F1B5F5}" type="slidenum">
              <a:rPr lang="en-US" smtClean="0"/>
              <a:pPr/>
              <a:t>‹#›</a:t>
            </a:fld>
            <a:endParaRPr lang="en-US" dirty="0"/>
          </a:p>
        </p:txBody>
      </p:sp>
    </p:spTree>
    <p:extLst>
      <p:ext uri="{BB962C8B-B14F-4D97-AF65-F5344CB8AC3E}">
        <p14:creationId xmlns:p14="http://schemas.microsoft.com/office/powerpoint/2010/main" val="313813775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6742970B-D3F7-455B-B431-EE4D6888DE51}" type="datetimeFigureOut">
              <a:rPr lang="en-US" smtClean="0">
                <a:solidFill>
                  <a:prstClr val="black">
                    <a:tint val="75000"/>
                  </a:prstClr>
                </a:solidFill>
              </a:rPr>
              <a:pPr/>
              <a:t>12/13/2016</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8EF05719-60C6-4F50-8ADE-5A9206F1B5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1669667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685800" y="1346949"/>
            <a:ext cx="7772400" cy="80683"/>
          </a:xfrm>
          <a:prstGeom prst="rect">
            <a:avLst/>
          </a:prstGeom>
          <a:blipFill dpi="0" rotWithShape="1">
            <a:blip r:embed="rId2" cstate="print">
              <a:alphaModFix amt="80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endParaRPr lang="en-US" sz="1350" dirty="0">
              <a:solidFill>
                <a:srgbClr val="FFFFFF"/>
              </a:solidFill>
              <a:latin typeface="Rockwell" panose="02060603020205020403" pitchFamily="18" charset="0"/>
            </a:endParaRPr>
          </a:p>
        </p:txBody>
      </p:sp>
      <p:sp>
        <p:nvSpPr>
          <p:cNvPr id="5" name="Rectangle 4"/>
          <p:cNvSpPr/>
          <p:nvPr/>
        </p:nvSpPr>
        <p:spPr>
          <a:xfrm>
            <a:off x="685800" y="4282765"/>
            <a:ext cx="7772400" cy="80683"/>
          </a:xfrm>
          <a:prstGeom prst="rect">
            <a:avLst/>
          </a:prstGeom>
          <a:blipFill dpi="0" rotWithShape="1">
            <a:blip r:embed="rId2" cstate="print">
              <a:alphaModFix amt="80000"/>
              <a:lum bright="70000" contrast="-70000"/>
              <a:extLs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endParaRPr lang="en-US" sz="1350" dirty="0">
              <a:solidFill>
                <a:srgbClr val="FFFFFF"/>
              </a:solidFill>
              <a:latin typeface="Rockwell" panose="02060603020205020403" pitchFamily="18" charset="0"/>
            </a:endParaRPr>
          </a:p>
        </p:txBody>
      </p:sp>
      <p:sp>
        <p:nvSpPr>
          <p:cNvPr id="6" name="Rectangle 5"/>
          <p:cNvSpPr/>
          <p:nvPr/>
        </p:nvSpPr>
        <p:spPr>
          <a:xfrm>
            <a:off x="685800" y="1484779"/>
            <a:ext cx="7772400" cy="2743200"/>
          </a:xfrm>
          <a:prstGeom prst="rect">
            <a:avLst/>
          </a:prstGeom>
          <a:blipFill dpi="0" rotWithShape="1">
            <a:blip r:embed="rId2" cstate="print">
              <a:alphaModFix amt="8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endParaRPr lang="en-US" sz="1350" dirty="0">
              <a:solidFill>
                <a:srgbClr val="FFFFFF"/>
              </a:solidFill>
              <a:latin typeface="Rockwell" panose="02060603020205020403" pitchFamily="18" charset="0"/>
            </a:endParaRPr>
          </a:p>
        </p:txBody>
      </p:sp>
      <p:grpSp>
        <p:nvGrpSpPr>
          <p:cNvPr id="7" name="Group 13"/>
          <p:cNvGrpSpPr>
            <a:grpSpLocks noChangeAspect="1"/>
          </p:cNvGrpSpPr>
          <p:nvPr/>
        </p:nvGrpSpPr>
        <p:grpSpPr bwMode="auto">
          <a:xfrm>
            <a:off x="7234238" y="4106863"/>
            <a:ext cx="914400" cy="914400"/>
            <a:chOff x="9685338" y="4460675"/>
            <a:chExt cx="1080904" cy="1080902"/>
          </a:xfrm>
        </p:grpSpPr>
        <p:sp>
          <p:nvSpPr>
            <p:cNvPr id="8" name="Oval 7"/>
            <p:cNvSpPr/>
            <p:nvPr/>
          </p:nvSpPr>
          <p:spPr>
            <a:xfrm>
              <a:off x="9685338" y="4460675"/>
              <a:ext cx="1080904" cy="1080902"/>
            </a:xfrm>
            <a:prstGeom prst="ellipse">
              <a:avLst/>
            </a:prstGeom>
            <a:blipFill dpi="0" rotWithShape="1">
              <a:blip r:embed="rId3" cstate="print">
                <a:duotone>
                  <a:schemeClr val="accent1">
                    <a:shade val="45000"/>
                    <a:satMod val="135000"/>
                  </a:schemeClr>
                  <a:prstClr val="white"/>
                </a:duotone>
                <a:extLst/>
              </a:blip>
              <a:srcRect/>
              <a:tile tx="0" ty="0" sx="85000" sy="85000" flip="none" algn="tl"/>
            </a:blipFill>
            <a:ln w="25400" cap="flat" cmpd="sng" algn="ctr">
              <a:noFill/>
              <a:prstDash val="solid"/>
            </a:ln>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endParaRPr lang="en-US" sz="1500" dirty="0">
                <a:solidFill>
                  <a:srgbClr val="FFFFFF"/>
                </a:solidFill>
                <a:latin typeface="Rockwell Extra Bold" panose="02060903040505020403" pitchFamily="18" charset="0"/>
              </a:endParaRPr>
            </a:p>
          </p:txBody>
        </p:sp>
        <p:sp>
          <p:nvSpPr>
            <p:cNvPr id="9" name="Oval 15"/>
            <p:cNvSpPr>
              <a:spLocks noChangeArrowheads="1"/>
            </p:cNvSpPr>
            <p:nvPr/>
          </p:nvSpPr>
          <p:spPr bwMode="auto">
            <a:xfrm>
              <a:off x="9794179" y="4569516"/>
              <a:ext cx="863222" cy="86322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endParaRPr lang="en-US" sz="1350" dirty="0">
                <a:solidFill>
                  <a:srgbClr val="FFFFFF"/>
                </a:solidFill>
                <a:latin typeface="Calibri" panose="020F0502020204030204" pitchFamily="34" charset="0"/>
              </a:endParaRPr>
            </a:p>
          </p:txBody>
        </p:sp>
      </p:grpSp>
      <p:sp>
        <p:nvSpPr>
          <p:cNvPr id="2" name="Title 1"/>
          <p:cNvSpPr>
            <a:spLocks noGrp="1"/>
          </p:cNvSpPr>
          <p:nvPr>
            <p:ph type="ctrTitle"/>
          </p:nvPr>
        </p:nvSpPr>
        <p:spPr>
          <a:xfrm>
            <a:off x="788670" y="1432223"/>
            <a:ext cx="7593330" cy="3035808"/>
          </a:xfrm>
        </p:spPr>
        <p:txBody>
          <a:bodyPr>
            <a:noAutofit/>
          </a:bodyPr>
          <a:lstStyle>
            <a:lvl1pPr algn="l">
              <a:lnSpc>
                <a:spcPct val="80000"/>
              </a:lnSpc>
              <a:defRPr sz="4800" b="0" cap="all" baseline="0">
                <a:blipFill dpi="0" rotWithShape="1">
                  <a:blip r:embed="rId3"/>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350" b="0">
                <a:solidFill>
                  <a:schemeClr val="tx1"/>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10" name="Date Placeholder 3"/>
          <p:cNvSpPr>
            <a:spLocks noGrp="1"/>
          </p:cNvSpPr>
          <p:nvPr>
            <p:ph type="dt" sz="half" idx="10"/>
          </p:nvPr>
        </p:nvSpPr>
        <p:spPr/>
        <p:txBody>
          <a:bodyPr/>
          <a:lstStyle>
            <a:lvl1pPr>
              <a:defRPr smtClean="0"/>
            </a:lvl1pPr>
          </a:lstStyle>
          <a:p>
            <a:pPr>
              <a:defRPr/>
            </a:pPr>
            <a:fld id="{823384B0-BEB7-4137-95A0-AD8A363AB75E}" type="datetime1">
              <a:rPr lang="en-US"/>
              <a:pPr>
                <a:defRPr/>
              </a:pPr>
              <a:t>12/13/2016</a:t>
            </a:fld>
            <a:endParaRPr lang="en-US" dirty="0"/>
          </a:p>
        </p:txBody>
      </p:sp>
      <p:sp>
        <p:nvSpPr>
          <p:cNvPr id="11" name="Footer Placeholder 4"/>
          <p:cNvSpPr>
            <a:spLocks noGrp="1"/>
          </p:cNvSpPr>
          <p:nvPr>
            <p:ph type="ftr" sz="quarter" idx="11"/>
          </p:nvPr>
        </p:nvSpPr>
        <p:spPr>
          <a:xfrm>
            <a:off x="812801" y="6272215"/>
            <a:ext cx="4745038" cy="365125"/>
          </a:xfrm>
        </p:spPr>
        <p:txBody>
          <a:bodyPr/>
          <a:lstStyle>
            <a:lvl1pPr>
              <a:defRPr smtClean="0"/>
            </a:lvl1pPr>
          </a:lstStyle>
          <a:p>
            <a:pPr>
              <a:defRPr/>
            </a:pPr>
            <a:endParaRPr lang="en-US" dirty="0"/>
          </a:p>
        </p:txBody>
      </p:sp>
      <p:sp>
        <p:nvSpPr>
          <p:cNvPr id="12" name="Slide Number Placeholder 5"/>
          <p:cNvSpPr>
            <a:spLocks noGrp="1"/>
          </p:cNvSpPr>
          <p:nvPr>
            <p:ph type="sldNum" sz="quarter" idx="12"/>
          </p:nvPr>
        </p:nvSpPr>
        <p:spPr>
          <a:xfrm>
            <a:off x="7243763" y="4227513"/>
            <a:ext cx="895350" cy="639762"/>
          </a:xfrm>
        </p:spPr>
        <p:txBody>
          <a:bodyPr/>
          <a:lstStyle>
            <a:lvl1pPr>
              <a:defRPr sz="2100" smtClean="0"/>
            </a:lvl1pPr>
          </a:lstStyle>
          <a:p>
            <a:pPr>
              <a:defRPr/>
            </a:pPr>
            <a:fld id="{3567DA7D-6D5A-405F-A17B-17B14756924A}" type="slidenum">
              <a:rPr lang="en-US" altLang="en-US"/>
              <a:pPr>
                <a:defRPr/>
              </a:pPr>
              <a:t>‹#›</a:t>
            </a:fld>
            <a:endParaRPr lang="en-US" altLang="en-US" dirty="0"/>
          </a:p>
        </p:txBody>
      </p:sp>
    </p:spTree>
    <p:extLst>
      <p:ext uri="{BB962C8B-B14F-4D97-AF65-F5344CB8AC3E}">
        <p14:creationId xmlns:p14="http://schemas.microsoft.com/office/powerpoint/2010/main" val="251129028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E1E38A3-633B-4289-B526-DB6E8DC33736}" type="datetime1">
              <a:rPr lang="en-US"/>
              <a:pPr>
                <a:defRPr/>
              </a:pPr>
              <a:t>12/13/2016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2C6CFE1-39D4-4C3C-9E50-40904FCAA56D}" type="slidenum">
              <a:rPr lang="en-US" altLang="en-US"/>
              <a:pPr>
                <a:defRPr/>
              </a:pPr>
              <a:t>‹#›</a:t>
            </a:fld>
            <a:endParaRPr lang="en-US" altLang="en-US" dirty="0"/>
          </a:p>
        </p:txBody>
      </p:sp>
    </p:spTree>
    <p:extLst>
      <p:ext uri="{BB962C8B-B14F-4D97-AF65-F5344CB8AC3E}">
        <p14:creationId xmlns:p14="http://schemas.microsoft.com/office/powerpoint/2010/main" val="293772460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0" y="4917989"/>
            <a:ext cx="9144000" cy="1940010"/>
          </a:xfrm>
          <a:prstGeom prst="rect">
            <a:avLst/>
          </a:prstGeom>
          <a:blipFill dpi="0" rotWithShape="1">
            <a:blip r:embed="rId2" cstate="print">
              <a:alphaModFix amt="8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endParaRPr lang="en-US" sz="1350" dirty="0">
              <a:solidFill>
                <a:srgbClr val="FFFFFF"/>
              </a:solidFill>
              <a:latin typeface="Rockwell" panose="02060603020205020403" pitchFamily="18" charset="0"/>
            </a:endParaRPr>
          </a:p>
        </p:txBody>
      </p:sp>
      <p:grpSp>
        <p:nvGrpSpPr>
          <p:cNvPr id="5" name="Group 10"/>
          <p:cNvGrpSpPr>
            <a:grpSpLocks noChangeAspect="1"/>
          </p:cNvGrpSpPr>
          <p:nvPr/>
        </p:nvGrpSpPr>
        <p:grpSpPr bwMode="auto">
          <a:xfrm>
            <a:off x="633413" y="2430463"/>
            <a:ext cx="914400" cy="914400"/>
            <a:chOff x="9685338" y="4460675"/>
            <a:chExt cx="1080904" cy="1080902"/>
          </a:xfrm>
        </p:grpSpPr>
        <p:sp>
          <p:nvSpPr>
            <p:cNvPr id="6" name="Oval 5"/>
            <p:cNvSpPr/>
            <p:nvPr/>
          </p:nvSpPr>
          <p:spPr>
            <a:xfrm>
              <a:off x="9685338" y="4460675"/>
              <a:ext cx="1080904" cy="1080902"/>
            </a:xfrm>
            <a:prstGeom prst="ellipse">
              <a:avLst/>
            </a:prstGeom>
            <a:blipFill dpi="0" rotWithShape="1">
              <a:blip r:embed="rId3" cstate="print">
                <a:duotone>
                  <a:schemeClr val="accent1">
                    <a:shade val="45000"/>
                    <a:satMod val="135000"/>
                  </a:schemeClr>
                  <a:prstClr val="white"/>
                </a:duotone>
                <a:extLst/>
              </a:blip>
              <a:srcRect/>
              <a:tile tx="0" ty="0" sx="85000" sy="85000" flip="none" algn="tl"/>
            </a:blipFill>
            <a:ln w="25400" cap="flat" cmpd="sng" algn="ctr">
              <a:noFill/>
              <a:prstDash val="solid"/>
            </a:ln>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endParaRPr lang="en-US" sz="1500" dirty="0">
                <a:solidFill>
                  <a:srgbClr val="FFFFFF"/>
                </a:solidFill>
                <a:latin typeface="Rockwell Extra Bold" panose="02060903040505020403" pitchFamily="18" charset="0"/>
              </a:endParaRPr>
            </a:p>
          </p:txBody>
        </p:sp>
        <p:sp>
          <p:nvSpPr>
            <p:cNvPr id="7" name="Oval 13"/>
            <p:cNvSpPr>
              <a:spLocks noChangeArrowheads="1"/>
            </p:cNvSpPr>
            <p:nvPr/>
          </p:nvSpPr>
          <p:spPr bwMode="auto">
            <a:xfrm>
              <a:off x="9794179" y="4569516"/>
              <a:ext cx="863222" cy="86322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endParaRPr lang="en-US" sz="1350" dirty="0">
                <a:solidFill>
                  <a:srgbClr val="FFFFFF"/>
                </a:solidFill>
                <a:latin typeface="Calibri" panose="020F0502020204030204" pitchFamily="34" charset="0"/>
              </a:endParaRPr>
            </a:p>
          </p:txBody>
        </p:sp>
      </p:grpSp>
      <p:sp>
        <p:nvSpPr>
          <p:cNvPr id="2" name="Title 1"/>
          <p:cNvSpPr>
            <a:spLocks noGrp="1"/>
          </p:cNvSpPr>
          <p:nvPr>
            <p:ph type="title"/>
          </p:nvPr>
        </p:nvSpPr>
        <p:spPr>
          <a:xfrm>
            <a:off x="1625346" y="1225296"/>
            <a:ext cx="6960870" cy="3520440"/>
          </a:xfrm>
        </p:spPr>
        <p:txBody>
          <a:bodyPr/>
          <a:lstStyle>
            <a:lvl1pPr>
              <a:lnSpc>
                <a:spcPct val="80000"/>
              </a:lnSpc>
              <a:defRPr sz="4800" b="0"/>
            </a:lvl1pPr>
          </a:lstStyle>
          <a:p>
            <a:r>
              <a:rPr lang="en-US"/>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ormAutofit/>
          </a:bodyPr>
          <a:lstStyle>
            <a:lvl1pPr marL="0" indent="0">
              <a:buNone/>
              <a:defRPr sz="1350" b="0">
                <a:solidFill>
                  <a:schemeClr val="accent1">
                    <a:lumMod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0"/>
          </p:nvPr>
        </p:nvSpPr>
        <p:spPr>
          <a:xfrm>
            <a:off x="6445251" y="6272215"/>
            <a:ext cx="1982788" cy="365125"/>
          </a:xfrm>
        </p:spPr>
        <p:txBody>
          <a:bodyPr/>
          <a:lstStyle>
            <a:lvl1pPr>
              <a:defRPr smtClean="0"/>
            </a:lvl1pPr>
          </a:lstStyle>
          <a:p>
            <a:pPr>
              <a:defRPr/>
            </a:pPr>
            <a:fld id="{B112F9A8-42A9-4083-8C9D-234B39F0EBFB}" type="datetime1">
              <a:rPr lang="en-US"/>
              <a:pPr>
                <a:defRPr/>
              </a:pPr>
              <a:t>12/13/2016</a:t>
            </a:fld>
            <a:endParaRPr lang="en-US" dirty="0"/>
          </a:p>
        </p:txBody>
      </p:sp>
      <p:sp>
        <p:nvSpPr>
          <p:cNvPr id="9" name="Footer Placeholder 4"/>
          <p:cNvSpPr>
            <a:spLocks noGrp="1"/>
          </p:cNvSpPr>
          <p:nvPr>
            <p:ph type="ftr" sz="quarter" idx="11"/>
          </p:nvPr>
        </p:nvSpPr>
        <p:spPr>
          <a:xfrm>
            <a:off x="1636714" y="6272215"/>
            <a:ext cx="4745037" cy="365125"/>
          </a:xfrm>
        </p:spPr>
        <p:txBody>
          <a:bodyPr/>
          <a:lstStyle>
            <a:lvl1pPr>
              <a:defRPr smtClean="0"/>
            </a:lvl1pPr>
          </a:lstStyle>
          <a:p>
            <a:pPr>
              <a:defRPr/>
            </a:pPr>
            <a:endParaRPr lang="en-US" dirty="0"/>
          </a:p>
        </p:txBody>
      </p:sp>
      <p:sp>
        <p:nvSpPr>
          <p:cNvPr id="10" name="Slide Number Placeholder 5"/>
          <p:cNvSpPr>
            <a:spLocks noGrp="1"/>
          </p:cNvSpPr>
          <p:nvPr>
            <p:ph type="sldNum" sz="quarter" idx="12"/>
          </p:nvPr>
        </p:nvSpPr>
        <p:spPr>
          <a:xfrm>
            <a:off x="646114" y="2508252"/>
            <a:ext cx="890587" cy="720725"/>
          </a:xfrm>
        </p:spPr>
        <p:txBody>
          <a:bodyPr/>
          <a:lstStyle>
            <a:lvl1pPr>
              <a:defRPr sz="2100" smtClean="0"/>
            </a:lvl1pPr>
          </a:lstStyle>
          <a:p>
            <a:pPr>
              <a:defRPr/>
            </a:pPr>
            <a:fld id="{995E4E91-DFB8-41DA-9655-67A2E97D31B8}" type="slidenum">
              <a:rPr lang="en-US" altLang="en-US"/>
              <a:pPr>
                <a:defRPr/>
              </a:pPr>
              <a:t>‹#›</a:t>
            </a:fld>
            <a:endParaRPr lang="en-US" altLang="en-US" dirty="0"/>
          </a:p>
        </p:txBody>
      </p:sp>
    </p:spTree>
    <p:extLst>
      <p:ext uri="{BB962C8B-B14F-4D97-AF65-F5344CB8AC3E}">
        <p14:creationId xmlns:p14="http://schemas.microsoft.com/office/powerpoint/2010/main" val="129335993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1500"/>
            </a:lvl1pPr>
            <a:lvl2pPr>
              <a:defRPr sz="1350"/>
            </a:lvl2pPr>
            <a:lvl3pPr>
              <a:defRPr sz="1200"/>
            </a:lvl3pPr>
            <a:lvl4pPr>
              <a:defRPr sz="1200"/>
            </a:lvl4pPr>
            <a:lvl5pPr>
              <a:defRPr sz="12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1500"/>
            </a:lvl1pPr>
            <a:lvl2pPr>
              <a:defRPr sz="1350"/>
            </a:lvl2pPr>
            <a:lvl3pPr>
              <a:defRPr sz="1200"/>
            </a:lvl3pPr>
            <a:lvl4pPr>
              <a:defRPr sz="1200"/>
            </a:lvl4pPr>
            <a:lvl5pPr>
              <a:defRPr sz="12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4A92F0F3-C112-4427-8B94-A2FBFF43F679}" type="datetime1">
              <a:rPr lang="en-US"/>
              <a:pPr>
                <a:defRPr/>
              </a:pPr>
              <a:t>12/13/2016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64F3382-20C0-447F-A53B-131800A9A8F8}" type="slidenum">
              <a:rPr lang="en-US" altLang="en-US"/>
              <a:pPr>
                <a:defRPr/>
              </a:pPr>
              <a:t>‹#›</a:t>
            </a:fld>
            <a:endParaRPr lang="en-US" altLang="en-US" dirty="0"/>
          </a:p>
        </p:txBody>
      </p:sp>
    </p:spTree>
    <p:extLst>
      <p:ext uri="{BB962C8B-B14F-4D97-AF65-F5344CB8AC3E}">
        <p14:creationId xmlns:p14="http://schemas.microsoft.com/office/powerpoint/2010/main" val="158866057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1500" b="1">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1500" b="1">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
        <p:nvSpPr>
          <p:cNvPr id="7" name="Date Placeholder 3"/>
          <p:cNvSpPr>
            <a:spLocks noGrp="1"/>
          </p:cNvSpPr>
          <p:nvPr>
            <p:ph type="dt" sz="half" idx="10"/>
          </p:nvPr>
        </p:nvSpPr>
        <p:spPr/>
        <p:txBody>
          <a:bodyPr/>
          <a:lstStyle>
            <a:lvl1pPr>
              <a:defRPr/>
            </a:lvl1pPr>
          </a:lstStyle>
          <a:p>
            <a:pPr>
              <a:defRPr/>
            </a:pPr>
            <a:fld id="{22A8E278-5614-448B-B349-DF89B652A399}" type="datetime1">
              <a:rPr lang="en-US"/>
              <a:pPr>
                <a:defRPr/>
              </a:pPr>
              <a:t>12/13/2016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34D79DEC-98C6-43FB-9455-169CC757B195}" type="slidenum">
              <a:rPr lang="en-US" altLang="en-US"/>
              <a:pPr>
                <a:defRPr/>
              </a:pPr>
              <a:t>‹#›</a:t>
            </a:fld>
            <a:endParaRPr lang="en-US" altLang="en-US" dirty="0"/>
          </a:p>
        </p:txBody>
      </p:sp>
    </p:spTree>
    <p:extLst>
      <p:ext uri="{BB962C8B-B14F-4D97-AF65-F5344CB8AC3E}">
        <p14:creationId xmlns:p14="http://schemas.microsoft.com/office/powerpoint/2010/main" val="393124630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3B8F049-E521-4541-B7D6-21E1CC18E368}" type="datetime1">
              <a:rPr lang="en-US"/>
              <a:pPr>
                <a:defRPr/>
              </a:pPr>
              <a:t>12/13/2016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A538EFB2-068C-4145-AF16-F525234A3065}" type="slidenum">
              <a:rPr lang="en-US" altLang="en-US"/>
              <a:pPr>
                <a:defRPr/>
              </a:pPr>
              <a:t>‹#›</a:t>
            </a:fld>
            <a:endParaRPr lang="en-US" altLang="en-US" dirty="0"/>
          </a:p>
        </p:txBody>
      </p:sp>
    </p:spTree>
    <p:extLst>
      <p:ext uri="{BB962C8B-B14F-4D97-AF65-F5344CB8AC3E}">
        <p14:creationId xmlns:p14="http://schemas.microsoft.com/office/powerpoint/2010/main" val="111326065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132503F-8BEC-42E7-84B9-B3930F4DD555}" type="datetime1">
              <a:rPr lang="en-US"/>
              <a:pPr>
                <a:defRPr/>
              </a:pPr>
              <a:t>12/13/2016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87337BD6-821D-428D-B017-368DD8ED39D1}" type="slidenum">
              <a:rPr lang="en-US" altLang="en-US"/>
              <a:pPr>
                <a:defRPr/>
              </a:pPr>
              <a:t>‹#›</a:t>
            </a:fld>
            <a:endParaRPr lang="en-US" altLang="en-US" dirty="0"/>
          </a:p>
        </p:txBody>
      </p:sp>
    </p:spTree>
    <p:extLst>
      <p:ext uri="{BB962C8B-B14F-4D97-AF65-F5344CB8AC3E}">
        <p14:creationId xmlns:p14="http://schemas.microsoft.com/office/powerpoint/2010/main" val="422814329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6742970B-D3F7-455B-B431-EE4D6888DE51}" type="datetimeFigureOut">
              <a:rPr lang="en-US" smtClean="0"/>
              <a:pPr/>
              <a:t>12/13/2016</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8EF05719-60C6-4F50-8ADE-5A9206F1B5F5}" type="slidenum">
              <a:rPr lang="en-US" smtClean="0"/>
              <a:pPr/>
              <a:t>‹#›</a:t>
            </a:fld>
            <a:endParaRPr lang="en-US" dirty="0"/>
          </a:p>
        </p:txBody>
      </p:sp>
    </p:spTree>
    <p:extLst>
      <p:ext uri="{BB962C8B-B14F-4D97-AF65-F5344CB8AC3E}">
        <p14:creationId xmlns:p14="http://schemas.microsoft.com/office/powerpoint/2010/main" val="139737391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6227806" y="3"/>
            <a:ext cx="2916194" cy="6857999"/>
          </a:xfrm>
          <a:prstGeom prst="rect">
            <a:avLst/>
          </a:prstGeom>
          <a:blipFill dpi="0" rotWithShape="1">
            <a:blip r:embed="rId2" cstate="print">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endParaRPr lang="en-US" sz="1350" dirty="0">
              <a:solidFill>
                <a:srgbClr val="FFFFFF"/>
              </a:solidFill>
              <a:latin typeface="Rockwell" panose="02060603020205020403" pitchFamily="18" charset="0"/>
            </a:endParaRPr>
          </a:p>
        </p:txBody>
      </p:sp>
      <p:grpSp>
        <p:nvGrpSpPr>
          <p:cNvPr id="6" name="Group 10"/>
          <p:cNvGrpSpPr>
            <a:grpSpLocks/>
          </p:cNvGrpSpPr>
          <p:nvPr/>
        </p:nvGrpSpPr>
        <p:grpSpPr bwMode="auto">
          <a:xfrm>
            <a:off x="8523288" y="6254750"/>
            <a:ext cx="392112" cy="393700"/>
            <a:chOff x="8532189" y="5068824"/>
            <a:chExt cx="393192" cy="393192"/>
          </a:xfrm>
        </p:grpSpPr>
        <p:sp>
          <p:nvSpPr>
            <p:cNvPr id="7" name="Oval 6"/>
            <p:cNvSpPr>
              <a:spLocks noChangeAspect="1"/>
            </p:cNvSpPr>
            <p:nvPr/>
          </p:nvSpPr>
          <p:spPr>
            <a:xfrm>
              <a:off x="8532189" y="5068824"/>
              <a:ext cx="393192" cy="393192"/>
            </a:xfrm>
            <a:prstGeom prst="ellipse">
              <a:avLst/>
            </a:prstGeom>
            <a:blipFill dpi="0" rotWithShape="1">
              <a:blip r:embed="rId3" cstate="print">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endParaRPr lang="en-US" sz="1500" dirty="0">
                <a:solidFill>
                  <a:srgbClr val="FFFFFF"/>
                </a:solidFill>
                <a:latin typeface="Rockwell Extra Bold" panose="02060903040505020403" pitchFamily="18" charset="0"/>
              </a:endParaRPr>
            </a:p>
          </p:txBody>
        </p:sp>
        <p:sp>
          <p:nvSpPr>
            <p:cNvPr id="8" name="Oval 13"/>
            <p:cNvSpPr>
              <a:spLocks noChangeAspect="1"/>
            </p:cNvSpPr>
            <p:nvPr/>
          </p:nvSpPr>
          <p:spPr bwMode="auto">
            <a:xfrm>
              <a:off x="8568802" y="5105290"/>
              <a:ext cx="319967" cy="320261"/>
            </a:xfrm>
            <a:prstGeom prst="ellipse">
              <a:avLst/>
            </a:pr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endParaRPr lang="en-US" sz="1350" dirty="0">
                <a:solidFill>
                  <a:srgbClr val="FFFFFF"/>
                </a:solidFill>
                <a:latin typeface="Calibri" panose="020F0502020204030204" pitchFamily="34" charset="0"/>
              </a:endParaRPr>
            </a:p>
          </p:txBody>
        </p:sp>
      </p:grpSp>
      <p:sp>
        <p:nvSpPr>
          <p:cNvPr id="2" name="Title 1"/>
          <p:cNvSpPr>
            <a:spLocks noGrp="1"/>
          </p:cNvSpPr>
          <p:nvPr>
            <p:ph type="title"/>
          </p:nvPr>
        </p:nvSpPr>
        <p:spPr>
          <a:xfrm>
            <a:off x="6412230" y="685800"/>
            <a:ext cx="2400300" cy="1737360"/>
          </a:xfrm>
        </p:spPr>
        <p:txBody>
          <a:bodyPr anchor="b"/>
          <a:lstStyle>
            <a:lvl1pPr>
              <a:defRPr sz="2100" b="0"/>
            </a:lvl1pPr>
          </a:lstStyle>
          <a:p>
            <a:r>
              <a:rPr lang="en-US"/>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1500"/>
            </a:lvl1pPr>
            <a:lvl2pPr>
              <a:defRPr sz="1350"/>
            </a:lvl2pPr>
            <a:lvl3pPr>
              <a:defRPr sz="1200"/>
            </a:lvl3pPr>
            <a:lvl4pPr>
              <a:defRPr sz="1200"/>
            </a:lvl4pPr>
            <a:lvl5pPr>
              <a:defRPr sz="12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750"/>
              </a:spcBef>
              <a:buNone/>
              <a:defRPr sz="1013">
                <a:solidFill>
                  <a:schemeClr val="accent1">
                    <a:lumMod val="5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Date Placeholder 8"/>
          <p:cNvSpPr>
            <a:spLocks noGrp="1"/>
          </p:cNvSpPr>
          <p:nvPr>
            <p:ph type="dt" sz="half" idx="10"/>
          </p:nvPr>
        </p:nvSpPr>
        <p:spPr/>
        <p:txBody>
          <a:bodyPr/>
          <a:lstStyle>
            <a:lvl1pPr>
              <a:defRPr smtClean="0"/>
            </a:lvl1pPr>
          </a:lstStyle>
          <a:p>
            <a:pPr>
              <a:defRPr/>
            </a:pPr>
            <a:fld id="{A99390B5-E586-4C54-8AA8-2C3C73CC24FF}" type="datetime1">
              <a:rPr lang="en-US"/>
              <a:pPr>
                <a:defRPr/>
              </a:pPr>
              <a:t>12/13/2016</a:t>
            </a:fld>
            <a:endParaRPr lang="en-US" dirty="0"/>
          </a:p>
        </p:txBody>
      </p:sp>
      <p:sp>
        <p:nvSpPr>
          <p:cNvPr id="10" name="Footer Placeholder 9"/>
          <p:cNvSpPr>
            <a:spLocks noGrp="1"/>
          </p:cNvSpPr>
          <p:nvPr>
            <p:ph type="ftr" sz="quarter" idx="11"/>
          </p:nvPr>
        </p:nvSpPr>
        <p:spPr/>
        <p:txBody>
          <a:bodyPr/>
          <a:lstStyle>
            <a:lvl1pPr>
              <a:defRPr smtClean="0"/>
            </a:lvl1pPr>
          </a:lstStyle>
          <a:p>
            <a:pPr>
              <a:defRPr/>
            </a:pPr>
            <a:endParaRPr lang="en-US" dirty="0"/>
          </a:p>
        </p:txBody>
      </p:sp>
      <p:sp>
        <p:nvSpPr>
          <p:cNvPr id="11" name="Slide Number Placeholder 10"/>
          <p:cNvSpPr>
            <a:spLocks noGrp="1"/>
          </p:cNvSpPr>
          <p:nvPr>
            <p:ph type="sldNum" sz="quarter" idx="12"/>
          </p:nvPr>
        </p:nvSpPr>
        <p:spPr/>
        <p:txBody>
          <a:bodyPr/>
          <a:lstStyle>
            <a:lvl1pPr>
              <a:defRPr smtClean="0"/>
            </a:lvl1pPr>
          </a:lstStyle>
          <a:p>
            <a:pPr>
              <a:defRPr/>
            </a:pPr>
            <a:fld id="{6917B3CC-2F6D-4AA8-A118-0699A0AD213B}" type="slidenum">
              <a:rPr lang="en-US" altLang="en-US"/>
              <a:pPr>
                <a:defRPr/>
              </a:pPr>
              <a:t>‹#›</a:t>
            </a:fld>
            <a:endParaRPr lang="en-US" altLang="en-US" dirty="0"/>
          </a:p>
        </p:txBody>
      </p:sp>
    </p:spTree>
    <p:extLst>
      <p:ext uri="{BB962C8B-B14F-4D97-AF65-F5344CB8AC3E}">
        <p14:creationId xmlns:p14="http://schemas.microsoft.com/office/powerpoint/2010/main" val="162104999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6227806" y="3"/>
            <a:ext cx="2916194" cy="6857999"/>
          </a:xfrm>
          <a:prstGeom prst="rect">
            <a:avLst/>
          </a:prstGeom>
          <a:blipFill dpi="0" rotWithShape="1">
            <a:blip r:embed="rId2" cstate="print">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endParaRPr lang="en-US" sz="1350" dirty="0">
              <a:solidFill>
                <a:srgbClr val="FFFFFF"/>
              </a:solidFill>
              <a:latin typeface="Rockwell" panose="02060603020205020403" pitchFamily="18" charset="0"/>
            </a:endParaRPr>
          </a:p>
        </p:txBody>
      </p:sp>
      <p:grpSp>
        <p:nvGrpSpPr>
          <p:cNvPr id="6" name="Group 10"/>
          <p:cNvGrpSpPr>
            <a:grpSpLocks/>
          </p:cNvGrpSpPr>
          <p:nvPr/>
        </p:nvGrpSpPr>
        <p:grpSpPr bwMode="auto">
          <a:xfrm>
            <a:off x="8523288" y="6254750"/>
            <a:ext cx="392112" cy="393700"/>
            <a:chOff x="8532189" y="5068824"/>
            <a:chExt cx="393192" cy="393192"/>
          </a:xfrm>
        </p:grpSpPr>
        <p:sp>
          <p:nvSpPr>
            <p:cNvPr id="7" name="Oval 6"/>
            <p:cNvSpPr>
              <a:spLocks noChangeAspect="1"/>
            </p:cNvSpPr>
            <p:nvPr/>
          </p:nvSpPr>
          <p:spPr>
            <a:xfrm>
              <a:off x="8532189" y="5068824"/>
              <a:ext cx="393192" cy="393192"/>
            </a:xfrm>
            <a:prstGeom prst="ellipse">
              <a:avLst/>
            </a:prstGeom>
            <a:blipFill dpi="0" rotWithShape="1">
              <a:blip r:embed="rId3" cstate="print">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endParaRPr lang="en-US" sz="1500" dirty="0">
                <a:solidFill>
                  <a:srgbClr val="FFFFFF"/>
                </a:solidFill>
                <a:latin typeface="Rockwell Extra Bold" panose="02060903040505020403" pitchFamily="18" charset="0"/>
              </a:endParaRPr>
            </a:p>
          </p:txBody>
        </p:sp>
        <p:sp>
          <p:nvSpPr>
            <p:cNvPr id="8" name="Oval 13"/>
            <p:cNvSpPr>
              <a:spLocks noChangeAspect="1"/>
            </p:cNvSpPr>
            <p:nvPr/>
          </p:nvSpPr>
          <p:spPr bwMode="auto">
            <a:xfrm>
              <a:off x="8568802" y="5105290"/>
              <a:ext cx="319967" cy="320261"/>
            </a:xfrm>
            <a:prstGeom prst="ellipse">
              <a:avLst/>
            </a:pr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endParaRPr lang="en-US" sz="1350" dirty="0">
                <a:solidFill>
                  <a:srgbClr val="FFFFFF"/>
                </a:solidFill>
                <a:latin typeface="Calibri" panose="020F0502020204030204" pitchFamily="34" charset="0"/>
              </a:endParaRPr>
            </a:p>
          </p:txBody>
        </p:sp>
      </p:grpSp>
      <p:sp>
        <p:nvSpPr>
          <p:cNvPr id="2" name="Title 1"/>
          <p:cNvSpPr>
            <a:spLocks noGrp="1"/>
          </p:cNvSpPr>
          <p:nvPr>
            <p:ph type="title"/>
          </p:nvPr>
        </p:nvSpPr>
        <p:spPr>
          <a:xfrm>
            <a:off x="6412230" y="685800"/>
            <a:ext cx="2400300" cy="1737360"/>
          </a:xfrm>
        </p:spPr>
        <p:txBody>
          <a:bodyPr anchor="b"/>
          <a:lstStyle>
            <a:lvl1pPr>
              <a:defRPr sz="2100" b="0"/>
            </a:lvl1pPr>
          </a:lstStyle>
          <a:p>
            <a:r>
              <a:rPr lang="en-US"/>
              <a:t>Click to edit Master title style</a:t>
            </a:r>
            <a:endParaRPr lang="en-US" dirty="0"/>
          </a:p>
        </p:txBody>
      </p:sp>
      <p:sp>
        <p:nvSpPr>
          <p:cNvPr id="3" name="Picture Placeholder 2"/>
          <p:cNvSpPr>
            <a:spLocks noGrp="1"/>
          </p:cNvSpPr>
          <p:nvPr>
            <p:ph type="pic" idx="1"/>
          </p:nvPr>
        </p:nvSpPr>
        <p:spPr>
          <a:xfrm>
            <a:off x="1" y="0"/>
            <a:ext cx="6227805" cy="6858000"/>
          </a:xfrm>
          <a:solidFill>
            <a:schemeClr val="tx2">
              <a:lumMod val="20000"/>
              <a:lumOff val="80000"/>
            </a:schemeClr>
          </a:solidFill>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Click icon to add picture</a:t>
            </a:r>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750"/>
              </a:spcBef>
              <a:buNone/>
              <a:defRPr sz="1013">
                <a:solidFill>
                  <a:schemeClr val="accent1">
                    <a:lumMod val="5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Date Placeholder 7"/>
          <p:cNvSpPr>
            <a:spLocks noGrp="1"/>
          </p:cNvSpPr>
          <p:nvPr>
            <p:ph type="dt" sz="half" idx="10"/>
          </p:nvPr>
        </p:nvSpPr>
        <p:spPr/>
        <p:txBody>
          <a:bodyPr/>
          <a:lstStyle>
            <a:lvl1pPr>
              <a:defRPr smtClean="0"/>
            </a:lvl1pPr>
          </a:lstStyle>
          <a:p>
            <a:pPr>
              <a:defRPr/>
            </a:pPr>
            <a:fld id="{300569A8-8646-4E1F-AE67-515E615C251B}" type="datetime1">
              <a:rPr lang="en-US"/>
              <a:pPr>
                <a:defRPr/>
              </a:pPr>
              <a:t>12/13/2016</a:t>
            </a:fld>
            <a:endParaRPr lang="en-US" dirty="0"/>
          </a:p>
        </p:txBody>
      </p:sp>
      <p:sp>
        <p:nvSpPr>
          <p:cNvPr id="10" name="Slide Number Placeholder 9"/>
          <p:cNvSpPr>
            <a:spLocks noGrp="1"/>
          </p:cNvSpPr>
          <p:nvPr>
            <p:ph type="sldNum" sz="quarter" idx="11"/>
          </p:nvPr>
        </p:nvSpPr>
        <p:spPr/>
        <p:txBody>
          <a:bodyPr/>
          <a:lstStyle>
            <a:lvl1pPr>
              <a:defRPr smtClean="0"/>
            </a:lvl1pPr>
          </a:lstStyle>
          <a:p>
            <a:pPr>
              <a:defRPr/>
            </a:pPr>
            <a:fld id="{598BB599-C92F-4DAA-B5E6-F724724AEF90}" type="slidenum">
              <a:rPr lang="en-US" altLang="en-US"/>
              <a:pPr>
                <a:defRPr/>
              </a:pPr>
              <a:t>‹#›</a:t>
            </a:fld>
            <a:endParaRPr lang="en-US" altLang="en-US" dirty="0"/>
          </a:p>
        </p:txBody>
      </p:sp>
    </p:spTree>
    <p:extLst>
      <p:ext uri="{BB962C8B-B14F-4D97-AF65-F5344CB8AC3E}">
        <p14:creationId xmlns:p14="http://schemas.microsoft.com/office/powerpoint/2010/main" val="356377598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2AC21F3-8CDF-4B76-BFFE-4853398ED4AF}" type="datetime1">
              <a:rPr lang="en-US"/>
              <a:pPr>
                <a:defRPr/>
              </a:pPr>
              <a:t>12/13/2016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2058E9B-F230-41A9-8F53-4CBA34267B51}" type="slidenum">
              <a:rPr lang="en-US" altLang="en-US"/>
              <a:pPr>
                <a:defRPr/>
              </a:pPr>
              <a:t>‹#›</a:t>
            </a:fld>
            <a:endParaRPr lang="en-US" altLang="en-US" dirty="0"/>
          </a:p>
        </p:txBody>
      </p:sp>
    </p:spTree>
    <p:extLst>
      <p:ext uri="{BB962C8B-B14F-4D97-AF65-F5344CB8AC3E}">
        <p14:creationId xmlns:p14="http://schemas.microsoft.com/office/powerpoint/2010/main" val="128823983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533400"/>
            <a:ext cx="1914525" cy="5638800"/>
          </a:xfrm>
        </p:spPr>
        <p:txBody>
          <a:bodyPr vert="eaVert"/>
          <a:lstStyle>
            <a:lvl1pPr>
              <a:defRPr b="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0101" y="533400"/>
            <a:ext cx="5629275"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58AD3AB5-92B4-494C-819F-B74F24EE36F2}" type="datetime1">
              <a:rPr lang="en-US"/>
              <a:pPr>
                <a:defRPr/>
              </a:pPr>
              <a:t>12/13/2016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6A21153-E51A-4D91-9753-6A83B5F8CC60}" type="slidenum">
              <a:rPr lang="en-US" altLang="en-US"/>
              <a:pPr>
                <a:defRPr/>
              </a:pPr>
              <a:t>‹#›</a:t>
            </a:fld>
            <a:endParaRPr lang="en-US" altLang="en-US" dirty="0"/>
          </a:p>
        </p:txBody>
      </p:sp>
    </p:spTree>
    <p:extLst>
      <p:ext uri="{BB962C8B-B14F-4D97-AF65-F5344CB8AC3E}">
        <p14:creationId xmlns:p14="http://schemas.microsoft.com/office/powerpoint/2010/main" val="179938873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BC9B5FD-F1F6-4F55-A6CA-7D58108565AC}" type="datetime1">
              <a:rPr lang="en-US"/>
              <a:pPr>
                <a:defRPr/>
              </a:pPr>
              <a:t>12/13/2016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C983C7E-96A4-4107-A3FB-0ACFFF60C341}" type="slidenum">
              <a:rPr lang="en-US" altLang="en-US"/>
              <a:pPr>
                <a:defRPr/>
              </a:pPr>
              <a:t>‹#›</a:t>
            </a:fld>
            <a:endParaRPr lang="en-US" altLang="en-US" dirty="0"/>
          </a:p>
        </p:txBody>
      </p:sp>
    </p:spTree>
    <p:extLst>
      <p:ext uri="{BB962C8B-B14F-4D97-AF65-F5344CB8AC3E}">
        <p14:creationId xmlns:p14="http://schemas.microsoft.com/office/powerpoint/2010/main" val="2610424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08831" y="1449146"/>
            <a:ext cx="7526338"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08831" y="5280847"/>
            <a:ext cx="7526338"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742970B-D3F7-455B-B431-EE4D6888DE51}" type="datetimeFigureOut">
              <a:rPr lang="en-US" smtClean="0">
                <a:solidFill>
                  <a:prstClr val="white"/>
                </a:solidFill>
              </a:rPr>
              <a:pPr/>
              <a:t>12/13/2016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8EF05719-60C6-4F50-8ADE-5A9206F1B5F5}" type="slidenum">
              <a:rPr lang="en-US" smtClean="0">
                <a:solidFill>
                  <a:srgbClr val="00C6BB"/>
                </a:solidFill>
              </a:rPr>
              <a:pPr/>
              <a:t>‹#›</a:t>
            </a:fld>
            <a:endParaRPr lang="en-US" dirty="0">
              <a:solidFill>
                <a:srgbClr val="00C6BB"/>
              </a:solidFill>
            </a:endParaRPr>
          </a:p>
        </p:txBody>
      </p:sp>
    </p:spTree>
    <p:extLst>
      <p:ext uri="{BB962C8B-B14F-4D97-AF65-F5344CB8AC3E}">
        <p14:creationId xmlns:p14="http://schemas.microsoft.com/office/powerpoint/2010/main" val="320304773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09997" y="2222287"/>
            <a:ext cx="7524003" cy="36365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42970B-D3F7-455B-B431-EE4D6888DE51}" type="datetimeFigureOut">
              <a:rPr lang="en-US" smtClean="0">
                <a:solidFill>
                  <a:prstClr val="white"/>
                </a:solidFill>
              </a:rPr>
              <a:pPr/>
              <a:t>12/13/2016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8EF05719-60C6-4F50-8ADE-5A9206F1B5F5}" type="slidenum">
              <a:rPr lang="en-US" smtClean="0">
                <a:solidFill>
                  <a:srgbClr val="00C6BB"/>
                </a:solidFill>
              </a:rPr>
              <a:pPr/>
              <a:t>‹#›</a:t>
            </a:fld>
            <a:endParaRPr lang="en-US" dirty="0">
              <a:solidFill>
                <a:srgbClr val="00C6BB"/>
              </a:solidFill>
            </a:endParaRPr>
          </a:p>
        </p:txBody>
      </p:sp>
    </p:spTree>
    <p:extLst>
      <p:ext uri="{BB962C8B-B14F-4D97-AF65-F5344CB8AC3E}">
        <p14:creationId xmlns:p14="http://schemas.microsoft.com/office/powerpoint/2010/main" val="365628494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0"/>
            <a:ext cx="9144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2951396"/>
            <a:ext cx="7526337"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04863" y="5281200"/>
            <a:ext cx="7526337"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42970B-D3F7-455B-B431-EE4D6888DE51}" type="datetimeFigureOut">
              <a:rPr lang="en-US" smtClean="0">
                <a:solidFill>
                  <a:prstClr val="white"/>
                </a:solidFill>
              </a:rPr>
              <a:pPr/>
              <a:t>12/13/2016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8EF05719-60C6-4F50-8ADE-5A9206F1B5F5}" type="slidenum">
              <a:rPr lang="en-US" smtClean="0">
                <a:solidFill>
                  <a:srgbClr val="00C6BB"/>
                </a:solidFill>
              </a:rPr>
              <a:pPr/>
              <a:t>‹#›</a:t>
            </a:fld>
            <a:endParaRPr lang="en-US" dirty="0">
              <a:solidFill>
                <a:srgbClr val="00C6BB"/>
              </a:solidFill>
            </a:endParaRPr>
          </a:p>
        </p:txBody>
      </p:sp>
    </p:spTree>
    <p:extLst>
      <p:ext uri="{BB962C8B-B14F-4D97-AF65-F5344CB8AC3E}">
        <p14:creationId xmlns:p14="http://schemas.microsoft.com/office/powerpoint/2010/main" val="90384016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09996" y="2222287"/>
            <a:ext cx="367072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0" y="2222287"/>
            <a:ext cx="3670720"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742970B-D3F7-455B-B431-EE4D6888DE51}" type="datetimeFigureOut">
              <a:rPr lang="en-US" smtClean="0">
                <a:solidFill>
                  <a:prstClr val="white"/>
                </a:solidFill>
              </a:rPr>
              <a:pPr/>
              <a:t>12/13/2016</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8EF05719-60C6-4F50-8ADE-5A9206F1B5F5}" type="slidenum">
              <a:rPr lang="en-US" smtClean="0">
                <a:solidFill>
                  <a:srgbClr val="00C6BB"/>
                </a:solidFill>
              </a:rPr>
              <a:pPr/>
              <a:t>‹#›</a:t>
            </a:fld>
            <a:endParaRPr lang="en-US" dirty="0">
              <a:solidFill>
                <a:srgbClr val="00C6BB"/>
              </a:solidFill>
            </a:endParaRPr>
          </a:p>
        </p:txBody>
      </p:sp>
    </p:spTree>
    <p:extLst>
      <p:ext uri="{BB962C8B-B14F-4D97-AF65-F5344CB8AC3E}">
        <p14:creationId xmlns:p14="http://schemas.microsoft.com/office/powerpoint/2010/main" val="347734596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09996" y="2174875"/>
            <a:ext cx="367072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09996" y="2751137"/>
            <a:ext cx="3687391"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280" y="2174875"/>
            <a:ext cx="3670720"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0" y="2751137"/>
            <a:ext cx="3670720"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42970B-D3F7-455B-B431-EE4D6888DE51}" type="datetimeFigureOut">
              <a:rPr lang="en-US" smtClean="0">
                <a:solidFill>
                  <a:prstClr val="white"/>
                </a:solidFill>
              </a:rPr>
              <a:pPr/>
              <a:t>12/13/2016</a:t>
            </a:fld>
            <a:endParaRPr lang="en-US" dirty="0">
              <a:solidFill>
                <a:prstClr val="white"/>
              </a:solidFill>
            </a:endParaRP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8EF05719-60C6-4F50-8ADE-5A9206F1B5F5}" type="slidenum">
              <a:rPr lang="en-US" smtClean="0">
                <a:solidFill>
                  <a:srgbClr val="00C6BB"/>
                </a:solidFill>
              </a:rPr>
              <a:pPr/>
              <a:t>‹#›</a:t>
            </a:fld>
            <a:endParaRPr lang="en-US" dirty="0">
              <a:solidFill>
                <a:srgbClr val="00C6BB"/>
              </a:solidFill>
            </a:endParaRPr>
          </a:p>
        </p:txBody>
      </p:sp>
    </p:spTree>
    <p:extLst>
      <p:ext uri="{BB962C8B-B14F-4D97-AF65-F5344CB8AC3E}">
        <p14:creationId xmlns:p14="http://schemas.microsoft.com/office/powerpoint/2010/main" val="215107832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0" y="4917989"/>
            <a:ext cx="9144000" cy="1940010"/>
          </a:xfrm>
          <a:prstGeom prst="rect">
            <a:avLst/>
          </a:prstGeom>
          <a:blipFill dpi="0" rotWithShape="1">
            <a:blip r:embed="rId2" cstate="print">
              <a:alphaModFix amt="8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endParaRPr lang="en-US" sz="1350" dirty="0">
              <a:solidFill>
                <a:srgbClr val="FFFFFF"/>
              </a:solidFill>
              <a:latin typeface="Rockwell" panose="02060603020205020403" pitchFamily="18" charset="0"/>
            </a:endParaRPr>
          </a:p>
        </p:txBody>
      </p:sp>
      <p:grpSp>
        <p:nvGrpSpPr>
          <p:cNvPr id="5" name="Group 10"/>
          <p:cNvGrpSpPr>
            <a:grpSpLocks noChangeAspect="1"/>
          </p:cNvGrpSpPr>
          <p:nvPr/>
        </p:nvGrpSpPr>
        <p:grpSpPr bwMode="auto">
          <a:xfrm>
            <a:off x="633413" y="2430463"/>
            <a:ext cx="914400" cy="914400"/>
            <a:chOff x="9685338" y="4460675"/>
            <a:chExt cx="1080904" cy="1080902"/>
          </a:xfrm>
        </p:grpSpPr>
        <p:sp>
          <p:nvSpPr>
            <p:cNvPr id="6" name="Oval 5"/>
            <p:cNvSpPr/>
            <p:nvPr/>
          </p:nvSpPr>
          <p:spPr>
            <a:xfrm>
              <a:off x="9685338" y="4460675"/>
              <a:ext cx="1080904" cy="1080902"/>
            </a:xfrm>
            <a:prstGeom prst="ellipse">
              <a:avLst/>
            </a:prstGeom>
            <a:blipFill dpi="0" rotWithShape="1">
              <a:blip r:embed="rId3" cstate="print">
                <a:duotone>
                  <a:schemeClr val="accent1">
                    <a:shade val="45000"/>
                    <a:satMod val="135000"/>
                  </a:schemeClr>
                  <a:prstClr val="white"/>
                </a:duotone>
                <a:extLst/>
              </a:blip>
              <a:srcRect/>
              <a:tile tx="0" ty="0" sx="85000" sy="85000" flip="none" algn="tl"/>
            </a:blipFill>
            <a:ln w="25400" cap="flat" cmpd="sng" algn="ctr">
              <a:noFill/>
              <a:prstDash val="solid"/>
            </a:ln>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endParaRPr lang="en-US" sz="1500" dirty="0">
                <a:solidFill>
                  <a:srgbClr val="FFFFFF"/>
                </a:solidFill>
                <a:latin typeface="Rockwell Extra Bold" panose="02060903040505020403" pitchFamily="18" charset="0"/>
              </a:endParaRPr>
            </a:p>
          </p:txBody>
        </p:sp>
        <p:sp>
          <p:nvSpPr>
            <p:cNvPr id="7" name="Oval 13"/>
            <p:cNvSpPr>
              <a:spLocks noChangeArrowheads="1"/>
            </p:cNvSpPr>
            <p:nvPr/>
          </p:nvSpPr>
          <p:spPr bwMode="auto">
            <a:xfrm>
              <a:off x="9794179" y="4569516"/>
              <a:ext cx="863222" cy="86322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endParaRPr lang="en-US" sz="1350" dirty="0">
                <a:solidFill>
                  <a:srgbClr val="FFFFFF"/>
                </a:solidFill>
                <a:latin typeface="Calibri" panose="020F0502020204030204" pitchFamily="34" charset="0"/>
              </a:endParaRPr>
            </a:p>
          </p:txBody>
        </p:sp>
      </p:grpSp>
      <p:sp>
        <p:nvSpPr>
          <p:cNvPr id="2" name="Title 1"/>
          <p:cNvSpPr>
            <a:spLocks noGrp="1"/>
          </p:cNvSpPr>
          <p:nvPr>
            <p:ph type="title"/>
          </p:nvPr>
        </p:nvSpPr>
        <p:spPr>
          <a:xfrm>
            <a:off x="1625346" y="1225296"/>
            <a:ext cx="6960870" cy="3520440"/>
          </a:xfrm>
        </p:spPr>
        <p:txBody>
          <a:bodyPr/>
          <a:lstStyle>
            <a:lvl1pPr>
              <a:lnSpc>
                <a:spcPct val="80000"/>
              </a:lnSpc>
              <a:defRPr sz="4800" b="0"/>
            </a:lvl1pPr>
          </a:lstStyle>
          <a:p>
            <a:r>
              <a:rPr lang="en-US"/>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ormAutofit/>
          </a:bodyPr>
          <a:lstStyle>
            <a:lvl1pPr marL="0" indent="0">
              <a:buNone/>
              <a:defRPr sz="1350" b="0">
                <a:solidFill>
                  <a:schemeClr val="accent1">
                    <a:lumMod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0"/>
          </p:nvPr>
        </p:nvSpPr>
        <p:spPr>
          <a:xfrm>
            <a:off x="6445251" y="6272215"/>
            <a:ext cx="1982788" cy="365125"/>
          </a:xfrm>
        </p:spPr>
        <p:txBody>
          <a:bodyPr/>
          <a:lstStyle>
            <a:lvl1pPr>
              <a:defRPr smtClean="0"/>
            </a:lvl1pPr>
          </a:lstStyle>
          <a:p>
            <a:fld id="{6742970B-D3F7-455B-B431-EE4D6888DE51}" type="datetimeFigureOut">
              <a:rPr lang="en-US" smtClean="0"/>
              <a:pPr/>
              <a:t>12/13/2016</a:t>
            </a:fld>
            <a:endParaRPr lang="en-US" dirty="0"/>
          </a:p>
        </p:txBody>
      </p:sp>
      <p:sp>
        <p:nvSpPr>
          <p:cNvPr id="9" name="Footer Placeholder 4"/>
          <p:cNvSpPr>
            <a:spLocks noGrp="1"/>
          </p:cNvSpPr>
          <p:nvPr>
            <p:ph type="ftr" sz="quarter" idx="11"/>
          </p:nvPr>
        </p:nvSpPr>
        <p:spPr>
          <a:xfrm>
            <a:off x="1636714" y="6272215"/>
            <a:ext cx="4745037" cy="365125"/>
          </a:xfrm>
        </p:spPr>
        <p:txBody>
          <a:bodyPr/>
          <a:lstStyle>
            <a:lvl1pPr>
              <a:defRPr smtClean="0"/>
            </a:lvl1pPr>
          </a:lstStyle>
          <a:p>
            <a:endParaRPr lang="en-US" dirty="0"/>
          </a:p>
        </p:txBody>
      </p:sp>
      <p:sp>
        <p:nvSpPr>
          <p:cNvPr id="10" name="Slide Number Placeholder 5"/>
          <p:cNvSpPr>
            <a:spLocks noGrp="1"/>
          </p:cNvSpPr>
          <p:nvPr>
            <p:ph type="sldNum" sz="quarter" idx="12"/>
          </p:nvPr>
        </p:nvSpPr>
        <p:spPr>
          <a:xfrm>
            <a:off x="646114" y="2508252"/>
            <a:ext cx="890587" cy="720725"/>
          </a:xfrm>
        </p:spPr>
        <p:txBody>
          <a:bodyPr/>
          <a:lstStyle>
            <a:lvl1pPr>
              <a:defRPr sz="2100" smtClean="0"/>
            </a:lvl1pPr>
          </a:lstStyle>
          <a:p>
            <a:fld id="{8EF05719-60C6-4F50-8ADE-5A9206F1B5F5}" type="slidenum">
              <a:rPr lang="en-US" smtClean="0"/>
              <a:pPr/>
              <a:t>‹#›</a:t>
            </a:fld>
            <a:endParaRPr lang="en-US" dirty="0"/>
          </a:p>
        </p:txBody>
      </p:sp>
    </p:spTree>
    <p:extLst>
      <p:ext uri="{BB962C8B-B14F-4D97-AF65-F5344CB8AC3E}">
        <p14:creationId xmlns:p14="http://schemas.microsoft.com/office/powerpoint/2010/main" val="117384298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42970B-D3F7-455B-B431-EE4D6888DE51}" type="datetimeFigureOut">
              <a:rPr lang="en-US" smtClean="0">
                <a:solidFill>
                  <a:prstClr val="white"/>
                </a:solidFill>
              </a:rPr>
              <a:pPr/>
              <a:t>12/13/2016</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8EF05719-60C6-4F50-8ADE-5A9206F1B5F5}" type="slidenum">
              <a:rPr lang="en-US" smtClean="0">
                <a:solidFill>
                  <a:srgbClr val="00C6BB"/>
                </a:solidFill>
              </a:rPr>
              <a:pPr/>
              <a:t>‹#›</a:t>
            </a:fld>
            <a:endParaRPr lang="en-US" dirty="0">
              <a:solidFill>
                <a:srgbClr val="00C6BB"/>
              </a:solidFill>
            </a:endParaRPr>
          </a:p>
        </p:txBody>
      </p:sp>
    </p:spTree>
    <p:extLst>
      <p:ext uri="{BB962C8B-B14F-4D97-AF65-F5344CB8AC3E}">
        <p14:creationId xmlns:p14="http://schemas.microsoft.com/office/powerpoint/2010/main" val="281827234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42970B-D3F7-455B-B431-EE4D6888DE51}" type="datetimeFigureOut">
              <a:rPr lang="en-US" smtClean="0">
                <a:solidFill>
                  <a:prstClr val="white"/>
                </a:solidFill>
              </a:rPr>
              <a:pPr/>
              <a:t>12/13/2016</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8EF05719-60C6-4F50-8ADE-5A9206F1B5F5}" type="slidenum">
              <a:rPr lang="en-US" smtClean="0">
                <a:solidFill>
                  <a:srgbClr val="00C6BB"/>
                </a:solidFill>
              </a:rPr>
              <a:pPr/>
              <a:t>‹#›</a:t>
            </a:fld>
            <a:endParaRPr lang="en-US" dirty="0">
              <a:solidFill>
                <a:srgbClr val="00C6BB"/>
              </a:solidFill>
            </a:endParaRPr>
          </a:p>
        </p:txBody>
      </p:sp>
    </p:spTree>
    <p:extLst>
      <p:ext uri="{BB962C8B-B14F-4D97-AF65-F5344CB8AC3E}">
        <p14:creationId xmlns:p14="http://schemas.microsoft.com/office/powerpoint/2010/main" val="317267736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804863" y="446086"/>
            <a:ext cx="2660650"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446088"/>
            <a:ext cx="2660650"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641724" y="446087"/>
            <a:ext cx="4689475"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04863" y="2260737"/>
            <a:ext cx="2660650"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42970B-D3F7-455B-B431-EE4D6888DE51}" type="datetimeFigureOut">
              <a:rPr lang="en-US" smtClean="0">
                <a:solidFill>
                  <a:prstClr val="white"/>
                </a:solidFill>
              </a:rPr>
              <a:pPr/>
              <a:t>12/13/2016</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8EF05719-60C6-4F50-8ADE-5A9206F1B5F5}" type="slidenum">
              <a:rPr lang="en-US" smtClean="0">
                <a:solidFill>
                  <a:srgbClr val="00C6BB"/>
                </a:solidFill>
              </a:rPr>
              <a:pPr/>
              <a:t>‹#›</a:t>
            </a:fld>
            <a:endParaRPr lang="en-US" dirty="0">
              <a:solidFill>
                <a:srgbClr val="00C6BB"/>
              </a:solidFill>
            </a:endParaRPr>
          </a:p>
        </p:txBody>
      </p:sp>
    </p:spTree>
    <p:extLst>
      <p:ext uri="{BB962C8B-B14F-4D97-AF65-F5344CB8AC3E}">
        <p14:creationId xmlns:p14="http://schemas.microsoft.com/office/powerpoint/2010/main" val="422633901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9996" y="727521"/>
            <a:ext cx="350154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4573588" y="0"/>
            <a:ext cx="4570412"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dirty="0"/>
              <a:t>Click icon to add picture</a:t>
            </a:r>
          </a:p>
        </p:txBody>
      </p:sp>
      <p:sp>
        <p:nvSpPr>
          <p:cNvPr id="4" name="Text Placeholder 3"/>
          <p:cNvSpPr>
            <a:spLocks noGrp="1"/>
          </p:cNvSpPr>
          <p:nvPr>
            <p:ph type="body" sz="half" idx="2"/>
          </p:nvPr>
        </p:nvSpPr>
        <p:spPr>
          <a:xfrm>
            <a:off x="809996" y="2344684"/>
            <a:ext cx="350154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2914357" y="6041361"/>
            <a:ext cx="732659" cy="365125"/>
          </a:xfrm>
        </p:spPr>
        <p:txBody>
          <a:bodyPr/>
          <a:lstStyle/>
          <a:p>
            <a:fld id="{6742970B-D3F7-455B-B431-EE4D6888DE51}" type="datetimeFigureOut">
              <a:rPr lang="en-US" smtClean="0">
                <a:solidFill>
                  <a:prstClr val="white"/>
                </a:solidFill>
              </a:rPr>
              <a:pPr/>
              <a:t>12/13/2016</a:t>
            </a:fld>
            <a:endParaRPr lang="en-US" dirty="0">
              <a:solidFill>
                <a:prstClr val="white"/>
              </a:solidFill>
            </a:endParaRPr>
          </a:p>
        </p:txBody>
      </p:sp>
      <p:sp>
        <p:nvSpPr>
          <p:cNvPr id="6" name="Footer Placeholder 5"/>
          <p:cNvSpPr>
            <a:spLocks noGrp="1"/>
          </p:cNvSpPr>
          <p:nvPr>
            <p:ph type="ftr" sz="quarter" idx="11"/>
          </p:nvPr>
        </p:nvSpPr>
        <p:spPr>
          <a:xfrm>
            <a:off x="442797" y="6041361"/>
            <a:ext cx="2471560" cy="365125"/>
          </a:xfrm>
        </p:spPr>
        <p:txBody>
          <a:bodyPr/>
          <a:lstStyle/>
          <a:p>
            <a:endParaRPr lang="en-US" dirty="0">
              <a:solidFill>
                <a:prstClr val="white"/>
              </a:solidFill>
            </a:endParaRPr>
          </a:p>
        </p:txBody>
      </p:sp>
      <p:sp>
        <p:nvSpPr>
          <p:cNvPr id="7" name="Slide Number Placeholder 6"/>
          <p:cNvSpPr>
            <a:spLocks noGrp="1"/>
          </p:cNvSpPr>
          <p:nvPr>
            <p:ph type="sldNum" sz="quarter" idx="12"/>
          </p:nvPr>
        </p:nvSpPr>
        <p:spPr>
          <a:xfrm>
            <a:off x="3647017" y="5915887"/>
            <a:ext cx="796616" cy="490599"/>
          </a:xfrm>
        </p:spPr>
        <p:txBody>
          <a:bodyPr/>
          <a:lstStyle/>
          <a:p>
            <a:fld id="{8EF05719-60C6-4F50-8ADE-5A9206F1B5F5}" type="slidenum">
              <a:rPr lang="en-US" smtClean="0">
                <a:solidFill>
                  <a:srgbClr val="00C6BB"/>
                </a:solidFill>
              </a:rPr>
              <a:pPr/>
              <a:t>‹#›</a:t>
            </a:fld>
            <a:endParaRPr lang="en-US" dirty="0">
              <a:solidFill>
                <a:srgbClr val="00C6BB"/>
              </a:solidFill>
            </a:endParaRPr>
          </a:p>
        </p:txBody>
      </p:sp>
    </p:spTree>
    <p:extLst>
      <p:ext uri="{BB962C8B-B14F-4D97-AF65-F5344CB8AC3E}">
        <p14:creationId xmlns:p14="http://schemas.microsoft.com/office/powerpoint/2010/main" val="373123263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4863" y="4800600"/>
            <a:ext cx="7526337"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9144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dirty="0"/>
              <a:t>Click icon to add picture</a:t>
            </a:r>
          </a:p>
        </p:txBody>
      </p:sp>
      <p:sp>
        <p:nvSpPr>
          <p:cNvPr id="4" name="Text Placeholder 3"/>
          <p:cNvSpPr>
            <a:spLocks noGrp="1"/>
          </p:cNvSpPr>
          <p:nvPr>
            <p:ph type="body" sz="half" idx="2"/>
          </p:nvPr>
        </p:nvSpPr>
        <p:spPr>
          <a:xfrm>
            <a:off x="804863" y="5367338"/>
            <a:ext cx="7526337"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42970B-D3F7-455B-B431-EE4D6888DE51}" type="datetimeFigureOut">
              <a:rPr lang="en-US" smtClean="0">
                <a:solidFill>
                  <a:prstClr val="black">
                    <a:tint val="75000"/>
                  </a:prstClr>
                </a:solidFill>
              </a:rPr>
              <a:pPr/>
              <a:t>12/13/2016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EF05719-60C6-4F50-8ADE-5A9206F1B5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8205824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485107" y="1338479"/>
            <a:ext cx="4749312"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9573" y="1495525"/>
            <a:ext cx="442038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651226" y="4700702"/>
            <a:ext cx="4418727"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5398884" y="1338479"/>
            <a:ext cx="3302316" cy="4075464"/>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6742970B-D3F7-455B-B431-EE4D6888DE51}" type="datetimeFigureOut">
              <a:rPr lang="en-US" smtClean="0">
                <a:solidFill>
                  <a:prstClr val="black">
                    <a:tint val="75000"/>
                  </a:prstClr>
                </a:solidFill>
              </a:rPr>
              <a:pPr/>
              <a:t>12/13/2016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EF05719-60C6-4F50-8ADE-5A9206F1B5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8621813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855663" y="2286585"/>
            <a:ext cx="3671336"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6" y="2435956"/>
            <a:ext cx="328689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4616450" y="2286000"/>
            <a:ext cx="3671888" cy="2300288"/>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6742970B-D3F7-455B-B431-EE4D6888DE51}" type="datetimeFigureOut">
              <a:rPr lang="en-US" smtClean="0">
                <a:solidFill>
                  <a:prstClr val="black">
                    <a:tint val="75000"/>
                  </a:prstClr>
                </a:solidFill>
              </a:rPr>
              <a:pPr/>
              <a:t>12/13/2016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EF05719-60C6-4F50-8ADE-5A9206F1B5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8376082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42970B-D3F7-455B-B431-EE4D6888DE51}" type="datetimeFigureOut">
              <a:rPr lang="en-US" smtClean="0">
                <a:solidFill>
                  <a:prstClr val="white"/>
                </a:solidFill>
              </a:rPr>
              <a:pPr/>
              <a:t>12/13/2016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8EF05719-60C6-4F50-8ADE-5A9206F1B5F5}" type="slidenum">
              <a:rPr lang="en-US" smtClean="0">
                <a:solidFill>
                  <a:srgbClr val="00C6BB"/>
                </a:solidFill>
              </a:rPr>
              <a:pPr/>
              <a:t>‹#›</a:t>
            </a:fld>
            <a:endParaRPr lang="en-US" dirty="0">
              <a:solidFill>
                <a:srgbClr val="00C6BB"/>
              </a:solidFill>
            </a:endParaRPr>
          </a:p>
        </p:txBody>
      </p:sp>
    </p:spTree>
    <p:extLst>
      <p:ext uri="{BB962C8B-B14F-4D97-AF65-F5344CB8AC3E}">
        <p14:creationId xmlns:p14="http://schemas.microsoft.com/office/powerpoint/2010/main" val="196874835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5752238" y="446089"/>
            <a:ext cx="3391762"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9" name="AutoShape 4"/>
          <p:cNvSpPr>
            <a:spLocks noChangeAspect="1" noChangeArrowheads="1" noTextEdit="1"/>
          </p:cNvSpPr>
          <p:nvPr/>
        </p:nvSpPr>
        <p:spPr bwMode="auto">
          <a:xfrm>
            <a:off x="5233988" y="0"/>
            <a:ext cx="3910012"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 name="Vertical Title 1"/>
          <p:cNvSpPr>
            <a:spLocks noGrp="1"/>
          </p:cNvSpPr>
          <p:nvPr>
            <p:ph type="title" orient="vert"/>
          </p:nvPr>
        </p:nvSpPr>
        <p:spPr>
          <a:xfrm>
            <a:off x="6137655" y="586171"/>
            <a:ext cx="1701800"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04862" y="446089"/>
            <a:ext cx="4947376"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42970B-D3F7-455B-B431-EE4D6888DE51}" type="datetimeFigureOut">
              <a:rPr lang="en-US" smtClean="0">
                <a:solidFill>
                  <a:prstClr val="white"/>
                </a:solidFill>
              </a:rPr>
              <a:pPr/>
              <a:t>12/13/2016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8EF05719-60C6-4F50-8ADE-5A9206F1B5F5}" type="slidenum">
              <a:rPr lang="en-US" smtClean="0">
                <a:solidFill>
                  <a:srgbClr val="00C6BB"/>
                </a:solidFill>
              </a:rPr>
              <a:pPr/>
              <a:t>‹#›</a:t>
            </a:fld>
            <a:endParaRPr lang="en-US" dirty="0">
              <a:solidFill>
                <a:srgbClr val="00C6BB"/>
              </a:solidFill>
            </a:endParaRPr>
          </a:p>
        </p:txBody>
      </p:sp>
    </p:spTree>
    <p:extLst>
      <p:ext uri="{BB962C8B-B14F-4D97-AF65-F5344CB8AC3E}">
        <p14:creationId xmlns:p14="http://schemas.microsoft.com/office/powerpoint/2010/main" val="130231072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1500"/>
            </a:lvl1pPr>
            <a:lvl2pPr>
              <a:defRPr sz="1350"/>
            </a:lvl2pPr>
            <a:lvl3pPr>
              <a:defRPr sz="1200"/>
            </a:lvl3pPr>
            <a:lvl4pPr>
              <a:defRPr sz="1200"/>
            </a:lvl4pPr>
            <a:lvl5pPr>
              <a:defRPr sz="12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1500"/>
            </a:lvl1pPr>
            <a:lvl2pPr>
              <a:defRPr sz="1350"/>
            </a:lvl2pPr>
            <a:lvl3pPr>
              <a:defRPr sz="1200"/>
            </a:lvl3pPr>
            <a:lvl4pPr>
              <a:defRPr sz="1200"/>
            </a:lvl4pPr>
            <a:lvl5pPr>
              <a:defRPr sz="12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fld id="{6742970B-D3F7-455B-B431-EE4D6888DE51}" type="datetimeFigureOut">
              <a:rPr lang="en-US" smtClean="0"/>
              <a:pPr/>
              <a:t>12/13/2016</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8EF05719-60C6-4F50-8ADE-5A9206F1B5F5}" type="slidenum">
              <a:rPr lang="en-US" smtClean="0"/>
              <a:pPr/>
              <a:t>‹#›</a:t>
            </a:fld>
            <a:endParaRPr lang="en-US" dirty="0"/>
          </a:p>
        </p:txBody>
      </p:sp>
    </p:spTree>
    <p:extLst>
      <p:ext uri="{BB962C8B-B14F-4D97-AF65-F5344CB8AC3E}">
        <p14:creationId xmlns:p14="http://schemas.microsoft.com/office/powerpoint/2010/main" val="220010427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1500" b="1">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1500" b="1">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
        <p:nvSpPr>
          <p:cNvPr id="7" name="Date Placeholder 3"/>
          <p:cNvSpPr>
            <a:spLocks noGrp="1"/>
          </p:cNvSpPr>
          <p:nvPr>
            <p:ph type="dt" sz="half" idx="10"/>
          </p:nvPr>
        </p:nvSpPr>
        <p:spPr/>
        <p:txBody>
          <a:bodyPr/>
          <a:lstStyle>
            <a:lvl1pPr>
              <a:defRPr/>
            </a:lvl1pPr>
          </a:lstStyle>
          <a:p>
            <a:fld id="{6742970B-D3F7-455B-B431-EE4D6888DE51}" type="datetimeFigureOut">
              <a:rPr lang="en-US" smtClean="0"/>
              <a:pPr/>
              <a:t>12/13/2016</a:t>
            </a:fld>
            <a:endParaRPr lang="en-US" dirty="0"/>
          </a:p>
        </p:txBody>
      </p:sp>
      <p:sp>
        <p:nvSpPr>
          <p:cNvPr id="8" name="Footer Placeholder 4"/>
          <p:cNvSpPr>
            <a:spLocks noGrp="1"/>
          </p:cNvSpPr>
          <p:nvPr>
            <p:ph type="ftr" sz="quarter" idx="11"/>
          </p:nvPr>
        </p:nvSpPr>
        <p:spPr/>
        <p:txBody>
          <a:bodyPr/>
          <a:lstStyle>
            <a:lvl1pPr>
              <a:defRPr/>
            </a:lvl1pPr>
          </a:lstStyle>
          <a:p>
            <a:endParaRPr lang="en-US" dirty="0"/>
          </a:p>
        </p:txBody>
      </p:sp>
      <p:sp>
        <p:nvSpPr>
          <p:cNvPr id="9" name="Slide Number Placeholder 5"/>
          <p:cNvSpPr>
            <a:spLocks noGrp="1"/>
          </p:cNvSpPr>
          <p:nvPr>
            <p:ph type="sldNum" sz="quarter" idx="12"/>
          </p:nvPr>
        </p:nvSpPr>
        <p:spPr/>
        <p:txBody>
          <a:bodyPr/>
          <a:lstStyle>
            <a:lvl1pPr>
              <a:defRPr/>
            </a:lvl1pPr>
          </a:lstStyle>
          <a:p>
            <a:fld id="{8EF05719-60C6-4F50-8ADE-5A9206F1B5F5}" type="slidenum">
              <a:rPr lang="en-US" smtClean="0"/>
              <a:pPr/>
              <a:t>‹#›</a:t>
            </a:fld>
            <a:endParaRPr lang="en-US" dirty="0"/>
          </a:p>
        </p:txBody>
      </p:sp>
    </p:spTree>
    <p:extLst>
      <p:ext uri="{BB962C8B-B14F-4D97-AF65-F5344CB8AC3E}">
        <p14:creationId xmlns:p14="http://schemas.microsoft.com/office/powerpoint/2010/main" val="281301382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6742970B-D3F7-455B-B431-EE4D6888DE51}" type="datetimeFigureOut">
              <a:rPr lang="en-US" smtClean="0"/>
              <a:pPr/>
              <a:t>12/13/2016</a:t>
            </a:fld>
            <a:endParaRPr lang="en-US" dirty="0"/>
          </a:p>
        </p:txBody>
      </p:sp>
      <p:sp>
        <p:nvSpPr>
          <p:cNvPr id="4" name="Footer Placeholder 4"/>
          <p:cNvSpPr>
            <a:spLocks noGrp="1"/>
          </p:cNvSpPr>
          <p:nvPr>
            <p:ph type="ftr" sz="quarter" idx="11"/>
          </p:nvPr>
        </p:nvSpPr>
        <p:spPr/>
        <p:txBody>
          <a:bodyPr/>
          <a:lstStyle>
            <a:lvl1pPr>
              <a:defRPr/>
            </a:lvl1pPr>
          </a:lstStyle>
          <a:p>
            <a:endParaRPr lang="en-US" dirty="0"/>
          </a:p>
        </p:txBody>
      </p:sp>
      <p:sp>
        <p:nvSpPr>
          <p:cNvPr id="5" name="Slide Number Placeholder 5"/>
          <p:cNvSpPr>
            <a:spLocks noGrp="1"/>
          </p:cNvSpPr>
          <p:nvPr>
            <p:ph type="sldNum" sz="quarter" idx="12"/>
          </p:nvPr>
        </p:nvSpPr>
        <p:spPr/>
        <p:txBody>
          <a:bodyPr/>
          <a:lstStyle>
            <a:lvl1pPr>
              <a:defRPr/>
            </a:lvl1pPr>
          </a:lstStyle>
          <a:p>
            <a:fld id="{8EF05719-60C6-4F50-8ADE-5A9206F1B5F5}" type="slidenum">
              <a:rPr lang="en-US" smtClean="0"/>
              <a:pPr/>
              <a:t>‹#›</a:t>
            </a:fld>
            <a:endParaRPr lang="en-US" dirty="0"/>
          </a:p>
        </p:txBody>
      </p:sp>
    </p:spTree>
    <p:extLst>
      <p:ext uri="{BB962C8B-B14F-4D97-AF65-F5344CB8AC3E}">
        <p14:creationId xmlns:p14="http://schemas.microsoft.com/office/powerpoint/2010/main" val="255892150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6742970B-D3F7-455B-B431-EE4D6888DE51}" type="datetimeFigureOut">
              <a:rPr lang="en-US" smtClean="0"/>
              <a:pPr/>
              <a:t>12/13/2016</a:t>
            </a:fld>
            <a:endParaRPr lang="en-US" dirty="0"/>
          </a:p>
        </p:txBody>
      </p:sp>
      <p:sp>
        <p:nvSpPr>
          <p:cNvPr id="3" name="Footer Placeholder 4"/>
          <p:cNvSpPr>
            <a:spLocks noGrp="1"/>
          </p:cNvSpPr>
          <p:nvPr>
            <p:ph type="ftr" sz="quarter" idx="11"/>
          </p:nvPr>
        </p:nvSpPr>
        <p:spPr/>
        <p:txBody>
          <a:bodyPr/>
          <a:lstStyle>
            <a:lvl1pPr>
              <a:defRPr/>
            </a:lvl1pPr>
          </a:lstStyle>
          <a:p>
            <a:endParaRPr lang="en-US" dirty="0"/>
          </a:p>
        </p:txBody>
      </p:sp>
      <p:sp>
        <p:nvSpPr>
          <p:cNvPr id="4" name="Slide Number Placeholder 5"/>
          <p:cNvSpPr>
            <a:spLocks noGrp="1"/>
          </p:cNvSpPr>
          <p:nvPr>
            <p:ph type="sldNum" sz="quarter" idx="12"/>
          </p:nvPr>
        </p:nvSpPr>
        <p:spPr/>
        <p:txBody>
          <a:bodyPr/>
          <a:lstStyle>
            <a:lvl1pPr>
              <a:defRPr/>
            </a:lvl1pPr>
          </a:lstStyle>
          <a:p>
            <a:fld id="{8EF05719-60C6-4F50-8ADE-5A9206F1B5F5}" type="slidenum">
              <a:rPr lang="en-US" smtClean="0"/>
              <a:pPr/>
              <a:t>‹#›</a:t>
            </a:fld>
            <a:endParaRPr lang="en-US" dirty="0"/>
          </a:p>
        </p:txBody>
      </p:sp>
    </p:spTree>
    <p:extLst>
      <p:ext uri="{BB962C8B-B14F-4D97-AF65-F5344CB8AC3E}">
        <p14:creationId xmlns:p14="http://schemas.microsoft.com/office/powerpoint/2010/main" val="121410303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6227806" y="3"/>
            <a:ext cx="2916194" cy="6857999"/>
          </a:xfrm>
          <a:prstGeom prst="rect">
            <a:avLst/>
          </a:prstGeom>
          <a:blipFill dpi="0" rotWithShape="1">
            <a:blip r:embed="rId2" cstate="print">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endParaRPr lang="en-US" sz="1350" dirty="0">
              <a:solidFill>
                <a:srgbClr val="FFFFFF"/>
              </a:solidFill>
              <a:latin typeface="Rockwell" panose="02060603020205020403" pitchFamily="18" charset="0"/>
            </a:endParaRPr>
          </a:p>
        </p:txBody>
      </p:sp>
      <p:grpSp>
        <p:nvGrpSpPr>
          <p:cNvPr id="6" name="Group 10"/>
          <p:cNvGrpSpPr>
            <a:grpSpLocks/>
          </p:cNvGrpSpPr>
          <p:nvPr/>
        </p:nvGrpSpPr>
        <p:grpSpPr bwMode="auto">
          <a:xfrm>
            <a:off x="8523288" y="6254750"/>
            <a:ext cx="392112" cy="393700"/>
            <a:chOff x="8532189" y="5068824"/>
            <a:chExt cx="393192" cy="393192"/>
          </a:xfrm>
        </p:grpSpPr>
        <p:sp>
          <p:nvSpPr>
            <p:cNvPr id="7" name="Oval 6"/>
            <p:cNvSpPr>
              <a:spLocks noChangeAspect="1"/>
            </p:cNvSpPr>
            <p:nvPr/>
          </p:nvSpPr>
          <p:spPr>
            <a:xfrm>
              <a:off x="8532189" y="5068824"/>
              <a:ext cx="393192" cy="393192"/>
            </a:xfrm>
            <a:prstGeom prst="ellipse">
              <a:avLst/>
            </a:prstGeom>
            <a:blipFill dpi="0" rotWithShape="1">
              <a:blip r:embed="rId3" cstate="print">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endParaRPr lang="en-US" sz="1500" dirty="0">
                <a:solidFill>
                  <a:srgbClr val="FFFFFF"/>
                </a:solidFill>
                <a:latin typeface="Rockwell Extra Bold" panose="02060903040505020403" pitchFamily="18" charset="0"/>
              </a:endParaRPr>
            </a:p>
          </p:txBody>
        </p:sp>
        <p:sp>
          <p:nvSpPr>
            <p:cNvPr id="8" name="Oval 13"/>
            <p:cNvSpPr>
              <a:spLocks noChangeAspect="1"/>
            </p:cNvSpPr>
            <p:nvPr/>
          </p:nvSpPr>
          <p:spPr bwMode="auto">
            <a:xfrm>
              <a:off x="8568802" y="5105290"/>
              <a:ext cx="319967" cy="320261"/>
            </a:xfrm>
            <a:prstGeom prst="ellipse">
              <a:avLst/>
            </a:pr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endParaRPr lang="en-US" sz="1350" dirty="0">
                <a:solidFill>
                  <a:srgbClr val="FFFFFF"/>
                </a:solidFill>
                <a:latin typeface="Calibri" panose="020F0502020204030204" pitchFamily="34" charset="0"/>
              </a:endParaRPr>
            </a:p>
          </p:txBody>
        </p:sp>
      </p:grpSp>
      <p:sp>
        <p:nvSpPr>
          <p:cNvPr id="2" name="Title 1"/>
          <p:cNvSpPr>
            <a:spLocks noGrp="1"/>
          </p:cNvSpPr>
          <p:nvPr>
            <p:ph type="title"/>
          </p:nvPr>
        </p:nvSpPr>
        <p:spPr>
          <a:xfrm>
            <a:off x="6412230" y="685800"/>
            <a:ext cx="2400300" cy="1737360"/>
          </a:xfrm>
        </p:spPr>
        <p:txBody>
          <a:bodyPr anchor="b"/>
          <a:lstStyle>
            <a:lvl1pPr>
              <a:defRPr sz="2100" b="0"/>
            </a:lvl1pPr>
          </a:lstStyle>
          <a:p>
            <a:r>
              <a:rPr lang="en-US"/>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1500"/>
            </a:lvl1pPr>
            <a:lvl2pPr>
              <a:defRPr sz="1350"/>
            </a:lvl2pPr>
            <a:lvl3pPr>
              <a:defRPr sz="1200"/>
            </a:lvl3pPr>
            <a:lvl4pPr>
              <a:defRPr sz="1200"/>
            </a:lvl4pPr>
            <a:lvl5pPr>
              <a:defRPr sz="12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750"/>
              </a:spcBef>
              <a:buNone/>
              <a:defRPr sz="1013">
                <a:solidFill>
                  <a:schemeClr val="accent1">
                    <a:lumMod val="5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Date Placeholder 8"/>
          <p:cNvSpPr>
            <a:spLocks noGrp="1"/>
          </p:cNvSpPr>
          <p:nvPr>
            <p:ph type="dt" sz="half" idx="10"/>
          </p:nvPr>
        </p:nvSpPr>
        <p:spPr/>
        <p:txBody>
          <a:bodyPr/>
          <a:lstStyle>
            <a:lvl1pPr>
              <a:defRPr smtClean="0"/>
            </a:lvl1pPr>
          </a:lstStyle>
          <a:p>
            <a:fld id="{6742970B-D3F7-455B-B431-EE4D6888DE51}" type="datetimeFigureOut">
              <a:rPr lang="en-US" smtClean="0"/>
              <a:pPr/>
              <a:t>12/13/2016</a:t>
            </a:fld>
            <a:endParaRPr lang="en-US" dirty="0"/>
          </a:p>
        </p:txBody>
      </p:sp>
      <p:sp>
        <p:nvSpPr>
          <p:cNvPr id="10" name="Footer Placeholder 9"/>
          <p:cNvSpPr>
            <a:spLocks noGrp="1"/>
          </p:cNvSpPr>
          <p:nvPr>
            <p:ph type="ftr" sz="quarter" idx="11"/>
          </p:nvPr>
        </p:nvSpPr>
        <p:spPr/>
        <p:txBody>
          <a:bodyPr/>
          <a:lstStyle>
            <a:lvl1pPr>
              <a:defRPr smtClean="0"/>
            </a:lvl1pPr>
          </a:lstStyle>
          <a:p>
            <a:endParaRPr lang="en-US" dirty="0"/>
          </a:p>
        </p:txBody>
      </p:sp>
      <p:sp>
        <p:nvSpPr>
          <p:cNvPr id="11" name="Slide Number Placeholder 10"/>
          <p:cNvSpPr>
            <a:spLocks noGrp="1"/>
          </p:cNvSpPr>
          <p:nvPr>
            <p:ph type="sldNum" sz="quarter" idx="12"/>
          </p:nvPr>
        </p:nvSpPr>
        <p:spPr/>
        <p:txBody>
          <a:bodyPr/>
          <a:lstStyle>
            <a:lvl1pPr>
              <a:defRPr smtClean="0"/>
            </a:lvl1pPr>
          </a:lstStyle>
          <a:p>
            <a:fld id="{8EF05719-60C6-4F50-8ADE-5A9206F1B5F5}" type="slidenum">
              <a:rPr lang="en-US" smtClean="0"/>
              <a:pPr/>
              <a:t>‹#›</a:t>
            </a:fld>
            <a:endParaRPr lang="en-US" dirty="0"/>
          </a:p>
        </p:txBody>
      </p:sp>
    </p:spTree>
    <p:extLst>
      <p:ext uri="{BB962C8B-B14F-4D97-AF65-F5344CB8AC3E}">
        <p14:creationId xmlns:p14="http://schemas.microsoft.com/office/powerpoint/2010/main" val="167222965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6227806" y="3"/>
            <a:ext cx="2916194" cy="6857999"/>
          </a:xfrm>
          <a:prstGeom prst="rect">
            <a:avLst/>
          </a:prstGeom>
          <a:blipFill dpi="0" rotWithShape="1">
            <a:blip r:embed="rId2" cstate="print">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endParaRPr lang="en-US" sz="1350" dirty="0">
              <a:solidFill>
                <a:srgbClr val="FFFFFF"/>
              </a:solidFill>
              <a:latin typeface="Rockwell" panose="02060603020205020403" pitchFamily="18" charset="0"/>
            </a:endParaRPr>
          </a:p>
        </p:txBody>
      </p:sp>
      <p:grpSp>
        <p:nvGrpSpPr>
          <p:cNvPr id="6" name="Group 10"/>
          <p:cNvGrpSpPr>
            <a:grpSpLocks/>
          </p:cNvGrpSpPr>
          <p:nvPr/>
        </p:nvGrpSpPr>
        <p:grpSpPr bwMode="auto">
          <a:xfrm>
            <a:off x="8523288" y="6254750"/>
            <a:ext cx="392112" cy="393700"/>
            <a:chOff x="8532189" y="5068824"/>
            <a:chExt cx="393192" cy="393192"/>
          </a:xfrm>
        </p:grpSpPr>
        <p:sp>
          <p:nvSpPr>
            <p:cNvPr id="7" name="Oval 6"/>
            <p:cNvSpPr>
              <a:spLocks noChangeAspect="1"/>
            </p:cNvSpPr>
            <p:nvPr/>
          </p:nvSpPr>
          <p:spPr>
            <a:xfrm>
              <a:off x="8532189" y="5068824"/>
              <a:ext cx="393192" cy="393192"/>
            </a:xfrm>
            <a:prstGeom prst="ellipse">
              <a:avLst/>
            </a:prstGeom>
            <a:blipFill dpi="0" rotWithShape="1">
              <a:blip r:embed="rId3" cstate="print">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endParaRPr lang="en-US" sz="1500" dirty="0">
                <a:solidFill>
                  <a:srgbClr val="FFFFFF"/>
                </a:solidFill>
                <a:latin typeface="Rockwell Extra Bold" panose="02060903040505020403" pitchFamily="18" charset="0"/>
              </a:endParaRPr>
            </a:p>
          </p:txBody>
        </p:sp>
        <p:sp>
          <p:nvSpPr>
            <p:cNvPr id="8" name="Oval 13"/>
            <p:cNvSpPr>
              <a:spLocks noChangeAspect="1"/>
            </p:cNvSpPr>
            <p:nvPr/>
          </p:nvSpPr>
          <p:spPr bwMode="auto">
            <a:xfrm>
              <a:off x="8568802" y="5105290"/>
              <a:ext cx="319967" cy="320261"/>
            </a:xfrm>
            <a:prstGeom prst="ellipse">
              <a:avLst/>
            </a:pr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endParaRPr lang="en-US" sz="1350" dirty="0">
                <a:solidFill>
                  <a:srgbClr val="FFFFFF"/>
                </a:solidFill>
                <a:latin typeface="Calibri" panose="020F0502020204030204" pitchFamily="34" charset="0"/>
              </a:endParaRPr>
            </a:p>
          </p:txBody>
        </p:sp>
      </p:grpSp>
      <p:sp>
        <p:nvSpPr>
          <p:cNvPr id="2" name="Title 1"/>
          <p:cNvSpPr>
            <a:spLocks noGrp="1"/>
          </p:cNvSpPr>
          <p:nvPr>
            <p:ph type="title"/>
          </p:nvPr>
        </p:nvSpPr>
        <p:spPr>
          <a:xfrm>
            <a:off x="6412230" y="685800"/>
            <a:ext cx="2400300" cy="1737360"/>
          </a:xfrm>
        </p:spPr>
        <p:txBody>
          <a:bodyPr anchor="b"/>
          <a:lstStyle>
            <a:lvl1pPr>
              <a:defRPr sz="2100" b="0"/>
            </a:lvl1pPr>
          </a:lstStyle>
          <a:p>
            <a:r>
              <a:rPr lang="en-US"/>
              <a:t>Click to edit Master title style</a:t>
            </a:r>
            <a:endParaRPr lang="en-US" dirty="0"/>
          </a:p>
        </p:txBody>
      </p:sp>
      <p:sp>
        <p:nvSpPr>
          <p:cNvPr id="3" name="Picture Placeholder 2"/>
          <p:cNvSpPr>
            <a:spLocks noGrp="1"/>
          </p:cNvSpPr>
          <p:nvPr>
            <p:ph type="pic" idx="1"/>
          </p:nvPr>
        </p:nvSpPr>
        <p:spPr>
          <a:xfrm>
            <a:off x="1" y="0"/>
            <a:ext cx="6227805" cy="6858000"/>
          </a:xfrm>
          <a:solidFill>
            <a:schemeClr val="tx2">
              <a:lumMod val="20000"/>
              <a:lumOff val="80000"/>
            </a:schemeClr>
          </a:solidFill>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Click icon to add picture</a:t>
            </a:r>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750"/>
              </a:spcBef>
              <a:buNone/>
              <a:defRPr sz="1013">
                <a:solidFill>
                  <a:schemeClr val="accent1">
                    <a:lumMod val="5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Date Placeholder 7"/>
          <p:cNvSpPr>
            <a:spLocks noGrp="1"/>
          </p:cNvSpPr>
          <p:nvPr>
            <p:ph type="dt" sz="half" idx="10"/>
          </p:nvPr>
        </p:nvSpPr>
        <p:spPr/>
        <p:txBody>
          <a:bodyPr/>
          <a:lstStyle>
            <a:lvl1pPr>
              <a:defRPr smtClean="0"/>
            </a:lvl1pPr>
          </a:lstStyle>
          <a:p>
            <a:fld id="{6742970B-D3F7-455B-B431-EE4D6888DE51}" type="datetimeFigureOut">
              <a:rPr lang="en-US" smtClean="0"/>
              <a:pPr/>
              <a:t>12/13/2016</a:t>
            </a:fld>
            <a:endParaRPr lang="en-US" dirty="0"/>
          </a:p>
        </p:txBody>
      </p:sp>
      <p:sp>
        <p:nvSpPr>
          <p:cNvPr id="10" name="Slide Number Placeholder 9"/>
          <p:cNvSpPr>
            <a:spLocks noGrp="1"/>
          </p:cNvSpPr>
          <p:nvPr>
            <p:ph type="sldNum" sz="quarter" idx="11"/>
          </p:nvPr>
        </p:nvSpPr>
        <p:spPr/>
        <p:txBody>
          <a:bodyPr/>
          <a:lstStyle>
            <a:lvl1pPr>
              <a:defRPr smtClean="0"/>
            </a:lvl1pPr>
          </a:lstStyle>
          <a:p>
            <a:fld id="{8EF05719-60C6-4F50-8ADE-5A9206F1B5F5}" type="slidenum">
              <a:rPr lang="en-US" smtClean="0"/>
              <a:pPr/>
              <a:t>‹#›</a:t>
            </a:fld>
            <a:endParaRPr lang="en-US" dirty="0"/>
          </a:p>
        </p:txBody>
      </p:sp>
    </p:spTree>
    <p:extLst>
      <p:ext uri="{BB962C8B-B14F-4D97-AF65-F5344CB8AC3E}">
        <p14:creationId xmlns:p14="http://schemas.microsoft.com/office/powerpoint/2010/main" val="246216460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3.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026" name="Group 11"/>
          <p:cNvGrpSpPr>
            <a:grpSpLocks/>
          </p:cNvGrpSpPr>
          <p:nvPr/>
        </p:nvGrpSpPr>
        <p:grpSpPr bwMode="auto">
          <a:xfrm>
            <a:off x="8523288" y="6254750"/>
            <a:ext cx="392112" cy="393700"/>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4" cstate="print">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endParaRPr lang="en-US" sz="1500" dirty="0">
                <a:solidFill>
                  <a:srgbClr val="FFFFFF"/>
                </a:solidFill>
                <a:latin typeface="Rockwell Extra Bold" panose="02060903040505020403" pitchFamily="18" charset="0"/>
              </a:endParaRPr>
            </a:p>
          </p:txBody>
        </p:sp>
        <p:sp>
          <p:nvSpPr>
            <p:cNvPr id="67595" name="Oval 8"/>
            <p:cNvSpPr>
              <a:spLocks noChangeAspect="1"/>
            </p:cNvSpPr>
            <p:nvPr/>
          </p:nvSpPr>
          <p:spPr bwMode="auto">
            <a:xfrm>
              <a:off x="8568802" y="5105290"/>
              <a:ext cx="319967" cy="320261"/>
            </a:xfrm>
            <a:prstGeom prst="ellipse">
              <a:avLst/>
            </a:pr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endParaRPr lang="en-US" sz="1350" dirty="0">
                <a:solidFill>
                  <a:srgbClr val="FFFFFF"/>
                </a:solidFill>
                <a:latin typeface="Calibri" panose="020F0502020204030204" pitchFamily="34" charset="0"/>
              </a:endParaRPr>
            </a:p>
          </p:txBody>
        </p:sp>
      </p:grpSp>
      <p:sp>
        <p:nvSpPr>
          <p:cNvPr id="2" name="Title Placeholder 1"/>
          <p:cNvSpPr>
            <a:spLocks noGrp="1"/>
          </p:cNvSpPr>
          <p:nvPr>
            <p:ph type="title"/>
          </p:nvPr>
        </p:nvSpPr>
        <p:spPr>
          <a:xfrm>
            <a:off x="685800" y="484190"/>
            <a:ext cx="7772400" cy="160972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p:cNvSpPr>
            <a:spLocks noGrp="1"/>
          </p:cNvSpPr>
          <p:nvPr>
            <p:ph type="body" idx="1"/>
          </p:nvPr>
        </p:nvSpPr>
        <p:spPr bwMode="auto">
          <a:xfrm>
            <a:off x="685800" y="2120900"/>
            <a:ext cx="77724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992814" y="6272215"/>
            <a:ext cx="2454275"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750" smtClean="0">
                <a:solidFill>
                  <a:srgbClr val="69240C"/>
                </a:solidFill>
              </a:defRPr>
            </a:lvl1pPr>
          </a:lstStyle>
          <a:p>
            <a:fld id="{6742970B-D3F7-455B-B431-EE4D6888DE51}" type="datetimeFigureOut">
              <a:rPr lang="en-US" smtClean="0">
                <a:solidFill>
                  <a:prstClr val="black">
                    <a:tint val="75000"/>
                  </a:prstClr>
                </a:solidFill>
              </a:rPr>
              <a:pPr/>
              <a:t>12/13/2016</a:t>
            </a:fld>
            <a:endParaRPr lang="en-US" dirty="0">
              <a:solidFill>
                <a:prstClr val="black">
                  <a:tint val="75000"/>
                </a:prstClr>
              </a:solidFill>
            </a:endParaRPr>
          </a:p>
        </p:txBody>
      </p:sp>
      <p:sp>
        <p:nvSpPr>
          <p:cNvPr id="5" name="Footer Placeholder 4"/>
          <p:cNvSpPr>
            <a:spLocks noGrp="1"/>
          </p:cNvSpPr>
          <p:nvPr>
            <p:ph type="ftr" sz="quarter" idx="3"/>
          </p:nvPr>
        </p:nvSpPr>
        <p:spPr>
          <a:xfrm>
            <a:off x="685800" y="6272215"/>
            <a:ext cx="4745038"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750" smtClean="0">
                <a:solidFill>
                  <a:srgbClr val="69240C"/>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483601" y="6272215"/>
            <a:ext cx="479425"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825" b="1" smtClean="0">
                <a:solidFill>
                  <a:srgbClr val="FFFFFF"/>
                </a:solidFill>
                <a:latin typeface="Rockwell" panose="02060603020205020403" pitchFamily="18" charset="0"/>
              </a:defRPr>
            </a:lvl1pPr>
          </a:lstStyle>
          <a:p>
            <a:fld id="{8EF05719-60C6-4F50-8ADE-5A9206F1B5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6773621"/>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Lst>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xStyles>
    <p:titleStyle>
      <a:lvl1pPr algn="l" rtl="0" eaLnBrk="1" fontAlgn="base" hangingPunct="1">
        <a:lnSpc>
          <a:spcPct val="90000"/>
        </a:lnSpc>
        <a:spcBef>
          <a:spcPct val="0"/>
        </a:spcBef>
        <a:spcAft>
          <a:spcPct val="0"/>
        </a:spcAft>
        <a:defRPr sz="3150" kern="1200" cap="all">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vl2pPr algn="l" rtl="0" eaLnBrk="1" fontAlgn="base" hangingPunct="1">
        <a:lnSpc>
          <a:spcPct val="90000"/>
        </a:lnSpc>
        <a:spcBef>
          <a:spcPct val="0"/>
        </a:spcBef>
        <a:spcAft>
          <a:spcPct val="0"/>
        </a:spcAft>
        <a:defRPr sz="3150">
          <a:solidFill>
            <a:schemeClr val="tx1"/>
          </a:solidFill>
          <a:latin typeface="Rockwell Condensed" panose="02060603050405020104" pitchFamily="18" charset="0"/>
        </a:defRPr>
      </a:lvl2pPr>
      <a:lvl3pPr algn="l" rtl="0" eaLnBrk="1" fontAlgn="base" hangingPunct="1">
        <a:lnSpc>
          <a:spcPct val="90000"/>
        </a:lnSpc>
        <a:spcBef>
          <a:spcPct val="0"/>
        </a:spcBef>
        <a:spcAft>
          <a:spcPct val="0"/>
        </a:spcAft>
        <a:defRPr sz="3150">
          <a:solidFill>
            <a:schemeClr val="tx1"/>
          </a:solidFill>
          <a:latin typeface="Rockwell Condensed" panose="02060603050405020104" pitchFamily="18" charset="0"/>
        </a:defRPr>
      </a:lvl3pPr>
      <a:lvl4pPr algn="l" rtl="0" eaLnBrk="1" fontAlgn="base" hangingPunct="1">
        <a:lnSpc>
          <a:spcPct val="90000"/>
        </a:lnSpc>
        <a:spcBef>
          <a:spcPct val="0"/>
        </a:spcBef>
        <a:spcAft>
          <a:spcPct val="0"/>
        </a:spcAft>
        <a:defRPr sz="3150">
          <a:solidFill>
            <a:schemeClr val="tx1"/>
          </a:solidFill>
          <a:latin typeface="Rockwell Condensed" panose="02060603050405020104" pitchFamily="18" charset="0"/>
        </a:defRPr>
      </a:lvl4pPr>
      <a:lvl5pPr algn="l" rtl="0" eaLnBrk="1" fontAlgn="base" hangingPunct="1">
        <a:lnSpc>
          <a:spcPct val="90000"/>
        </a:lnSpc>
        <a:spcBef>
          <a:spcPct val="0"/>
        </a:spcBef>
        <a:spcAft>
          <a:spcPct val="0"/>
        </a:spcAft>
        <a:defRPr sz="3150">
          <a:solidFill>
            <a:schemeClr val="tx1"/>
          </a:solidFill>
          <a:latin typeface="Rockwell Condensed" panose="02060603050405020104" pitchFamily="18" charset="0"/>
        </a:defRPr>
      </a:lvl5pPr>
      <a:lvl6pPr marL="342900" algn="l" rtl="0" eaLnBrk="1" fontAlgn="base" hangingPunct="1">
        <a:lnSpc>
          <a:spcPct val="90000"/>
        </a:lnSpc>
        <a:spcBef>
          <a:spcPct val="0"/>
        </a:spcBef>
        <a:spcAft>
          <a:spcPct val="0"/>
        </a:spcAft>
        <a:defRPr sz="3150">
          <a:solidFill>
            <a:schemeClr val="tx1"/>
          </a:solidFill>
          <a:latin typeface="Rockwell Condensed" panose="02060603050405020104" pitchFamily="18" charset="0"/>
        </a:defRPr>
      </a:lvl6pPr>
      <a:lvl7pPr marL="685800" algn="l" rtl="0" eaLnBrk="1" fontAlgn="base" hangingPunct="1">
        <a:lnSpc>
          <a:spcPct val="90000"/>
        </a:lnSpc>
        <a:spcBef>
          <a:spcPct val="0"/>
        </a:spcBef>
        <a:spcAft>
          <a:spcPct val="0"/>
        </a:spcAft>
        <a:defRPr sz="3150">
          <a:solidFill>
            <a:schemeClr val="tx1"/>
          </a:solidFill>
          <a:latin typeface="Rockwell Condensed" panose="02060603050405020104" pitchFamily="18" charset="0"/>
        </a:defRPr>
      </a:lvl7pPr>
      <a:lvl8pPr marL="1028700" algn="l" rtl="0" eaLnBrk="1" fontAlgn="base" hangingPunct="1">
        <a:lnSpc>
          <a:spcPct val="90000"/>
        </a:lnSpc>
        <a:spcBef>
          <a:spcPct val="0"/>
        </a:spcBef>
        <a:spcAft>
          <a:spcPct val="0"/>
        </a:spcAft>
        <a:defRPr sz="3150">
          <a:solidFill>
            <a:schemeClr val="tx1"/>
          </a:solidFill>
          <a:latin typeface="Rockwell Condensed" panose="02060603050405020104" pitchFamily="18" charset="0"/>
        </a:defRPr>
      </a:lvl8pPr>
      <a:lvl9pPr marL="1371600" algn="l" rtl="0" eaLnBrk="1" fontAlgn="base" hangingPunct="1">
        <a:lnSpc>
          <a:spcPct val="90000"/>
        </a:lnSpc>
        <a:spcBef>
          <a:spcPct val="0"/>
        </a:spcBef>
        <a:spcAft>
          <a:spcPct val="0"/>
        </a:spcAft>
        <a:defRPr sz="3150">
          <a:solidFill>
            <a:schemeClr val="tx1"/>
          </a:solidFill>
          <a:latin typeface="Rockwell Condensed" panose="02060603050405020104" pitchFamily="18" charset="0"/>
        </a:defRPr>
      </a:lvl9pPr>
    </p:titleStyle>
    <p:bodyStyle>
      <a:lvl1pPr marL="136922" indent="-136922" algn="l" rtl="0" eaLnBrk="1" fontAlgn="base" hangingPunct="1">
        <a:lnSpc>
          <a:spcPct val="90000"/>
        </a:lnSpc>
        <a:spcBef>
          <a:spcPts val="900"/>
        </a:spcBef>
        <a:spcAft>
          <a:spcPct val="0"/>
        </a:spcAft>
        <a:buClr>
          <a:srgbClr val="9E3611"/>
        </a:buClr>
        <a:buSzPct val="85000"/>
        <a:buFont typeface="Wingdings" panose="05000000000000000000" pitchFamily="2" charset="2"/>
        <a:buChar char="§"/>
        <a:defRPr sz="1500" kern="1200">
          <a:solidFill>
            <a:schemeClr val="tx1"/>
          </a:solidFill>
          <a:latin typeface="+mn-lt"/>
          <a:ea typeface="+mn-ea"/>
          <a:cs typeface="+mn-cs"/>
        </a:defRPr>
      </a:lvl1pPr>
      <a:lvl2pPr marL="342900" indent="-136922" algn="l" rtl="0" eaLnBrk="1" fontAlgn="base" hangingPunct="1">
        <a:lnSpc>
          <a:spcPct val="90000"/>
        </a:lnSpc>
        <a:spcBef>
          <a:spcPts val="300"/>
        </a:spcBef>
        <a:spcAft>
          <a:spcPts val="150"/>
        </a:spcAft>
        <a:buClr>
          <a:srgbClr val="9E3611"/>
        </a:buClr>
        <a:buSzPct val="85000"/>
        <a:buFont typeface="Wingdings" panose="05000000000000000000" pitchFamily="2" charset="2"/>
        <a:buChar char="§"/>
        <a:defRPr kern="1200">
          <a:solidFill>
            <a:schemeClr val="tx1"/>
          </a:solidFill>
          <a:latin typeface="+mn-lt"/>
          <a:ea typeface="+mn-ea"/>
          <a:cs typeface="+mn-cs"/>
        </a:defRPr>
      </a:lvl2pPr>
      <a:lvl3pPr marL="547688" indent="-136922" algn="l" rtl="0" eaLnBrk="1" fontAlgn="base" hangingPunct="1">
        <a:lnSpc>
          <a:spcPct val="90000"/>
        </a:lnSpc>
        <a:spcBef>
          <a:spcPts val="300"/>
        </a:spcBef>
        <a:spcAft>
          <a:spcPts val="150"/>
        </a:spcAft>
        <a:buClr>
          <a:srgbClr val="9E3611"/>
        </a:buClr>
        <a:buSzPct val="85000"/>
        <a:buFont typeface="Wingdings" panose="05000000000000000000" pitchFamily="2" charset="2"/>
        <a:buChar char="§"/>
        <a:defRPr sz="1200" kern="1200">
          <a:solidFill>
            <a:schemeClr val="tx1"/>
          </a:solidFill>
          <a:latin typeface="+mn-lt"/>
          <a:ea typeface="+mn-ea"/>
          <a:cs typeface="+mn-cs"/>
        </a:defRPr>
      </a:lvl3pPr>
      <a:lvl4pPr marL="753666" indent="-136922" algn="l" rtl="0" eaLnBrk="1" fontAlgn="base" hangingPunct="1">
        <a:lnSpc>
          <a:spcPct val="90000"/>
        </a:lnSpc>
        <a:spcBef>
          <a:spcPts val="300"/>
        </a:spcBef>
        <a:spcAft>
          <a:spcPts val="150"/>
        </a:spcAft>
        <a:buClr>
          <a:srgbClr val="9E3611"/>
        </a:buClr>
        <a:buSzPct val="85000"/>
        <a:buFont typeface="Wingdings" panose="05000000000000000000" pitchFamily="2" charset="2"/>
        <a:buChar char="§"/>
        <a:defRPr sz="1200" kern="1200">
          <a:solidFill>
            <a:schemeClr val="tx1"/>
          </a:solidFill>
          <a:latin typeface="+mn-lt"/>
          <a:ea typeface="+mn-ea"/>
          <a:cs typeface="+mn-cs"/>
        </a:defRPr>
      </a:lvl4pPr>
      <a:lvl5pPr marL="959644" indent="-136922" algn="l" rtl="0" eaLnBrk="1" fontAlgn="base" hangingPunct="1">
        <a:lnSpc>
          <a:spcPct val="90000"/>
        </a:lnSpc>
        <a:spcBef>
          <a:spcPts val="300"/>
        </a:spcBef>
        <a:spcAft>
          <a:spcPts val="150"/>
        </a:spcAft>
        <a:buClr>
          <a:srgbClr val="9E3611"/>
        </a:buClr>
        <a:buSzPct val="85000"/>
        <a:buFont typeface="Wingdings" panose="05000000000000000000" pitchFamily="2" charset="2"/>
        <a:buChar char="§"/>
        <a:defRPr sz="1200" kern="1200">
          <a:solidFill>
            <a:schemeClr val="tx1"/>
          </a:solidFill>
          <a:latin typeface="+mn-lt"/>
          <a:ea typeface="+mn-ea"/>
          <a:cs typeface="+mn-cs"/>
        </a:defRPr>
      </a:lvl5pPr>
      <a:lvl6pPr marL="1200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6pPr>
      <a:lvl7pPr marL="1425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7pPr>
      <a:lvl8pPr marL="1650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8pPr>
      <a:lvl9pPr marL="1875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026" name="Group 11"/>
          <p:cNvGrpSpPr>
            <a:grpSpLocks/>
          </p:cNvGrpSpPr>
          <p:nvPr/>
        </p:nvGrpSpPr>
        <p:grpSpPr bwMode="auto">
          <a:xfrm>
            <a:off x="8523288" y="6254750"/>
            <a:ext cx="392112" cy="393700"/>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4" cstate="print">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endParaRPr lang="en-US" sz="1500" dirty="0">
                <a:solidFill>
                  <a:srgbClr val="FFFFFF"/>
                </a:solidFill>
                <a:latin typeface="Rockwell Extra Bold" panose="02060903040505020403" pitchFamily="18" charset="0"/>
              </a:endParaRPr>
            </a:p>
          </p:txBody>
        </p:sp>
        <p:sp>
          <p:nvSpPr>
            <p:cNvPr id="67595" name="Oval 8"/>
            <p:cNvSpPr>
              <a:spLocks noChangeAspect="1"/>
            </p:cNvSpPr>
            <p:nvPr/>
          </p:nvSpPr>
          <p:spPr bwMode="auto">
            <a:xfrm>
              <a:off x="8568802" y="5105290"/>
              <a:ext cx="319967" cy="320261"/>
            </a:xfrm>
            <a:prstGeom prst="ellipse">
              <a:avLst/>
            </a:pr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endParaRPr lang="en-US" sz="1350" dirty="0">
                <a:solidFill>
                  <a:srgbClr val="FFFFFF"/>
                </a:solidFill>
                <a:latin typeface="Calibri" panose="020F0502020204030204" pitchFamily="34" charset="0"/>
              </a:endParaRPr>
            </a:p>
          </p:txBody>
        </p:sp>
      </p:grpSp>
      <p:sp>
        <p:nvSpPr>
          <p:cNvPr id="2" name="Title Placeholder 1"/>
          <p:cNvSpPr>
            <a:spLocks noGrp="1"/>
          </p:cNvSpPr>
          <p:nvPr>
            <p:ph type="title"/>
          </p:nvPr>
        </p:nvSpPr>
        <p:spPr>
          <a:xfrm>
            <a:off x="685800" y="484190"/>
            <a:ext cx="7772400" cy="160972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p:cNvSpPr>
            <a:spLocks noGrp="1"/>
          </p:cNvSpPr>
          <p:nvPr>
            <p:ph type="body" idx="1"/>
          </p:nvPr>
        </p:nvSpPr>
        <p:spPr bwMode="auto">
          <a:xfrm>
            <a:off x="685800" y="2120900"/>
            <a:ext cx="77724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992814" y="6272215"/>
            <a:ext cx="2454275"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750" smtClean="0">
                <a:solidFill>
                  <a:srgbClr val="69240C"/>
                </a:solidFill>
              </a:defRPr>
            </a:lvl1pPr>
          </a:lstStyle>
          <a:p>
            <a:pPr fontAlgn="base">
              <a:spcBef>
                <a:spcPct val="0"/>
              </a:spcBef>
              <a:spcAft>
                <a:spcPct val="0"/>
              </a:spcAft>
              <a:defRPr/>
            </a:pPr>
            <a:fld id="{747DF6DD-83D2-4BA1-A572-63A969C2B5F8}" type="datetime1">
              <a:rPr lang="en-US">
                <a:latin typeface="Arial" panose="020B0604020202020204" pitchFamily="34" charset="0"/>
                <a:cs typeface="Arial" panose="020B0604020202020204" pitchFamily="34" charset="0"/>
              </a:rPr>
              <a:pPr fontAlgn="base">
                <a:spcBef>
                  <a:spcPct val="0"/>
                </a:spcBef>
                <a:spcAft>
                  <a:spcPct val="0"/>
                </a:spcAft>
                <a:defRPr/>
              </a:pPr>
              <a:t>12/13/2016</a:t>
            </a:fld>
            <a:endParaRPr lang="en-US"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3"/>
          </p:nvPr>
        </p:nvSpPr>
        <p:spPr>
          <a:xfrm>
            <a:off x="685800" y="6272215"/>
            <a:ext cx="4745038"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750" smtClean="0">
                <a:solidFill>
                  <a:srgbClr val="69240C"/>
                </a:solidFill>
              </a:defRPr>
            </a:lvl1pPr>
          </a:lstStyle>
          <a:p>
            <a:pPr fontAlgn="base">
              <a:spcBef>
                <a:spcPct val="0"/>
              </a:spcBef>
              <a:spcAft>
                <a:spcPct val="0"/>
              </a:spcAft>
              <a:defRPr/>
            </a:pPr>
            <a:endParaRPr lang="en-US"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4"/>
          </p:nvPr>
        </p:nvSpPr>
        <p:spPr>
          <a:xfrm>
            <a:off x="8483601" y="6272215"/>
            <a:ext cx="479425"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825" b="1" smtClean="0">
                <a:solidFill>
                  <a:srgbClr val="FFFFFF"/>
                </a:solidFill>
                <a:latin typeface="Rockwell" panose="02060603020205020403" pitchFamily="18" charset="0"/>
              </a:defRPr>
            </a:lvl1pPr>
          </a:lstStyle>
          <a:p>
            <a:pPr fontAlgn="base">
              <a:spcBef>
                <a:spcPct val="0"/>
              </a:spcBef>
              <a:spcAft>
                <a:spcPct val="0"/>
              </a:spcAft>
              <a:defRPr/>
            </a:pPr>
            <a:fld id="{35EF0490-8391-437A-B5CE-4254E67BF491}" type="slidenum">
              <a:rPr lang="en-US" altLang="en-US">
                <a:cs typeface="Arial" panose="020B0604020202020204" pitchFamily="34" charset="0"/>
              </a:rPr>
              <a:pPr fontAlgn="base">
                <a:spcBef>
                  <a:spcPct val="0"/>
                </a:spcBef>
                <a:spcAft>
                  <a:spcPct val="0"/>
                </a:spcAft>
                <a:defRPr/>
              </a:pPr>
              <a:t>‹#›</a:t>
            </a:fld>
            <a:endParaRPr lang="en-US" altLang="en-US" dirty="0">
              <a:cs typeface="Arial" panose="020B0604020202020204" pitchFamily="34" charset="0"/>
            </a:endParaRPr>
          </a:p>
        </p:txBody>
      </p:sp>
    </p:spTree>
    <p:extLst>
      <p:ext uri="{BB962C8B-B14F-4D97-AF65-F5344CB8AC3E}">
        <p14:creationId xmlns:p14="http://schemas.microsoft.com/office/powerpoint/2010/main" val="1878312444"/>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Lst>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hf hdr="0" ftr="0" dt="0"/>
  <p:txStyles>
    <p:titleStyle>
      <a:lvl1pPr algn="l" rtl="0" eaLnBrk="1" fontAlgn="base" hangingPunct="1">
        <a:lnSpc>
          <a:spcPct val="90000"/>
        </a:lnSpc>
        <a:spcBef>
          <a:spcPct val="0"/>
        </a:spcBef>
        <a:spcAft>
          <a:spcPct val="0"/>
        </a:spcAft>
        <a:defRPr sz="3150" kern="1200" cap="all">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vl2pPr algn="l" rtl="0" eaLnBrk="1" fontAlgn="base" hangingPunct="1">
        <a:lnSpc>
          <a:spcPct val="90000"/>
        </a:lnSpc>
        <a:spcBef>
          <a:spcPct val="0"/>
        </a:spcBef>
        <a:spcAft>
          <a:spcPct val="0"/>
        </a:spcAft>
        <a:defRPr sz="3150">
          <a:solidFill>
            <a:schemeClr val="tx1"/>
          </a:solidFill>
          <a:latin typeface="Rockwell Condensed" panose="02060603050405020104" pitchFamily="18" charset="0"/>
        </a:defRPr>
      </a:lvl2pPr>
      <a:lvl3pPr algn="l" rtl="0" eaLnBrk="1" fontAlgn="base" hangingPunct="1">
        <a:lnSpc>
          <a:spcPct val="90000"/>
        </a:lnSpc>
        <a:spcBef>
          <a:spcPct val="0"/>
        </a:spcBef>
        <a:spcAft>
          <a:spcPct val="0"/>
        </a:spcAft>
        <a:defRPr sz="3150">
          <a:solidFill>
            <a:schemeClr val="tx1"/>
          </a:solidFill>
          <a:latin typeface="Rockwell Condensed" panose="02060603050405020104" pitchFamily="18" charset="0"/>
        </a:defRPr>
      </a:lvl3pPr>
      <a:lvl4pPr algn="l" rtl="0" eaLnBrk="1" fontAlgn="base" hangingPunct="1">
        <a:lnSpc>
          <a:spcPct val="90000"/>
        </a:lnSpc>
        <a:spcBef>
          <a:spcPct val="0"/>
        </a:spcBef>
        <a:spcAft>
          <a:spcPct val="0"/>
        </a:spcAft>
        <a:defRPr sz="3150">
          <a:solidFill>
            <a:schemeClr val="tx1"/>
          </a:solidFill>
          <a:latin typeface="Rockwell Condensed" panose="02060603050405020104" pitchFamily="18" charset="0"/>
        </a:defRPr>
      </a:lvl4pPr>
      <a:lvl5pPr algn="l" rtl="0" eaLnBrk="1" fontAlgn="base" hangingPunct="1">
        <a:lnSpc>
          <a:spcPct val="90000"/>
        </a:lnSpc>
        <a:spcBef>
          <a:spcPct val="0"/>
        </a:spcBef>
        <a:spcAft>
          <a:spcPct val="0"/>
        </a:spcAft>
        <a:defRPr sz="3150">
          <a:solidFill>
            <a:schemeClr val="tx1"/>
          </a:solidFill>
          <a:latin typeface="Rockwell Condensed" panose="02060603050405020104" pitchFamily="18" charset="0"/>
        </a:defRPr>
      </a:lvl5pPr>
      <a:lvl6pPr marL="342900" algn="l" rtl="0" eaLnBrk="1" fontAlgn="base" hangingPunct="1">
        <a:lnSpc>
          <a:spcPct val="90000"/>
        </a:lnSpc>
        <a:spcBef>
          <a:spcPct val="0"/>
        </a:spcBef>
        <a:spcAft>
          <a:spcPct val="0"/>
        </a:spcAft>
        <a:defRPr sz="3150">
          <a:solidFill>
            <a:schemeClr val="tx1"/>
          </a:solidFill>
          <a:latin typeface="Rockwell Condensed" panose="02060603050405020104" pitchFamily="18" charset="0"/>
        </a:defRPr>
      </a:lvl6pPr>
      <a:lvl7pPr marL="685800" algn="l" rtl="0" eaLnBrk="1" fontAlgn="base" hangingPunct="1">
        <a:lnSpc>
          <a:spcPct val="90000"/>
        </a:lnSpc>
        <a:spcBef>
          <a:spcPct val="0"/>
        </a:spcBef>
        <a:spcAft>
          <a:spcPct val="0"/>
        </a:spcAft>
        <a:defRPr sz="3150">
          <a:solidFill>
            <a:schemeClr val="tx1"/>
          </a:solidFill>
          <a:latin typeface="Rockwell Condensed" panose="02060603050405020104" pitchFamily="18" charset="0"/>
        </a:defRPr>
      </a:lvl7pPr>
      <a:lvl8pPr marL="1028700" algn="l" rtl="0" eaLnBrk="1" fontAlgn="base" hangingPunct="1">
        <a:lnSpc>
          <a:spcPct val="90000"/>
        </a:lnSpc>
        <a:spcBef>
          <a:spcPct val="0"/>
        </a:spcBef>
        <a:spcAft>
          <a:spcPct val="0"/>
        </a:spcAft>
        <a:defRPr sz="3150">
          <a:solidFill>
            <a:schemeClr val="tx1"/>
          </a:solidFill>
          <a:latin typeface="Rockwell Condensed" panose="02060603050405020104" pitchFamily="18" charset="0"/>
        </a:defRPr>
      </a:lvl8pPr>
      <a:lvl9pPr marL="1371600" algn="l" rtl="0" eaLnBrk="1" fontAlgn="base" hangingPunct="1">
        <a:lnSpc>
          <a:spcPct val="90000"/>
        </a:lnSpc>
        <a:spcBef>
          <a:spcPct val="0"/>
        </a:spcBef>
        <a:spcAft>
          <a:spcPct val="0"/>
        </a:spcAft>
        <a:defRPr sz="3150">
          <a:solidFill>
            <a:schemeClr val="tx1"/>
          </a:solidFill>
          <a:latin typeface="Rockwell Condensed" panose="02060603050405020104" pitchFamily="18" charset="0"/>
        </a:defRPr>
      </a:lvl9pPr>
    </p:titleStyle>
    <p:bodyStyle>
      <a:lvl1pPr marL="136922" indent="-136922" algn="l" rtl="0" eaLnBrk="1" fontAlgn="base" hangingPunct="1">
        <a:lnSpc>
          <a:spcPct val="90000"/>
        </a:lnSpc>
        <a:spcBef>
          <a:spcPts val="900"/>
        </a:spcBef>
        <a:spcAft>
          <a:spcPct val="0"/>
        </a:spcAft>
        <a:buClr>
          <a:srgbClr val="9E3611"/>
        </a:buClr>
        <a:buSzPct val="85000"/>
        <a:buFont typeface="Wingdings" panose="05000000000000000000" pitchFamily="2" charset="2"/>
        <a:buChar char="§"/>
        <a:defRPr sz="1500" kern="1200">
          <a:solidFill>
            <a:schemeClr val="tx1"/>
          </a:solidFill>
          <a:latin typeface="+mn-lt"/>
          <a:ea typeface="+mn-ea"/>
          <a:cs typeface="+mn-cs"/>
        </a:defRPr>
      </a:lvl1pPr>
      <a:lvl2pPr marL="342900" indent="-136922" algn="l" rtl="0" eaLnBrk="1" fontAlgn="base" hangingPunct="1">
        <a:lnSpc>
          <a:spcPct val="90000"/>
        </a:lnSpc>
        <a:spcBef>
          <a:spcPts val="300"/>
        </a:spcBef>
        <a:spcAft>
          <a:spcPts val="150"/>
        </a:spcAft>
        <a:buClr>
          <a:srgbClr val="9E3611"/>
        </a:buClr>
        <a:buSzPct val="85000"/>
        <a:buFont typeface="Wingdings" panose="05000000000000000000" pitchFamily="2" charset="2"/>
        <a:buChar char="§"/>
        <a:defRPr kern="1200">
          <a:solidFill>
            <a:schemeClr val="tx1"/>
          </a:solidFill>
          <a:latin typeface="+mn-lt"/>
          <a:ea typeface="+mn-ea"/>
          <a:cs typeface="+mn-cs"/>
        </a:defRPr>
      </a:lvl2pPr>
      <a:lvl3pPr marL="547688" indent="-136922" algn="l" rtl="0" eaLnBrk="1" fontAlgn="base" hangingPunct="1">
        <a:lnSpc>
          <a:spcPct val="90000"/>
        </a:lnSpc>
        <a:spcBef>
          <a:spcPts val="300"/>
        </a:spcBef>
        <a:spcAft>
          <a:spcPts val="150"/>
        </a:spcAft>
        <a:buClr>
          <a:srgbClr val="9E3611"/>
        </a:buClr>
        <a:buSzPct val="85000"/>
        <a:buFont typeface="Wingdings" panose="05000000000000000000" pitchFamily="2" charset="2"/>
        <a:buChar char="§"/>
        <a:defRPr sz="1200" kern="1200">
          <a:solidFill>
            <a:schemeClr val="tx1"/>
          </a:solidFill>
          <a:latin typeface="+mn-lt"/>
          <a:ea typeface="+mn-ea"/>
          <a:cs typeface="+mn-cs"/>
        </a:defRPr>
      </a:lvl3pPr>
      <a:lvl4pPr marL="753666" indent="-136922" algn="l" rtl="0" eaLnBrk="1" fontAlgn="base" hangingPunct="1">
        <a:lnSpc>
          <a:spcPct val="90000"/>
        </a:lnSpc>
        <a:spcBef>
          <a:spcPts val="300"/>
        </a:spcBef>
        <a:spcAft>
          <a:spcPts val="150"/>
        </a:spcAft>
        <a:buClr>
          <a:srgbClr val="9E3611"/>
        </a:buClr>
        <a:buSzPct val="85000"/>
        <a:buFont typeface="Wingdings" panose="05000000000000000000" pitchFamily="2" charset="2"/>
        <a:buChar char="§"/>
        <a:defRPr sz="1200" kern="1200">
          <a:solidFill>
            <a:schemeClr val="tx1"/>
          </a:solidFill>
          <a:latin typeface="+mn-lt"/>
          <a:ea typeface="+mn-ea"/>
          <a:cs typeface="+mn-cs"/>
        </a:defRPr>
      </a:lvl4pPr>
      <a:lvl5pPr marL="959644" indent="-136922" algn="l" rtl="0" eaLnBrk="1" fontAlgn="base" hangingPunct="1">
        <a:lnSpc>
          <a:spcPct val="90000"/>
        </a:lnSpc>
        <a:spcBef>
          <a:spcPts val="300"/>
        </a:spcBef>
        <a:spcAft>
          <a:spcPts val="150"/>
        </a:spcAft>
        <a:buClr>
          <a:srgbClr val="9E3611"/>
        </a:buClr>
        <a:buSzPct val="85000"/>
        <a:buFont typeface="Wingdings" panose="05000000000000000000" pitchFamily="2" charset="2"/>
        <a:buChar char="§"/>
        <a:defRPr sz="1200" kern="1200">
          <a:solidFill>
            <a:schemeClr val="tx1"/>
          </a:solidFill>
          <a:latin typeface="+mn-lt"/>
          <a:ea typeface="+mn-ea"/>
          <a:cs typeface="+mn-cs"/>
        </a:defRPr>
      </a:lvl5pPr>
      <a:lvl6pPr marL="1200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6pPr>
      <a:lvl7pPr marL="1425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7pPr>
      <a:lvl8pPr marL="1650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8pPr>
      <a:lvl9pPr marL="1875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9997" y="447188"/>
            <a:ext cx="7524003"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09997" y="2184400"/>
            <a:ext cx="7524003"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42797" y="6041361"/>
            <a:ext cx="6289532" cy="365125"/>
          </a:xfrm>
          <a:prstGeom prst="rect">
            <a:avLst/>
          </a:prstGeom>
        </p:spPr>
        <p:txBody>
          <a:bodyPr vert="horz" lIns="91440" tIns="45720" rIns="91440" bIns="45720" rtlCol="0" anchor="b"/>
          <a:lstStyle>
            <a:lvl1pPr algn="l">
              <a:defRPr sz="900">
                <a:solidFill>
                  <a:schemeClr val="tx1"/>
                </a:solidFill>
              </a:defRPr>
            </a:lvl1pPr>
          </a:lstStyle>
          <a:p>
            <a:endParaRPr lang="en-US" dirty="0">
              <a:solidFill>
                <a:prstClr val="black">
                  <a:tint val="75000"/>
                </a:prstClr>
              </a:solidFill>
            </a:endParaRPr>
          </a:p>
        </p:txBody>
      </p:sp>
      <p:sp>
        <p:nvSpPr>
          <p:cNvPr id="4" name="Date Placeholder 3"/>
          <p:cNvSpPr>
            <a:spLocks noGrp="1"/>
          </p:cNvSpPr>
          <p:nvPr>
            <p:ph type="dt" sz="half" idx="2"/>
          </p:nvPr>
        </p:nvSpPr>
        <p:spPr>
          <a:xfrm>
            <a:off x="6911422" y="6041361"/>
            <a:ext cx="993161" cy="365125"/>
          </a:xfrm>
          <a:prstGeom prst="rect">
            <a:avLst/>
          </a:prstGeom>
        </p:spPr>
        <p:txBody>
          <a:bodyPr vert="horz" lIns="91440" tIns="45720" rIns="91440" bIns="45720" rtlCol="0" anchor="b"/>
          <a:lstStyle>
            <a:lvl1pPr algn="r">
              <a:defRPr sz="900">
                <a:solidFill>
                  <a:schemeClr val="tx1"/>
                </a:solidFill>
              </a:defRPr>
            </a:lvl1pPr>
          </a:lstStyle>
          <a:p>
            <a:fld id="{6742970B-D3F7-455B-B431-EE4D6888DE51}" type="datetimeFigureOut">
              <a:rPr lang="en-US" smtClean="0">
                <a:solidFill>
                  <a:prstClr val="black">
                    <a:tint val="75000"/>
                  </a:prstClr>
                </a:solidFill>
              </a:rPr>
              <a:pPr/>
              <a:t>12/13/2016</a:t>
            </a:fld>
            <a:endParaRPr lang="en-US" dirty="0">
              <a:solidFill>
                <a:prstClr val="black">
                  <a:tint val="75000"/>
                </a:prstClr>
              </a:solidFill>
            </a:endParaRPr>
          </a:p>
        </p:txBody>
      </p:sp>
      <p:sp>
        <p:nvSpPr>
          <p:cNvPr id="6" name="Slide Number Placeholder 5"/>
          <p:cNvSpPr>
            <a:spLocks noGrp="1"/>
          </p:cNvSpPr>
          <p:nvPr>
            <p:ph type="sldNum" sz="quarter" idx="4"/>
          </p:nvPr>
        </p:nvSpPr>
        <p:spPr>
          <a:xfrm>
            <a:off x="7904584" y="5915887"/>
            <a:ext cx="796616" cy="490599"/>
          </a:xfrm>
          <a:prstGeom prst="rect">
            <a:avLst/>
          </a:prstGeom>
        </p:spPr>
        <p:txBody>
          <a:bodyPr vert="horz" lIns="91440" tIns="45720" rIns="91440" bIns="10800" rtlCol="0" anchor="b"/>
          <a:lstStyle>
            <a:lvl1pPr algn="r">
              <a:defRPr sz="2000">
                <a:solidFill>
                  <a:schemeClr val="accent1"/>
                </a:solidFill>
              </a:defRPr>
            </a:lvl1pPr>
          </a:lstStyle>
          <a:p>
            <a:fld id="{8EF05719-60C6-4F50-8ADE-5A9206F1B5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39688209"/>
      </p:ext>
    </p:extLst>
  </p:cSld>
  <p:clrMap bg1="dk1" tx1="lt1" bg2="dk2" tx2="lt2" accent1="accent1" accent2="accent2" accent3="accent3" accent4="accent4" accent5="accent5" accent6="accent6" hlink="hlink" folHlink="folHlink"/>
  <p:sldLayoutIdLst>
    <p:sldLayoutId id="2147484148" r:id="rId1"/>
    <p:sldLayoutId id="2147484149" r:id="rId2"/>
    <p:sldLayoutId id="2147484150" r:id="rId3"/>
    <p:sldLayoutId id="2147484151" r:id="rId4"/>
    <p:sldLayoutId id="2147484152" r:id="rId5"/>
    <p:sldLayoutId id="2147484153" r:id="rId6"/>
    <p:sldLayoutId id="2147484154" r:id="rId7"/>
    <p:sldLayoutId id="2147484155" r:id="rId8"/>
    <p:sldLayoutId id="2147484156" r:id="rId9"/>
    <p:sldLayoutId id="2147484157" r:id="rId10"/>
    <p:sldLayoutId id="2147484158" r:id="rId11"/>
    <p:sldLayoutId id="2147484159" r:id="rId12"/>
    <p:sldLayoutId id="2147484160" r:id="rId13"/>
    <p:sldLayoutId id="2147484161" r:id="rId14"/>
  </p:sldLayoutIdLst>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xStyles>
    <p:titleStyle>
      <a:lvl1pPr algn="l" defTabSz="457200" rtl="0" eaLnBrk="1" latinLnBrk="0" hangingPunct="1">
        <a:spcBef>
          <a:spcPct val="0"/>
        </a:spcBef>
        <a:buNone/>
        <a:defRPr sz="4000" b="1" kern="1200">
          <a:solidFill>
            <a:srgbClr val="FEFEFE"/>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6.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6.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6.xml"/><Relationship Id="rId5" Type="http://schemas.openxmlformats.org/officeDocument/2006/relationships/image" Target="../media/image8.pn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1.xml"/><Relationship Id="rId5" Type="http://schemas.openxmlformats.org/officeDocument/2006/relationships/image" Target="../media/image8.pn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7.jpeg"/><Relationship Id="rId7"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7.xml"/><Relationship Id="rId6" Type="http://schemas.openxmlformats.org/officeDocument/2006/relationships/image" Target="../media/image8.pn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6.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9.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1.xml"/><Relationship Id="rId5" Type="http://schemas.openxmlformats.org/officeDocument/2006/relationships/image" Target="../media/image8.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6.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6.xml"/><Relationship Id="rId5" Type="http://schemas.openxmlformats.org/officeDocument/2006/relationships/image" Target="../media/image8.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7.jpe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overwhelm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13577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Competition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56710090"/>
              </p:ext>
            </p:extLst>
          </p:nvPr>
        </p:nvGraphicFramePr>
        <p:xfrm>
          <a:off x="457198" y="2273337"/>
          <a:ext cx="8229600" cy="3013710"/>
        </p:xfrm>
        <a:graphic>
          <a:graphicData uri="http://schemas.openxmlformats.org/drawingml/2006/table">
            <a:tbl>
              <a:tblPr firstRow="1" bandRow="1">
                <a:tableStyleId>{35758FB7-9AC5-4552-8A53-C91805E547FA}</a:tableStyleId>
              </a:tblPr>
              <a:tblGrid>
                <a:gridCol w="2057400">
                  <a:extLst>
                    <a:ext uri="{9D8B030D-6E8A-4147-A177-3AD203B41FA5}">
                      <a16:colId xmlns="" xmlns:a16="http://schemas.microsoft.com/office/drawing/2014/main" val="20000"/>
                    </a:ext>
                  </a:extLst>
                </a:gridCol>
                <a:gridCol w="2057400">
                  <a:extLst>
                    <a:ext uri="{9D8B030D-6E8A-4147-A177-3AD203B41FA5}">
                      <a16:colId xmlns="" xmlns:a16="http://schemas.microsoft.com/office/drawing/2014/main" val="20001"/>
                    </a:ext>
                  </a:extLst>
                </a:gridCol>
                <a:gridCol w="2057400">
                  <a:extLst>
                    <a:ext uri="{9D8B030D-6E8A-4147-A177-3AD203B41FA5}">
                      <a16:colId xmlns="" xmlns:a16="http://schemas.microsoft.com/office/drawing/2014/main" val="20002"/>
                    </a:ext>
                  </a:extLst>
                </a:gridCol>
                <a:gridCol w="2057400">
                  <a:extLst>
                    <a:ext uri="{9D8B030D-6E8A-4147-A177-3AD203B41FA5}">
                      <a16:colId xmlns="" xmlns:a16="http://schemas.microsoft.com/office/drawing/2014/main" val="20003"/>
                    </a:ext>
                  </a:extLst>
                </a:gridCol>
              </a:tblGrid>
              <a:tr h="819150">
                <a:tc>
                  <a:txBody>
                    <a:bodyPr/>
                    <a:lstStyle/>
                    <a:p>
                      <a:endParaRPr lang="en-US" dirty="0"/>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endParaRPr lang="en-US" dirty="0"/>
                    </a:p>
                  </a:txBody>
                  <a:tcPr>
                    <a:lnL w="38100" cap="flat" cmpd="sng" algn="ctr">
                      <a:noFill/>
                      <a:prstDash val="solid"/>
                      <a:round/>
                      <a:headEnd type="none" w="med" len="med"/>
                      <a:tailEnd type="none" w="med" len="med"/>
                    </a:lnL>
                    <a:lnR>
                      <a:noFill/>
                    </a:lnR>
                    <a:lnB w="12700" cap="flat" cmpd="sng" algn="ctr">
                      <a:solidFill>
                        <a:schemeClr val="tx1"/>
                      </a:solidFill>
                      <a:prstDash val="sysDash"/>
                      <a:round/>
                      <a:headEnd type="none" w="med" len="med"/>
                      <a:tailEnd type="none" w="med" len="med"/>
                    </a:lnB>
                  </a:tcPr>
                </a:tc>
                <a:tc>
                  <a:txBody>
                    <a:bodyPr/>
                    <a:lstStyle/>
                    <a:p>
                      <a:pPr algn="ctr"/>
                      <a:r>
                        <a:rPr lang="en-US" dirty="0">
                          <a:solidFill>
                            <a:schemeClr val="accent5">
                              <a:lumMod val="75000"/>
                            </a:schemeClr>
                          </a:solidFill>
                        </a:rPr>
                        <a:t>Isoflex</a:t>
                      </a:r>
                      <a:r>
                        <a:rPr lang="en-US" baseline="0" dirty="0">
                          <a:solidFill>
                            <a:schemeClr val="accent5">
                              <a:lumMod val="75000"/>
                            </a:schemeClr>
                          </a:solidFill>
                        </a:rPr>
                        <a:t> </a:t>
                      </a:r>
                      <a:endParaRPr lang="en-US" dirty="0">
                        <a:solidFill>
                          <a:schemeClr val="accent5">
                            <a:lumMod val="75000"/>
                          </a:schemeClr>
                        </a:solidFill>
                      </a:endParaRPr>
                    </a:p>
                  </a:txBody>
                  <a:tcPr>
                    <a:lnL>
                      <a:noFill/>
                    </a:lnL>
                    <a:lnR w="12700" cap="flat" cmpd="sng" algn="ctr">
                      <a:solidFill>
                        <a:schemeClr val="accent6">
                          <a:lumMod val="75000"/>
                        </a:schemeClr>
                      </a:solidFill>
                      <a:prstDash val="solid"/>
                      <a:round/>
                      <a:headEnd type="none" w="med" len="med"/>
                      <a:tailEnd type="none" w="med" len="med"/>
                    </a:lnR>
                    <a:lnT w="9525" cap="rnd" cmpd="sng" algn="ctr">
                      <a:noFill/>
                      <a:prstDash val="soli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lang="en-US" dirty="0">
                          <a:solidFill>
                            <a:schemeClr val="accent5">
                              <a:lumMod val="75000"/>
                            </a:schemeClr>
                          </a:solidFill>
                        </a:rPr>
                        <a:t>Happy Worker</a:t>
                      </a:r>
                      <a:r>
                        <a:rPr lang="en-US" baseline="0" dirty="0">
                          <a:solidFill>
                            <a:schemeClr val="accent5">
                              <a:lumMod val="75000"/>
                            </a:schemeClr>
                          </a:solidFill>
                        </a:rPr>
                        <a:t> </a:t>
                      </a:r>
                      <a:endParaRPr lang="en-US" dirty="0">
                        <a:solidFill>
                          <a:schemeClr val="accent5">
                            <a:lumMod val="75000"/>
                          </a:schemeClr>
                        </a:solidFill>
                      </a:endParaRPr>
                    </a:p>
                  </a:txBody>
                  <a:tcPr>
                    <a:lnL w="12700" cap="flat" cmpd="sng" algn="ctr">
                      <a:solidFill>
                        <a:schemeClr val="accent6">
                          <a:lumMod val="75000"/>
                        </a:schemeClr>
                      </a:solidFill>
                      <a:prstDash val="solid"/>
                      <a:round/>
                      <a:headEnd type="none" w="med" len="med"/>
                      <a:tailEnd type="none" w="med" len="med"/>
                    </a:lnL>
                    <a:lnB w="12700" cap="flat" cmpd="sng" algn="ctr">
                      <a:solidFill>
                        <a:schemeClr val="accent6">
                          <a:lumMod val="75000"/>
                        </a:schemeClr>
                      </a:solidFill>
                      <a:prstDash val="solid"/>
                      <a:round/>
                      <a:headEnd type="none" w="med" len="med"/>
                      <a:tailEnd type="none" w="med" len="med"/>
                    </a:lnB>
                    <a:solidFill>
                      <a:schemeClr val="accent5">
                        <a:lumMod val="60000"/>
                        <a:lumOff val="40000"/>
                      </a:schemeClr>
                    </a:solidFill>
                  </a:tcPr>
                </a:tc>
                <a:extLst>
                  <a:ext uri="{0D108BD9-81ED-4DB2-BD59-A6C34878D82A}">
                    <a16:rowId xmlns="" xmlns:a16="http://schemas.microsoft.com/office/drawing/2014/main" val="10000"/>
                  </a:ext>
                </a:extLst>
              </a:tr>
              <a:tr h="628650">
                <a:tc>
                  <a:txBody>
                    <a:bodyPr/>
                    <a:lstStyle/>
                    <a:p>
                      <a:r>
                        <a:rPr lang="en-US" baseline="0" dirty="0" smtClean="0"/>
                        <a:t>Types</a:t>
                      </a:r>
                      <a:endParaRPr lang="en-US" dirty="0"/>
                    </a:p>
                  </a:txBody>
                  <a:tcPr>
                    <a:lnR w="38100" cap="flat" cmpd="sng" algn="ctr">
                      <a:solidFill>
                        <a:schemeClr val="tx1"/>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5">
                        <a:lumMod val="60000"/>
                        <a:lumOff val="40000"/>
                      </a:schemeClr>
                    </a:solidFill>
                  </a:tcPr>
                </a:tc>
                <a:tc>
                  <a:txBody>
                    <a:bodyPr/>
                    <a:lstStyle/>
                    <a:p>
                      <a:r>
                        <a:rPr lang="en-US" b="1" dirty="0"/>
                        <a:t>3 types of stress</a:t>
                      </a:r>
                      <a:r>
                        <a:rPr lang="en-US" b="1" baseline="0" dirty="0"/>
                        <a:t> balls </a:t>
                      </a:r>
                      <a:endParaRPr lang="en-US"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r>
                        <a:rPr lang="en-US" dirty="0"/>
                        <a:t>2 types of stress balls </a:t>
                      </a:r>
                    </a:p>
                  </a:txBody>
                  <a:tcPr>
                    <a:lnL w="38100" cap="flat" cmpd="sng" algn="ctr">
                      <a:solidFill>
                        <a:schemeClr val="tx1"/>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5">
                        <a:lumMod val="60000"/>
                        <a:lumOff val="40000"/>
                      </a:schemeClr>
                    </a:solidFill>
                  </a:tcPr>
                </a:tc>
                <a:tc>
                  <a:txBody>
                    <a:bodyPr/>
                    <a:lstStyle/>
                    <a:p>
                      <a:r>
                        <a:rPr lang="en-US" dirty="0"/>
                        <a:t>1 type of stress ball</a:t>
                      </a:r>
                    </a:p>
                  </a:txBody>
                  <a:tcPr>
                    <a:lnL w="12700" cap="flat" cmpd="sng" algn="ctr">
                      <a:solidFill>
                        <a:schemeClr val="accent6">
                          <a:lumMod val="75000"/>
                        </a:schemeClr>
                      </a:solidFill>
                      <a:prstDash val="solid"/>
                      <a:round/>
                      <a:headEnd type="none" w="med" len="med"/>
                      <a:tailEnd type="none" w="med" len="med"/>
                    </a:lnL>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5">
                        <a:lumMod val="60000"/>
                        <a:lumOff val="40000"/>
                      </a:schemeClr>
                    </a:solidFill>
                  </a:tcPr>
                </a:tc>
                <a:extLst>
                  <a:ext uri="{0D108BD9-81ED-4DB2-BD59-A6C34878D82A}">
                    <a16:rowId xmlns="" xmlns:a16="http://schemas.microsoft.com/office/drawing/2014/main" val="10001"/>
                  </a:ext>
                </a:extLst>
              </a:tr>
              <a:tr h="609600">
                <a:tc>
                  <a:txBody>
                    <a:bodyPr/>
                    <a:lstStyle/>
                    <a:p>
                      <a:r>
                        <a:rPr lang="en-US" dirty="0"/>
                        <a:t>Location</a:t>
                      </a:r>
                    </a:p>
                  </a:txBody>
                  <a:tcPr>
                    <a:lnR w="38100" cap="flat" cmpd="sng" algn="ctr">
                      <a:solidFill>
                        <a:schemeClr val="tx1"/>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5">
                        <a:lumMod val="60000"/>
                        <a:lumOff val="40000"/>
                      </a:schemeClr>
                    </a:solidFill>
                  </a:tcPr>
                </a:tc>
                <a:tc>
                  <a:txBody>
                    <a:bodyPr/>
                    <a:lstStyle/>
                    <a:p>
                      <a:r>
                        <a:rPr lang="en-US" b="1" dirty="0"/>
                        <a:t>Hartford,</a:t>
                      </a:r>
                      <a:r>
                        <a:rPr lang="en-US" b="1" baseline="0" dirty="0"/>
                        <a:t> CT and online services </a:t>
                      </a:r>
                      <a:endParaRPr lang="en-US"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r>
                        <a:rPr lang="en-US" dirty="0"/>
                        <a:t>No specific location</a:t>
                      </a:r>
                    </a:p>
                  </a:txBody>
                  <a:tcPr>
                    <a:lnL w="38100" cap="flat" cmpd="sng" algn="ctr">
                      <a:solidFill>
                        <a:schemeClr val="tx1"/>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5">
                        <a:lumMod val="60000"/>
                        <a:lumOff val="40000"/>
                      </a:schemeClr>
                    </a:solidFill>
                  </a:tcPr>
                </a:tc>
                <a:tc>
                  <a:txBody>
                    <a:bodyPr/>
                    <a:lstStyle/>
                    <a:p>
                      <a:r>
                        <a:rPr lang="en-US" dirty="0"/>
                        <a:t>Just online service </a:t>
                      </a:r>
                    </a:p>
                  </a:txBody>
                  <a:tcPr>
                    <a:lnL w="12700" cap="flat" cmpd="sng" algn="ctr">
                      <a:solidFill>
                        <a:schemeClr val="accent6">
                          <a:lumMod val="75000"/>
                        </a:schemeClr>
                      </a:solidFill>
                      <a:prstDash val="solid"/>
                      <a:round/>
                      <a:headEnd type="none" w="med" len="med"/>
                      <a:tailEnd type="none" w="med" len="med"/>
                    </a:lnL>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5">
                        <a:lumMod val="60000"/>
                        <a:lumOff val="40000"/>
                      </a:schemeClr>
                    </a:solidFill>
                  </a:tcPr>
                </a:tc>
                <a:extLst>
                  <a:ext uri="{0D108BD9-81ED-4DB2-BD59-A6C34878D82A}">
                    <a16:rowId xmlns="" xmlns:a16="http://schemas.microsoft.com/office/drawing/2014/main" val="10002"/>
                  </a:ext>
                </a:extLst>
              </a:tr>
              <a:tr h="609600">
                <a:tc>
                  <a:txBody>
                    <a:bodyPr/>
                    <a:lstStyle/>
                    <a:p>
                      <a:r>
                        <a:rPr lang="en-US" dirty="0"/>
                        <a:t>Quality/Quantity </a:t>
                      </a:r>
                      <a:r>
                        <a:rPr lang="en-US" baseline="0" dirty="0"/>
                        <a:t> </a:t>
                      </a:r>
                      <a:endParaRPr lang="en-US" dirty="0"/>
                    </a:p>
                  </a:txBody>
                  <a:tcPr>
                    <a:lnR w="38100" cap="flat" cmpd="sng" algn="ctr">
                      <a:solidFill>
                        <a:schemeClr val="tx1"/>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r>
                        <a:rPr lang="en-US" b="1" dirty="0"/>
                        <a:t>Any</a:t>
                      </a:r>
                      <a:r>
                        <a:rPr lang="en-US" b="1" baseline="0" dirty="0"/>
                        <a:t> color and size; lower count order  </a:t>
                      </a:r>
                      <a:endParaRPr lang="en-US"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r>
                        <a:rPr lang="en-US" dirty="0"/>
                        <a:t>Any color but one size; lower count </a:t>
                      </a:r>
                    </a:p>
                  </a:txBody>
                  <a:tcPr>
                    <a:lnL w="38100" cap="flat" cmpd="sng" algn="ctr">
                      <a:solidFill>
                        <a:schemeClr val="tx1"/>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r>
                        <a:rPr lang="en-US" dirty="0"/>
                        <a:t>Any color or shapes</a:t>
                      </a:r>
                      <a:r>
                        <a:rPr lang="en-US" baseline="0" dirty="0"/>
                        <a:t>; higher count </a:t>
                      </a:r>
                      <a:endParaRPr lang="en-US" dirty="0"/>
                    </a:p>
                  </a:txBody>
                  <a:tcPr>
                    <a:lnL w="12700" cap="flat" cmpd="sng" algn="ctr">
                      <a:solidFill>
                        <a:schemeClr val="accent6">
                          <a:lumMod val="75000"/>
                        </a:schemeClr>
                      </a:solidFill>
                      <a:prstDash val="solid"/>
                      <a:round/>
                      <a:headEnd type="none" w="med" len="med"/>
                      <a:tailEnd type="none" w="med" len="med"/>
                    </a:lnL>
                    <a:lnT w="12700" cap="flat" cmpd="sng" algn="ctr">
                      <a:solidFill>
                        <a:schemeClr val="accent6">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 xmlns:a16="http://schemas.microsoft.com/office/drawing/2014/main" val="1000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280640935"/>
              </p:ext>
            </p:extLst>
          </p:nvPr>
        </p:nvGraphicFramePr>
        <p:xfrm>
          <a:off x="457198" y="5397218"/>
          <a:ext cx="8229600" cy="1158240"/>
        </p:xfrm>
        <a:graphic>
          <a:graphicData uri="http://schemas.openxmlformats.org/drawingml/2006/table">
            <a:tbl>
              <a:tblPr firstRow="1" bandRow="1">
                <a:tableStyleId>{35758FB7-9AC5-4552-8A53-C91805E547FA}</a:tableStyleId>
              </a:tblPr>
              <a:tblGrid>
                <a:gridCol w="8229600">
                  <a:extLst>
                    <a:ext uri="{9D8B030D-6E8A-4147-A177-3AD203B41FA5}">
                      <a16:colId xmlns="" xmlns:a16="http://schemas.microsoft.com/office/drawing/2014/main" val="20000"/>
                    </a:ext>
                  </a:extLst>
                </a:gridCol>
              </a:tblGrid>
              <a:tr h="213073">
                <a:tc>
                  <a:txBody>
                    <a:bodyPr/>
                    <a:lstStyle/>
                    <a:p>
                      <a:pPr algn="ctr"/>
                      <a:r>
                        <a:rPr lang="en-US" sz="1600" dirty="0"/>
                        <a:t>Your Competitive</a:t>
                      </a:r>
                      <a:r>
                        <a:rPr lang="en-US" sz="1600" baseline="0" dirty="0"/>
                        <a:t> Advantages</a:t>
                      </a:r>
                      <a:endParaRPr lang="en-US" sz="1600" dirty="0">
                        <a:solidFill>
                          <a:schemeClr val="bg1"/>
                        </a:solidFill>
                      </a:endParaRPr>
                    </a:p>
                  </a:txBody>
                  <a:tcPr/>
                </a:tc>
                <a:extLst>
                  <a:ext uri="{0D108BD9-81ED-4DB2-BD59-A6C34878D82A}">
                    <a16:rowId xmlns="" xmlns:a16="http://schemas.microsoft.com/office/drawing/2014/main" val="10000"/>
                  </a:ext>
                </a:extLst>
              </a:tr>
              <a:tr h="370840">
                <a:tc>
                  <a:txBody>
                    <a:bodyPr/>
                    <a:lstStyle/>
                    <a:p>
                      <a:r>
                        <a:rPr lang="en-US" sz="1600" dirty="0"/>
                        <a:t>1. We have more types</a:t>
                      </a:r>
                      <a:r>
                        <a:rPr lang="en-US" sz="1600" baseline="0" dirty="0"/>
                        <a:t> of stress balls available</a:t>
                      </a:r>
                      <a:endParaRPr lang="en-US" sz="1600" dirty="0"/>
                    </a:p>
                    <a:p>
                      <a:r>
                        <a:rPr lang="en-US" sz="1600" dirty="0"/>
                        <a:t>2. We are local as well as online </a:t>
                      </a:r>
                      <a:r>
                        <a:rPr lang="en-US" sz="1600" dirty="0" smtClean="0"/>
                        <a:t> </a:t>
                      </a:r>
                      <a:endParaRPr lang="en-US" sz="1600" dirty="0"/>
                    </a:p>
                    <a:p>
                      <a:r>
                        <a:rPr lang="en-US" sz="1600" dirty="0"/>
                        <a:t>3. </a:t>
                      </a:r>
                      <a:r>
                        <a:rPr lang="en-US" sz="1600" dirty="0" smtClean="0"/>
                        <a:t>Low</a:t>
                      </a:r>
                      <a:r>
                        <a:rPr lang="en-US" sz="1600" baseline="0" dirty="0" smtClean="0"/>
                        <a:t> order quantities and customization available  </a:t>
                      </a:r>
                      <a:endParaRPr lang="en-US" sz="1600" dirty="0"/>
                    </a:p>
                  </a:txBody>
                  <a:tcPr anchor="ctr"/>
                </a:tc>
                <a:extLst>
                  <a:ext uri="{0D108BD9-81ED-4DB2-BD59-A6C34878D82A}">
                    <a16:rowId xmlns="" xmlns:a16="http://schemas.microsoft.com/office/drawing/2014/main" val="10001"/>
                  </a:ext>
                </a:extLst>
              </a:tr>
            </a:tbl>
          </a:graphicData>
        </a:graphic>
      </p:graphicFrame>
      <p:pic>
        <p:nvPicPr>
          <p:cNvPr id="4" name="Content Placeholder 9" descr="logo secondary.jpg"/>
          <p:cNvPicPr>
            <a:picLocks noChangeAspect="1"/>
          </p:cNvPicPr>
          <p:nvPr/>
        </p:nvPicPr>
        <p:blipFill>
          <a:blip r:embed="rId3" cstate="print"/>
          <a:stretch>
            <a:fillRect/>
          </a:stretch>
        </p:blipFill>
        <p:spPr>
          <a:xfrm>
            <a:off x="139437" y="152400"/>
            <a:ext cx="1654533" cy="815041"/>
          </a:xfrm>
          <a:prstGeom prst="rect">
            <a:avLst/>
          </a:prstGeom>
        </p:spPr>
      </p:pic>
      <p:pic>
        <p:nvPicPr>
          <p:cNvPr id="7" name="Picture 2" descr="C:\Users\lyndsey\Downloads\0327c856-1a1c-42cf-a237-cb3de46a2486.png"/>
          <p:cNvPicPr>
            <a:picLocks noChangeAspect="1" noChangeArrowheads="1"/>
          </p:cNvPicPr>
          <p:nvPr/>
        </p:nvPicPr>
        <p:blipFill rotWithShape="1">
          <a:blip r:embed="rId4" cstate="print"/>
          <a:srcRect t="28522" b="31370"/>
          <a:stretch/>
        </p:blipFill>
        <p:spPr bwMode="auto">
          <a:xfrm>
            <a:off x="2514596" y="2253343"/>
            <a:ext cx="2057402" cy="849085"/>
          </a:xfrm>
          <a:prstGeom prst="rect">
            <a:avLst/>
          </a:prstGeom>
          <a:noFill/>
        </p:spPr>
      </p:pic>
      <p:pic>
        <p:nvPicPr>
          <p:cNvPr id="8" name="Picture 2" descr="C:\Users\lyndsey\Downloads\0327c856-1a1c-42cf-a237-cb3de46a2486.png"/>
          <p:cNvPicPr>
            <a:picLocks noChangeAspect="1" noChangeArrowheads="1"/>
          </p:cNvPicPr>
          <p:nvPr/>
        </p:nvPicPr>
        <p:blipFill>
          <a:blip r:embed="rId4" cstate="print"/>
          <a:srcRect/>
          <a:stretch>
            <a:fillRect/>
          </a:stretch>
        </p:blipFill>
        <p:spPr bwMode="auto">
          <a:xfrm>
            <a:off x="7315200" y="-275541"/>
            <a:ext cx="1704600" cy="1704600"/>
          </a:xfrm>
          <a:prstGeom prst="rect">
            <a:avLst/>
          </a:prstGeom>
          <a:noFill/>
        </p:spPr>
      </p:pic>
    </p:spTree>
    <p:extLst>
      <p:ext uri="{BB962C8B-B14F-4D97-AF65-F5344CB8AC3E}">
        <p14:creationId xmlns:p14="http://schemas.microsoft.com/office/powerpoint/2010/main" val="356001405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Our Qualifications</a:t>
            </a:r>
          </a:p>
        </p:txBody>
      </p:sp>
      <p:sp>
        <p:nvSpPr>
          <p:cNvPr id="3" name="Content Placeholder 2"/>
          <p:cNvSpPr>
            <a:spLocks noGrp="1"/>
          </p:cNvSpPr>
          <p:nvPr>
            <p:ph idx="1"/>
          </p:nvPr>
        </p:nvSpPr>
        <p:spPr>
          <a:xfrm>
            <a:off x="304800" y="1919898"/>
            <a:ext cx="9144000" cy="3975828"/>
          </a:xfrm>
        </p:spPr>
        <p:txBody>
          <a:bodyPr>
            <a:normAutofit/>
          </a:bodyPr>
          <a:lstStyle/>
          <a:p>
            <a:pPr>
              <a:buFont typeface="Wingdings" panose="05000000000000000000" pitchFamily="2" charset="2"/>
              <a:buChar char="v"/>
            </a:pPr>
            <a:r>
              <a:rPr lang="en-US" sz="2200" dirty="0"/>
              <a:t>We are members of our own</a:t>
            </a:r>
            <a:r>
              <a:rPr lang="en-US" sz="2200" b="1" dirty="0"/>
              <a:t> target market</a:t>
            </a:r>
          </a:p>
          <a:p>
            <a:pPr>
              <a:buFont typeface="Wingdings" panose="05000000000000000000" pitchFamily="2" charset="2"/>
              <a:buChar char="v"/>
            </a:pPr>
            <a:r>
              <a:rPr lang="en-US" sz="2200" dirty="0"/>
              <a:t>We are </a:t>
            </a:r>
            <a:r>
              <a:rPr lang="en-US" sz="2200" dirty="0" smtClean="0"/>
              <a:t>currently </a:t>
            </a:r>
            <a:r>
              <a:rPr lang="en-US" sz="2200" b="1" dirty="0" smtClean="0"/>
              <a:t>operational </a:t>
            </a:r>
            <a:endParaRPr lang="en-US" sz="2200" b="1" dirty="0"/>
          </a:p>
          <a:p>
            <a:pPr>
              <a:buFont typeface="Wingdings" panose="05000000000000000000" pitchFamily="2" charset="2"/>
              <a:buChar char="v"/>
            </a:pPr>
            <a:r>
              <a:rPr lang="en-US" sz="2200" b="1" dirty="0"/>
              <a:t>Connections</a:t>
            </a:r>
            <a:r>
              <a:rPr lang="en-US" sz="2200" dirty="0"/>
              <a:t> with people who </a:t>
            </a:r>
            <a:r>
              <a:rPr lang="en-US" sz="2200" dirty="0" smtClean="0"/>
              <a:t>will support our business</a:t>
            </a:r>
            <a:endParaRPr lang="en-US" sz="2200" dirty="0"/>
          </a:p>
          <a:p>
            <a:pPr>
              <a:buFont typeface="Wingdings" panose="05000000000000000000" pitchFamily="2" charset="2"/>
              <a:buChar char="v"/>
            </a:pPr>
            <a:r>
              <a:rPr lang="en-US" sz="2200" dirty="0"/>
              <a:t>We have taken a </a:t>
            </a:r>
            <a:r>
              <a:rPr lang="en-US" sz="2200" b="1" dirty="0"/>
              <a:t>Marketing and Entrepreneurship class</a:t>
            </a:r>
          </a:p>
          <a:p>
            <a:pPr>
              <a:buFont typeface="Wingdings" panose="05000000000000000000" pitchFamily="2" charset="2"/>
              <a:buChar char="v"/>
            </a:pPr>
            <a:r>
              <a:rPr lang="en-US" sz="2200" dirty="0"/>
              <a:t>Combined we have exceptional math </a:t>
            </a:r>
            <a:r>
              <a:rPr lang="en-US" sz="2200" b="1" dirty="0"/>
              <a:t>skills</a:t>
            </a:r>
          </a:p>
          <a:p>
            <a:pPr marL="0" indent="0">
              <a:buNone/>
            </a:pPr>
            <a:endParaRPr lang="en-US" dirty="0"/>
          </a:p>
        </p:txBody>
      </p:sp>
      <p:pic>
        <p:nvPicPr>
          <p:cNvPr id="4"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pic>
        <p:nvPicPr>
          <p:cNvPr id="6" name="Picture 2" descr="C:\Users\lyndsey\Downloads\0327c856-1a1c-42cf-a237-cb3de46a2486.png"/>
          <p:cNvPicPr>
            <a:picLocks noChangeAspect="1" noChangeArrowheads="1"/>
          </p:cNvPicPr>
          <p:nvPr/>
        </p:nvPicPr>
        <p:blipFill>
          <a:blip r:embed="rId4" cstate="print"/>
          <a:srcRect/>
          <a:stretch>
            <a:fillRect/>
          </a:stretch>
        </p:blipFill>
        <p:spPr bwMode="auto">
          <a:xfrm>
            <a:off x="7315200" y="-275541"/>
            <a:ext cx="1704600" cy="1704600"/>
          </a:xfrm>
          <a:prstGeom prst="rect">
            <a:avLst/>
          </a:prstGeom>
          <a:noFill/>
        </p:spPr>
      </p:pic>
    </p:spTree>
    <p:extLst>
      <p:ext uri="{BB962C8B-B14F-4D97-AF65-F5344CB8AC3E}">
        <p14:creationId xmlns:p14="http://schemas.microsoft.com/office/powerpoint/2010/main" val="427146652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Sales Projections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93383696"/>
              </p:ext>
            </p:extLst>
          </p:nvPr>
        </p:nvGraphicFramePr>
        <p:xfrm>
          <a:off x="685800" y="2590800"/>
          <a:ext cx="8077200" cy="36115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524000" y="1677888"/>
            <a:ext cx="1828800" cy="707886"/>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sng" strike="noStrike" kern="0" cap="none" spc="0" normalizeH="0" baseline="0" noProof="0" dirty="0">
                <a:ln>
                  <a:noFill/>
                </a:ln>
                <a:solidFill>
                  <a:sysClr val="windowText" lastClr="000000"/>
                </a:solidFill>
                <a:effectLst/>
                <a:uLnTx/>
                <a:uFillTx/>
                <a:ea typeface="ＭＳ Ｐゴシック" pitchFamily="-112" charset="-128"/>
                <a:cs typeface="Arial" pitchFamily="34" charset="0"/>
              </a:rPr>
              <a:t>Total Units</a:t>
            </a:r>
          </a:p>
          <a:p>
            <a:pPr marL="0" marR="0" lvl="0" indent="0" algn="ctr" defTabSz="914400" eaLnBrk="1" fontAlgn="auto" latinLnBrk="0" hangingPunct="1">
              <a:lnSpc>
                <a:spcPct val="100000"/>
              </a:lnSpc>
              <a:spcBef>
                <a:spcPts val="0"/>
              </a:spcBef>
              <a:spcAft>
                <a:spcPts val="0"/>
              </a:spcAft>
              <a:buClrTx/>
              <a:buSzTx/>
              <a:buFontTx/>
              <a:buNone/>
              <a:tabLst/>
              <a:defRPr/>
            </a:pPr>
            <a:r>
              <a:rPr lang="en-US" sz="2000" b="1" kern="0" dirty="0" smtClean="0">
                <a:solidFill>
                  <a:prstClr val="black"/>
                </a:solidFill>
              </a:rPr>
              <a:t>709</a:t>
            </a:r>
            <a:endParaRPr kumimoji="0" lang="en-US" sz="2000" b="1" i="0" u="none" strike="noStrike" kern="0" cap="none" spc="0" normalizeH="0" baseline="0" noProof="0" dirty="0">
              <a:ln>
                <a:noFill/>
              </a:ln>
              <a:solidFill>
                <a:prstClr val="black"/>
              </a:solidFill>
              <a:effectLst/>
              <a:uLnTx/>
              <a:uFillTx/>
            </a:endParaRPr>
          </a:p>
        </p:txBody>
      </p:sp>
      <p:sp>
        <p:nvSpPr>
          <p:cNvPr id="8" name="TextBox 7"/>
          <p:cNvSpPr txBox="1"/>
          <p:nvPr/>
        </p:nvSpPr>
        <p:spPr>
          <a:xfrm>
            <a:off x="3733800" y="1553290"/>
            <a:ext cx="1828800" cy="95410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sng" strike="noStrike" kern="0" cap="none" spc="0" normalizeH="0" baseline="0" noProof="0" dirty="0">
                <a:ln>
                  <a:noFill/>
                </a:ln>
                <a:solidFill>
                  <a:sysClr val="windowText" lastClr="000000"/>
                </a:solidFill>
                <a:effectLst/>
                <a:uLnTx/>
                <a:uFillTx/>
                <a:ea typeface="ＭＳ Ｐゴシック" pitchFamily="-112" charset="-128"/>
                <a:cs typeface="Arial" pitchFamily="34" charset="0"/>
              </a:rPr>
              <a:t>Gross Revenue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ysClr val="windowText" lastClr="000000"/>
                </a:solidFill>
                <a:effectLst/>
                <a:uLnTx/>
                <a:uFillTx/>
                <a:cs typeface="Arial" pitchFamily="34" charset="0"/>
              </a:rPr>
              <a:t>$</a:t>
            </a:r>
            <a:r>
              <a:rPr lang="en-US" sz="2000" b="1" kern="0" dirty="0" smtClean="0">
                <a:solidFill>
                  <a:sysClr val="windowText" lastClr="000000"/>
                </a:solidFill>
                <a:cs typeface="Arial" pitchFamily="34" charset="0"/>
              </a:rPr>
              <a:t>3,545</a:t>
            </a:r>
            <a:endParaRPr kumimoji="0" lang="en-US" sz="2000" b="1" i="0" u="none" strike="noStrike" kern="0" cap="none" spc="0" normalizeH="0" baseline="0" noProof="0" dirty="0">
              <a:ln>
                <a:noFill/>
              </a:ln>
              <a:solidFill>
                <a:prstClr val="black"/>
              </a:solidFill>
              <a:effectLst/>
              <a:uLnTx/>
              <a:uFillTx/>
            </a:endParaRPr>
          </a:p>
        </p:txBody>
      </p:sp>
      <p:sp>
        <p:nvSpPr>
          <p:cNvPr id="9" name="TextBox 8"/>
          <p:cNvSpPr txBox="1"/>
          <p:nvPr/>
        </p:nvSpPr>
        <p:spPr>
          <a:xfrm>
            <a:off x="5943600" y="1676400"/>
            <a:ext cx="1828800" cy="707886"/>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sng" strike="noStrike" kern="0" cap="none" spc="0" normalizeH="0" baseline="0" noProof="0" dirty="0">
                <a:ln>
                  <a:noFill/>
                </a:ln>
                <a:solidFill>
                  <a:sysClr val="windowText" lastClr="000000"/>
                </a:solidFill>
                <a:effectLst/>
                <a:uLnTx/>
                <a:uFillTx/>
                <a:ea typeface="ＭＳ Ｐゴシック" pitchFamily="-112" charset="-128"/>
                <a:cs typeface="Arial" pitchFamily="34" charset="0"/>
              </a:rPr>
              <a:t>Net Profit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ysClr val="windowText" lastClr="000000"/>
                </a:solidFill>
                <a:effectLst/>
                <a:uLnTx/>
                <a:uFillTx/>
                <a:cs typeface="Arial" pitchFamily="34" charset="0"/>
              </a:rPr>
              <a:t>$</a:t>
            </a:r>
            <a:r>
              <a:rPr lang="en-US" sz="2000" b="1" kern="0" dirty="0" smtClean="0">
                <a:solidFill>
                  <a:sysClr val="windowText" lastClr="000000"/>
                </a:solidFill>
                <a:cs typeface="Arial" pitchFamily="34" charset="0"/>
              </a:rPr>
              <a:t>374</a:t>
            </a:r>
            <a:endParaRPr kumimoji="0" lang="en-US" sz="2000" b="1" i="0" u="none" strike="noStrike" kern="0" cap="none" spc="0" normalizeH="0" baseline="0" noProof="0" dirty="0">
              <a:ln>
                <a:noFill/>
              </a:ln>
              <a:solidFill>
                <a:prstClr val="black"/>
              </a:solidFill>
              <a:effectLst/>
              <a:uLnTx/>
              <a:uFillTx/>
            </a:endParaRPr>
          </a:p>
        </p:txBody>
      </p:sp>
      <p:pic>
        <p:nvPicPr>
          <p:cNvPr id="7" name="Content Placeholder 9" descr="logo secondary.jpg"/>
          <p:cNvPicPr>
            <a:picLocks noChangeAspect="1"/>
          </p:cNvPicPr>
          <p:nvPr/>
        </p:nvPicPr>
        <p:blipFill>
          <a:blip r:embed="rId4" cstate="print"/>
          <a:stretch>
            <a:fillRect/>
          </a:stretch>
        </p:blipFill>
        <p:spPr>
          <a:xfrm>
            <a:off x="7315200" y="5895726"/>
            <a:ext cx="1828800" cy="962274"/>
          </a:xfrm>
          <a:prstGeom prst="rect">
            <a:avLst/>
          </a:prstGeom>
        </p:spPr>
      </p:pic>
      <p:pic>
        <p:nvPicPr>
          <p:cNvPr id="11" name="Picture 2" descr="C:\Users\lyndsey\Downloads\0327c856-1a1c-42cf-a237-cb3de46a2486.png"/>
          <p:cNvPicPr>
            <a:picLocks noChangeAspect="1" noChangeArrowheads="1"/>
          </p:cNvPicPr>
          <p:nvPr/>
        </p:nvPicPr>
        <p:blipFill>
          <a:blip r:embed="rId5" cstate="print"/>
          <a:srcRect/>
          <a:stretch>
            <a:fillRect/>
          </a:stretch>
        </p:blipFill>
        <p:spPr bwMode="auto">
          <a:xfrm>
            <a:off x="7315200" y="-275541"/>
            <a:ext cx="1704600" cy="1704600"/>
          </a:xfrm>
          <a:prstGeom prst="rect">
            <a:avLst/>
          </a:prstGeom>
          <a:noFill/>
        </p:spPr>
      </p:pic>
    </p:spTree>
    <p:extLst>
      <p:ext uri="{BB962C8B-B14F-4D97-AF65-F5344CB8AC3E}">
        <p14:creationId xmlns:p14="http://schemas.microsoft.com/office/powerpoint/2010/main" val="127256456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997" y="135239"/>
            <a:ext cx="7524003" cy="970450"/>
          </a:xfrm>
        </p:spPr>
        <p:txBody>
          <a:bodyPr/>
          <a:lstStyle/>
          <a:p>
            <a:pPr algn="ctr"/>
            <a:r>
              <a:rPr lang="en-US" dirty="0"/>
              <a:t>Start-up Funds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845048792"/>
              </p:ext>
            </p:extLst>
          </p:nvPr>
        </p:nvGraphicFramePr>
        <p:xfrm>
          <a:off x="609600" y="1447800"/>
          <a:ext cx="7162801" cy="3200400"/>
        </p:xfrm>
        <a:graphic>
          <a:graphicData uri="http://schemas.openxmlformats.org/drawingml/2006/table">
            <a:tbl>
              <a:tblPr>
                <a:tableStyleId>{35758FB7-9AC5-4552-8A53-C91805E547FA}</a:tableStyleId>
              </a:tblPr>
              <a:tblGrid>
                <a:gridCol w="2302329">
                  <a:extLst>
                    <a:ext uri="{9D8B030D-6E8A-4147-A177-3AD203B41FA5}">
                      <a16:colId xmlns="" xmlns:a16="http://schemas.microsoft.com/office/drawing/2014/main" val="20000"/>
                    </a:ext>
                  </a:extLst>
                </a:gridCol>
                <a:gridCol w="3532033">
                  <a:extLst>
                    <a:ext uri="{9D8B030D-6E8A-4147-A177-3AD203B41FA5}">
                      <a16:colId xmlns="" xmlns:a16="http://schemas.microsoft.com/office/drawing/2014/main" val="20001"/>
                    </a:ext>
                  </a:extLst>
                </a:gridCol>
                <a:gridCol w="1328439">
                  <a:extLst>
                    <a:ext uri="{9D8B030D-6E8A-4147-A177-3AD203B41FA5}">
                      <a16:colId xmlns="" xmlns:a16="http://schemas.microsoft.com/office/drawing/2014/main" val="20002"/>
                    </a:ext>
                  </a:extLst>
                </a:gridCol>
              </a:tblGrid>
              <a:tr h="41483">
                <a:tc>
                  <a:txBody>
                    <a:bodyPr/>
                    <a:lstStyle/>
                    <a:p>
                      <a:pPr marL="0" marR="0" algn="ctr">
                        <a:spcBef>
                          <a:spcPts val="0"/>
                        </a:spcBef>
                        <a:spcAft>
                          <a:spcPts val="0"/>
                        </a:spcAft>
                      </a:pPr>
                      <a:r>
                        <a:rPr lang="en-US" sz="1600" b="1" dirty="0"/>
                        <a:t>Item</a:t>
                      </a:r>
                      <a:endParaRPr lang="en-US" sz="1600" b="1" dirty="0">
                        <a:solidFill>
                          <a:schemeClr val="bg1"/>
                        </a:solidFill>
                        <a:latin typeface="+mn-lt"/>
                        <a:ea typeface="Times New Roman"/>
                        <a:cs typeface="Times New Roman"/>
                      </a:endParaRPr>
                    </a:p>
                  </a:txBody>
                  <a:tcPr marL="68580" marR="68580" marT="0" marB="0"/>
                </a:tc>
                <a:tc>
                  <a:txBody>
                    <a:bodyPr/>
                    <a:lstStyle/>
                    <a:p>
                      <a:pPr marL="0" marR="0" algn="ctr">
                        <a:spcBef>
                          <a:spcPts val="0"/>
                        </a:spcBef>
                        <a:spcAft>
                          <a:spcPts val="0"/>
                        </a:spcAft>
                      </a:pPr>
                      <a:r>
                        <a:rPr lang="en-US" sz="1600" b="1" dirty="0"/>
                        <a:t>Why Needed</a:t>
                      </a:r>
                      <a:endParaRPr lang="en-US" sz="1600" b="1" dirty="0">
                        <a:solidFill>
                          <a:schemeClr val="bg1"/>
                        </a:solidFill>
                        <a:latin typeface="+mn-lt"/>
                        <a:ea typeface="Times New Roman"/>
                        <a:cs typeface="Times New Roman"/>
                      </a:endParaRPr>
                    </a:p>
                  </a:txBody>
                  <a:tcPr marL="68580" marR="68580" marT="0" marB="0"/>
                </a:tc>
                <a:tc>
                  <a:txBody>
                    <a:bodyPr/>
                    <a:lstStyle/>
                    <a:p>
                      <a:pPr marL="0" marR="0" algn="ctr">
                        <a:spcBef>
                          <a:spcPts val="0"/>
                        </a:spcBef>
                        <a:spcAft>
                          <a:spcPts val="0"/>
                        </a:spcAft>
                      </a:pPr>
                      <a:r>
                        <a:rPr lang="en-US" sz="1600" b="1" dirty="0"/>
                        <a:t>Cost</a:t>
                      </a:r>
                      <a:endParaRPr lang="en-US" sz="1600" b="1" dirty="0">
                        <a:solidFill>
                          <a:schemeClr val="bg1"/>
                        </a:solidFill>
                        <a:latin typeface="+mn-lt"/>
                        <a:ea typeface="Times New Roman"/>
                        <a:cs typeface="Times New Roman"/>
                      </a:endParaRPr>
                    </a:p>
                  </a:txBody>
                  <a:tcPr marL="68580" marR="68580" marT="0" marB="0"/>
                </a:tc>
                <a:extLst>
                  <a:ext uri="{0D108BD9-81ED-4DB2-BD59-A6C34878D82A}">
                    <a16:rowId xmlns="" xmlns:a16="http://schemas.microsoft.com/office/drawing/2014/main" val="10000"/>
                  </a:ext>
                </a:extLst>
              </a:tr>
              <a:tr h="41483">
                <a:tc>
                  <a:txBody>
                    <a:bodyPr/>
                    <a:lstStyle/>
                    <a:p>
                      <a:pPr marL="0" marR="0">
                        <a:spcBef>
                          <a:spcPts val="0"/>
                        </a:spcBef>
                        <a:spcAft>
                          <a:spcPts val="0"/>
                        </a:spcAft>
                      </a:pPr>
                      <a:r>
                        <a:rPr lang="en-US" sz="1600" dirty="0">
                          <a:latin typeface="+mn-lt"/>
                          <a:ea typeface="+mn-ea"/>
                          <a:cs typeface="+mn-cs"/>
                        </a:rPr>
                        <a:t>Start</a:t>
                      </a:r>
                      <a:r>
                        <a:rPr lang="en-US" sz="1600" baseline="0" dirty="0">
                          <a:latin typeface="+mn-lt"/>
                          <a:ea typeface="+mn-ea"/>
                          <a:cs typeface="+mn-cs"/>
                        </a:rPr>
                        <a:t> up Supplies</a:t>
                      </a:r>
                      <a:endParaRPr lang="en-US" sz="1600" dirty="0">
                        <a:latin typeface="+mn-lt"/>
                        <a:ea typeface="Times New Roman"/>
                        <a:cs typeface="Times New Roman"/>
                      </a:endParaRPr>
                    </a:p>
                  </a:txBody>
                  <a:tcPr marL="68580" marR="68580" marT="0" marB="0"/>
                </a:tc>
                <a:tc>
                  <a:txBody>
                    <a:bodyPr/>
                    <a:lstStyle/>
                    <a:p>
                      <a:pPr marL="0" marR="0">
                        <a:spcBef>
                          <a:spcPts val="0"/>
                        </a:spcBef>
                        <a:spcAft>
                          <a:spcPts val="0"/>
                        </a:spcAft>
                      </a:pPr>
                      <a:r>
                        <a:rPr lang="en-US" sz="1600" dirty="0">
                          <a:latin typeface="+mn-lt"/>
                          <a:ea typeface="+mn-ea"/>
                          <a:cs typeface="+mn-cs"/>
                        </a:rPr>
                        <a:t>To</a:t>
                      </a:r>
                      <a:r>
                        <a:rPr lang="en-US" sz="1600" baseline="0" dirty="0">
                          <a:latin typeface="+mn-lt"/>
                          <a:ea typeface="+mn-ea"/>
                          <a:cs typeface="+mn-cs"/>
                        </a:rPr>
                        <a:t> make stress balls</a:t>
                      </a:r>
                      <a:endParaRPr lang="en-US" sz="1600" dirty="0">
                        <a:latin typeface="+mn-lt"/>
                        <a:ea typeface="Times New Roman"/>
                        <a:cs typeface="Times New Roman"/>
                      </a:endParaRPr>
                    </a:p>
                  </a:txBody>
                  <a:tcPr marL="68580" marR="68580" marT="0" marB="0"/>
                </a:tc>
                <a:tc>
                  <a:txBody>
                    <a:bodyPr/>
                    <a:lstStyle/>
                    <a:p>
                      <a:pPr marL="0" marR="0" algn="r">
                        <a:spcBef>
                          <a:spcPts val="0"/>
                        </a:spcBef>
                        <a:spcAft>
                          <a:spcPts val="0"/>
                        </a:spcAft>
                      </a:pPr>
                      <a:r>
                        <a:rPr lang="en-US" sz="1600" dirty="0"/>
                        <a:t>$7.00</a:t>
                      </a:r>
                      <a:endParaRPr lang="en-US" sz="1600" dirty="0">
                        <a:latin typeface="+mn-lt"/>
                        <a:ea typeface="Times New Roman"/>
                        <a:cs typeface="Times New Roman"/>
                      </a:endParaRPr>
                    </a:p>
                  </a:txBody>
                  <a:tcPr marL="68580" marR="68580" marT="0" marB="0"/>
                </a:tc>
                <a:extLst>
                  <a:ext uri="{0D108BD9-81ED-4DB2-BD59-A6C34878D82A}">
                    <a16:rowId xmlns="" xmlns:a16="http://schemas.microsoft.com/office/drawing/2014/main" val="10001"/>
                  </a:ext>
                </a:extLst>
              </a:tr>
              <a:tr h="414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mn-lt"/>
                          <a:ea typeface="+mn-ea"/>
                          <a:cs typeface="+mn-cs"/>
                        </a:rPr>
                        <a:t>Website</a:t>
                      </a:r>
                      <a:r>
                        <a:rPr lang="en-US" sz="1600" baseline="0" dirty="0">
                          <a:latin typeface="+mn-lt"/>
                          <a:ea typeface="+mn-ea"/>
                          <a:cs typeface="+mn-cs"/>
                        </a:rPr>
                        <a:t> </a:t>
                      </a:r>
                      <a:endParaRPr lang="en-US" sz="1600" dirty="0">
                        <a:latin typeface="+mn-lt"/>
                        <a:ea typeface="Times New Roman"/>
                        <a:cs typeface="Times New Roman"/>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mn-lt"/>
                          <a:ea typeface="+mn-ea"/>
                          <a:cs typeface="+mn-cs"/>
                        </a:rPr>
                        <a:t>Provided</a:t>
                      </a:r>
                      <a:r>
                        <a:rPr lang="en-US" sz="1600" baseline="0" dirty="0">
                          <a:latin typeface="+mn-lt"/>
                          <a:ea typeface="+mn-ea"/>
                          <a:cs typeface="+mn-cs"/>
                        </a:rPr>
                        <a:t> to order the products </a:t>
                      </a:r>
                      <a:endParaRPr lang="en-US" sz="1600" dirty="0">
                        <a:latin typeface="+mn-lt"/>
                        <a:ea typeface="Times New Roman"/>
                        <a:cs typeface="Times New Roman"/>
                      </a:endParaRPr>
                    </a:p>
                  </a:txBody>
                  <a:tcPr marL="68580" marR="68580" marT="0" marB="0"/>
                </a:tc>
                <a:tc>
                  <a:txBody>
                    <a:bodyPr/>
                    <a:lstStyle/>
                    <a:p>
                      <a:pPr marL="0" marR="0" algn="r">
                        <a:spcBef>
                          <a:spcPts val="0"/>
                        </a:spcBef>
                        <a:spcAft>
                          <a:spcPts val="0"/>
                        </a:spcAft>
                      </a:pPr>
                      <a:r>
                        <a:rPr lang="en-US" sz="1600" dirty="0">
                          <a:latin typeface="+mn-lt"/>
                          <a:ea typeface="Times New Roman"/>
                          <a:cs typeface="Times New Roman"/>
                        </a:rPr>
                        <a:t>$46.00</a:t>
                      </a:r>
                    </a:p>
                  </a:txBody>
                  <a:tcPr marL="68580" marR="68580" marT="0" marB="0"/>
                </a:tc>
                <a:extLst>
                  <a:ext uri="{0D108BD9-81ED-4DB2-BD59-A6C34878D82A}">
                    <a16:rowId xmlns="" xmlns:a16="http://schemas.microsoft.com/office/drawing/2014/main" val="10002"/>
                  </a:ext>
                </a:extLst>
              </a:tr>
              <a:tr h="414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mn-lt"/>
                          <a:ea typeface="+mn-ea"/>
                          <a:cs typeface="+mn-cs"/>
                        </a:rPr>
                        <a:t>Business</a:t>
                      </a:r>
                      <a:r>
                        <a:rPr lang="en-US" sz="1600" baseline="0" dirty="0">
                          <a:latin typeface="+mn-lt"/>
                          <a:ea typeface="+mn-ea"/>
                          <a:cs typeface="+mn-cs"/>
                        </a:rPr>
                        <a:t> Cards </a:t>
                      </a:r>
                      <a:endParaRPr lang="en-US" sz="1600" dirty="0">
                        <a:latin typeface="+mn-lt"/>
                        <a:ea typeface="Times New Roman"/>
                        <a:cs typeface="Times New Roman"/>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mn-lt"/>
                          <a:ea typeface="Times New Roman"/>
                          <a:cs typeface="Times New Roman"/>
                        </a:rPr>
                        <a:t>To get our business</a:t>
                      </a:r>
                      <a:r>
                        <a:rPr lang="en-US" sz="1600" baseline="0" dirty="0">
                          <a:latin typeface="+mn-lt"/>
                          <a:ea typeface="Times New Roman"/>
                          <a:cs typeface="Times New Roman"/>
                        </a:rPr>
                        <a:t> out there </a:t>
                      </a:r>
                      <a:endParaRPr lang="en-US" sz="1600" dirty="0">
                        <a:latin typeface="+mn-lt"/>
                        <a:ea typeface="Times New Roman"/>
                        <a:cs typeface="Times New Roman"/>
                      </a:endParaRPr>
                    </a:p>
                  </a:txBody>
                  <a:tcPr marL="68580" marR="68580" marT="0" marB="0"/>
                </a:tc>
                <a:tc>
                  <a:txBody>
                    <a:bodyPr/>
                    <a:lstStyle/>
                    <a:p>
                      <a:pPr marL="0" marR="0" algn="r">
                        <a:spcBef>
                          <a:spcPts val="0"/>
                        </a:spcBef>
                        <a:spcAft>
                          <a:spcPts val="0"/>
                        </a:spcAft>
                      </a:pPr>
                      <a:r>
                        <a:rPr lang="en-US" sz="1600" dirty="0">
                          <a:latin typeface="+mn-lt"/>
                          <a:ea typeface="Times New Roman"/>
                          <a:cs typeface="Times New Roman"/>
                        </a:rPr>
                        <a:t>$8.00</a:t>
                      </a:r>
                    </a:p>
                  </a:txBody>
                  <a:tcPr marL="68580" marR="68580" marT="0" marB="0"/>
                </a:tc>
                <a:extLst>
                  <a:ext uri="{0D108BD9-81ED-4DB2-BD59-A6C34878D82A}">
                    <a16:rowId xmlns="" xmlns:a16="http://schemas.microsoft.com/office/drawing/2014/main" val="10003"/>
                  </a:ext>
                </a:extLst>
              </a:tr>
              <a:tr h="414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mn-lt"/>
                          <a:ea typeface="+mn-ea"/>
                          <a:cs typeface="+mn-cs"/>
                        </a:rPr>
                        <a:t>LLC</a:t>
                      </a:r>
                      <a:r>
                        <a:rPr lang="en-US" sz="1600" baseline="0" dirty="0">
                          <a:latin typeface="+mn-lt"/>
                          <a:ea typeface="+mn-ea"/>
                          <a:cs typeface="+mn-cs"/>
                        </a:rPr>
                        <a:t> Papers </a:t>
                      </a:r>
                      <a:endParaRPr lang="en-US" sz="1600" dirty="0">
                        <a:latin typeface="+mn-lt"/>
                        <a:ea typeface="Times New Roman"/>
                        <a:cs typeface="Times New Roman"/>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mn-lt"/>
                          <a:ea typeface="+mn-ea"/>
                          <a:cs typeface="+mn-cs"/>
                        </a:rPr>
                        <a:t>To</a:t>
                      </a:r>
                      <a:r>
                        <a:rPr lang="en-US" sz="1600" baseline="0" dirty="0">
                          <a:latin typeface="+mn-lt"/>
                          <a:ea typeface="+mn-ea"/>
                          <a:cs typeface="+mn-cs"/>
                        </a:rPr>
                        <a:t> be able to protect our business</a:t>
                      </a:r>
                      <a:endParaRPr lang="en-US" sz="1600" dirty="0">
                        <a:latin typeface="+mn-lt"/>
                        <a:ea typeface="Times New Roman"/>
                        <a:cs typeface="Times New Roman"/>
                      </a:endParaRPr>
                    </a:p>
                  </a:txBody>
                  <a:tcPr marL="68580" marR="68580" marT="0" marB="0"/>
                </a:tc>
                <a:tc>
                  <a:txBody>
                    <a:bodyPr/>
                    <a:lstStyle/>
                    <a:p>
                      <a:pPr marL="0" marR="0" algn="r">
                        <a:spcBef>
                          <a:spcPts val="0"/>
                        </a:spcBef>
                        <a:spcAft>
                          <a:spcPts val="0"/>
                        </a:spcAft>
                      </a:pPr>
                      <a:r>
                        <a:rPr lang="en-US" sz="1600" dirty="0">
                          <a:latin typeface="+mn-lt"/>
                          <a:ea typeface="Times New Roman"/>
                          <a:cs typeface="Times New Roman"/>
                        </a:rPr>
                        <a:t>$309.00</a:t>
                      </a:r>
                    </a:p>
                  </a:txBody>
                  <a:tcPr marL="68580" marR="68580" marT="0" marB="0"/>
                </a:tc>
                <a:extLst>
                  <a:ext uri="{0D108BD9-81ED-4DB2-BD59-A6C34878D82A}">
                    <a16:rowId xmlns="" xmlns:a16="http://schemas.microsoft.com/office/drawing/2014/main" val="10004"/>
                  </a:ext>
                </a:extLst>
              </a:tr>
              <a:tr h="414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mn-lt"/>
                          <a:ea typeface="Times New Roman"/>
                          <a:cs typeface="Times New Roman"/>
                        </a:rPr>
                        <a:t>Car </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mn-lt"/>
                          <a:ea typeface="Times New Roman"/>
                          <a:cs typeface="Times New Roman"/>
                        </a:rPr>
                        <a:t>For</a:t>
                      </a:r>
                      <a:r>
                        <a:rPr lang="en-US" sz="1600" baseline="0" dirty="0">
                          <a:latin typeface="+mn-lt"/>
                          <a:ea typeface="Times New Roman"/>
                          <a:cs typeface="Times New Roman"/>
                        </a:rPr>
                        <a:t> personal exchange </a:t>
                      </a:r>
                      <a:endParaRPr lang="en-US" sz="1600" dirty="0">
                        <a:latin typeface="+mn-lt"/>
                        <a:ea typeface="Times New Roman"/>
                        <a:cs typeface="Times New Roman"/>
                      </a:endParaRPr>
                    </a:p>
                  </a:txBody>
                  <a:tcPr marL="68580" marR="68580" marT="0" marB="0"/>
                </a:tc>
                <a:tc>
                  <a:txBody>
                    <a:bodyPr/>
                    <a:lstStyle/>
                    <a:p>
                      <a:pPr marL="0" marR="0" algn="r">
                        <a:spcBef>
                          <a:spcPts val="0"/>
                        </a:spcBef>
                        <a:spcAft>
                          <a:spcPts val="0"/>
                        </a:spcAft>
                      </a:pPr>
                      <a:r>
                        <a:rPr lang="en-US" sz="1600" dirty="0">
                          <a:latin typeface="+mn-lt"/>
                          <a:ea typeface="Times New Roman"/>
                          <a:cs typeface="Times New Roman"/>
                        </a:rPr>
                        <a:t>Owned</a:t>
                      </a:r>
                    </a:p>
                  </a:txBody>
                  <a:tcPr marL="68580" marR="68580" marT="0" marB="0"/>
                </a:tc>
                <a:extLst>
                  <a:ext uri="{0D108BD9-81ED-4DB2-BD59-A6C34878D82A}">
                    <a16:rowId xmlns="" xmlns:a16="http://schemas.microsoft.com/office/drawing/2014/main" val="10005"/>
                  </a:ext>
                </a:extLst>
              </a:tr>
              <a:tr h="414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mn-lt"/>
                          <a:ea typeface="+mn-ea"/>
                          <a:cs typeface="+mn-cs"/>
                        </a:rPr>
                        <a:t>Phone/Computer</a:t>
                      </a:r>
                      <a:r>
                        <a:rPr lang="en-US" sz="1600" baseline="0" dirty="0">
                          <a:latin typeface="+mn-lt"/>
                          <a:ea typeface="+mn-ea"/>
                          <a:cs typeface="+mn-cs"/>
                        </a:rPr>
                        <a:t>  </a:t>
                      </a:r>
                      <a:endParaRPr lang="en-US" sz="1600" dirty="0">
                        <a:latin typeface="+mn-lt"/>
                        <a:ea typeface="Times New Roman"/>
                        <a:cs typeface="Times New Roman"/>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mn-lt"/>
                          <a:ea typeface="Times New Roman"/>
                          <a:cs typeface="Times New Roman"/>
                        </a:rPr>
                        <a:t>Business</a:t>
                      </a:r>
                      <a:r>
                        <a:rPr lang="en-US" sz="1600" baseline="0" dirty="0">
                          <a:latin typeface="+mn-lt"/>
                          <a:ea typeface="Times New Roman"/>
                          <a:cs typeface="Times New Roman"/>
                        </a:rPr>
                        <a:t> c</a:t>
                      </a:r>
                      <a:r>
                        <a:rPr lang="en-US" sz="1600" dirty="0">
                          <a:latin typeface="+mn-lt"/>
                          <a:ea typeface="Times New Roman"/>
                          <a:cs typeface="Times New Roman"/>
                        </a:rPr>
                        <a:t>ommunications</a:t>
                      </a:r>
                      <a:r>
                        <a:rPr lang="en-US" sz="1600" baseline="0" dirty="0">
                          <a:latin typeface="+mn-lt"/>
                          <a:ea typeface="Times New Roman"/>
                          <a:cs typeface="Times New Roman"/>
                        </a:rPr>
                        <a:t> </a:t>
                      </a:r>
                      <a:endParaRPr lang="en-US" sz="1600" dirty="0">
                        <a:latin typeface="+mn-lt"/>
                        <a:ea typeface="Times New Roman"/>
                        <a:cs typeface="Times New Roman"/>
                      </a:endParaRPr>
                    </a:p>
                  </a:txBody>
                  <a:tcPr marL="68580" marR="68580" marT="0" marB="0"/>
                </a:tc>
                <a:tc>
                  <a:txBody>
                    <a:bodyPr/>
                    <a:lstStyle/>
                    <a:p>
                      <a:pPr marL="0" marR="0" algn="r">
                        <a:spcBef>
                          <a:spcPts val="0"/>
                        </a:spcBef>
                        <a:spcAft>
                          <a:spcPts val="0"/>
                        </a:spcAft>
                      </a:pPr>
                      <a:r>
                        <a:rPr lang="en-US" sz="1600" dirty="0">
                          <a:latin typeface="+mn-lt"/>
                          <a:ea typeface="+mn-ea"/>
                          <a:cs typeface="+mn-cs"/>
                        </a:rPr>
                        <a:t>Owned</a:t>
                      </a:r>
                      <a:r>
                        <a:rPr lang="en-US" sz="1600" baseline="0" dirty="0">
                          <a:latin typeface="+mn-lt"/>
                          <a:ea typeface="+mn-ea"/>
                          <a:cs typeface="+mn-cs"/>
                        </a:rPr>
                        <a:t> </a:t>
                      </a:r>
                      <a:endParaRPr lang="en-US" sz="1600" dirty="0">
                        <a:latin typeface="+mn-lt"/>
                        <a:ea typeface="Times New Roman"/>
                        <a:cs typeface="Times New Roman"/>
                      </a:endParaRPr>
                    </a:p>
                  </a:txBody>
                  <a:tcPr marL="68580" marR="68580" marT="0" marB="0"/>
                </a:tc>
                <a:extLst>
                  <a:ext uri="{0D108BD9-81ED-4DB2-BD59-A6C34878D82A}">
                    <a16:rowId xmlns="" xmlns:a16="http://schemas.microsoft.com/office/drawing/2014/main" val="10006"/>
                  </a:ext>
                </a:extLst>
              </a:tr>
              <a:tr h="39542">
                <a:tc>
                  <a:txBody>
                    <a:bodyPr/>
                    <a:lstStyle/>
                    <a:p>
                      <a:pPr marL="0" marR="0" algn="r">
                        <a:spcBef>
                          <a:spcPts val="0"/>
                        </a:spcBef>
                        <a:spcAft>
                          <a:spcPts val="0"/>
                        </a:spcAft>
                      </a:pPr>
                      <a:endParaRPr lang="en-US" sz="1600" dirty="0">
                        <a:latin typeface="+mn-lt"/>
                        <a:ea typeface="Times New Roman"/>
                        <a:cs typeface="Times New Roman"/>
                      </a:endParaRPr>
                    </a:p>
                  </a:txBody>
                  <a:tcPr marL="68580" marR="68580" marT="0" marB="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t>Total Startup Expenditures</a:t>
                      </a:r>
                      <a:endParaRPr lang="en-US" sz="1600" dirty="0">
                        <a:latin typeface="+mn-lt"/>
                        <a:ea typeface="Times New Roman"/>
                        <a:cs typeface="Times New Roman"/>
                      </a:endParaRPr>
                    </a:p>
                  </a:txBody>
                  <a:tcPr marL="68580" marR="68580" marT="0" marB="0"/>
                </a:tc>
                <a:tc>
                  <a:txBody>
                    <a:bodyPr/>
                    <a:lstStyle/>
                    <a:p>
                      <a:pPr marL="0" marR="0" algn="r">
                        <a:spcBef>
                          <a:spcPts val="0"/>
                        </a:spcBef>
                        <a:spcAft>
                          <a:spcPts val="0"/>
                        </a:spcAft>
                      </a:pPr>
                      <a:r>
                        <a:rPr lang="en-US" sz="1600" dirty="0"/>
                        <a:t>$370.00</a:t>
                      </a:r>
                      <a:endParaRPr lang="en-US" sz="1600" b="1" dirty="0">
                        <a:latin typeface="+mn-lt"/>
                        <a:ea typeface="Times New Roman"/>
                        <a:cs typeface="Times New Roman"/>
                      </a:endParaRPr>
                    </a:p>
                  </a:txBody>
                  <a:tcPr marL="68580" marR="68580" marT="0" marB="0"/>
                </a:tc>
                <a:extLst>
                  <a:ext uri="{0D108BD9-81ED-4DB2-BD59-A6C34878D82A}">
                    <a16:rowId xmlns="" xmlns:a16="http://schemas.microsoft.com/office/drawing/2014/main" val="10007"/>
                  </a:ext>
                </a:extLst>
              </a:tr>
              <a:tr h="106680">
                <a:tc gridSpan="2">
                  <a:txBody>
                    <a:bodyPr/>
                    <a:lstStyle/>
                    <a:p>
                      <a:endParaRPr lang="en-US" sz="1600" dirty="0">
                        <a:latin typeface="+mn-lt"/>
                      </a:endParaRPr>
                    </a:p>
                  </a:txBody>
                  <a:tcPr marL="68580" marR="68580" marT="0" marB="0"/>
                </a:tc>
                <a:tc hMerge="1">
                  <a:txBody>
                    <a:bodyPr/>
                    <a:lstStyle/>
                    <a:p>
                      <a:endParaRPr lang="en-US"/>
                    </a:p>
                  </a:txBody>
                  <a:tcPr/>
                </a:tc>
                <a:tc>
                  <a:txBody>
                    <a:bodyPr/>
                    <a:lstStyle/>
                    <a:p>
                      <a:endParaRPr lang="en-US" sz="1600" dirty="0">
                        <a:latin typeface="+mn-lt"/>
                      </a:endParaRPr>
                    </a:p>
                  </a:txBody>
                  <a:tcPr marL="68580" marR="68580" marT="0" marB="0"/>
                </a:tc>
                <a:extLst>
                  <a:ext uri="{0D108BD9-81ED-4DB2-BD59-A6C34878D82A}">
                    <a16:rowId xmlns="" xmlns:a16="http://schemas.microsoft.com/office/drawing/2014/main" val="10008"/>
                  </a:ext>
                </a:extLst>
              </a:tr>
              <a:tr h="213360">
                <a:tc>
                  <a:txBody>
                    <a:bodyPr/>
                    <a:lstStyle/>
                    <a:p>
                      <a:pPr marL="0" marR="0" algn="r">
                        <a:spcBef>
                          <a:spcPts val="0"/>
                        </a:spcBef>
                        <a:spcAft>
                          <a:spcPts val="0"/>
                        </a:spcAft>
                      </a:pPr>
                      <a:endParaRPr lang="en-US" sz="1600" dirty="0">
                        <a:latin typeface="+mn-lt"/>
                        <a:ea typeface="Times New Roman"/>
                        <a:cs typeface="Times New Roman"/>
                      </a:endParaRPr>
                    </a:p>
                  </a:txBody>
                  <a:tcPr marL="68580" marR="68580" marT="0" marB="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t>Emergency Fund</a:t>
                      </a:r>
                      <a:endParaRPr lang="en-US" sz="1600" dirty="0">
                        <a:latin typeface="+mn-lt"/>
                      </a:endParaRPr>
                    </a:p>
                  </a:txBody>
                  <a:tcPr marL="68580" marR="68580" marT="0" marB="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mn-lt"/>
                          <a:ea typeface="+mn-ea"/>
                          <a:cs typeface="+mn-cs"/>
                        </a:rPr>
                        <a:t>$185.00</a:t>
                      </a:r>
                      <a:endParaRPr lang="en-US" sz="1600" dirty="0">
                        <a:latin typeface="+mn-lt"/>
                        <a:ea typeface="Times New Roman"/>
                        <a:cs typeface="Times New Roman"/>
                      </a:endParaRPr>
                    </a:p>
                  </a:txBody>
                  <a:tcPr marL="68580" marR="68580" marT="0" marB="0"/>
                </a:tc>
                <a:extLst>
                  <a:ext uri="{0D108BD9-81ED-4DB2-BD59-A6C34878D82A}">
                    <a16:rowId xmlns="" xmlns:a16="http://schemas.microsoft.com/office/drawing/2014/main" val="10009"/>
                  </a:ext>
                </a:extLst>
              </a:tr>
              <a:tr h="46250">
                <a:tc>
                  <a:txBody>
                    <a:bodyPr/>
                    <a:lstStyle/>
                    <a:p>
                      <a:pPr marL="0" marR="0" algn="r">
                        <a:spcBef>
                          <a:spcPts val="0"/>
                        </a:spcBef>
                        <a:spcAft>
                          <a:spcPts val="0"/>
                        </a:spcAft>
                      </a:pPr>
                      <a:endParaRPr lang="en-US" sz="1600" dirty="0">
                        <a:latin typeface="+mn-lt"/>
                        <a:ea typeface="Times New Roman"/>
                        <a:cs typeface="Times New Roman"/>
                      </a:endParaRPr>
                    </a:p>
                  </a:txBody>
                  <a:tcPr marL="68580" marR="68580" marT="0" marB="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t>Reserve for Fixed Expenses</a:t>
                      </a:r>
                      <a:endParaRPr lang="en-US" sz="1600" dirty="0">
                        <a:latin typeface="+mn-lt"/>
                      </a:endParaRPr>
                    </a:p>
                  </a:txBody>
                  <a:tcPr marL="68580" marR="68580" marT="0" marB="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mn-ea"/>
                          <a:cs typeface="+mn-cs"/>
                        </a:rPr>
                        <a:t>$381.00</a:t>
                      </a:r>
                      <a:endParaRPr lang="en-US" sz="1600" dirty="0">
                        <a:latin typeface="+mn-lt"/>
                        <a:ea typeface="Times New Roman"/>
                        <a:cs typeface="Times New Roman"/>
                      </a:endParaRPr>
                    </a:p>
                  </a:txBody>
                  <a:tcPr marL="68580" marR="68580" marT="0" marB="0"/>
                </a:tc>
                <a:extLst>
                  <a:ext uri="{0D108BD9-81ED-4DB2-BD59-A6C34878D82A}">
                    <a16:rowId xmlns="" xmlns:a16="http://schemas.microsoft.com/office/drawing/2014/main" val="10010"/>
                  </a:ext>
                </a:extLst>
              </a:tr>
              <a:tr h="46250">
                <a:tc gridSpan="2">
                  <a:txBody>
                    <a:bodyPr/>
                    <a:lstStyle/>
                    <a:p>
                      <a:endParaRPr lang="en-US" sz="1600" dirty="0">
                        <a:latin typeface="+mn-lt"/>
                      </a:endParaRPr>
                    </a:p>
                  </a:txBody>
                  <a:tcPr marL="68580" marR="68580" marT="0" marB="0"/>
                </a:tc>
                <a:tc hMerge="1">
                  <a:txBody>
                    <a:bodyPr/>
                    <a:lstStyle/>
                    <a:p>
                      <a:endParaRPr lang="en-US"/>
                    </a:p>
                  </a:txBody>
                  <a:tcPr/>
                </a:tc>
                <a:tc>
                  <a:txBody>
                    <a:bodyPr/>
                    <a:lstStyle/>
                    <a:p>
                      <a:endParaRPr lang="en-US" sz="1600" dirty="0">
                        <a:latin typeface="+mn-lt"/>
                      </a:endParaRPr>
                    </a:p>
                  </a:txBody>
                  <a:tcPr marL="68580" marR="68580" marT="0" marB="0"/>
                </a:tc>
                <a:extLst>
                  <a:ext uri="{0D108BD9-81ED-4DB2-BD59-A6C34878D82A}">
                    <a16:rowId xmlns="" xmlns:a16="http://schemas.microsoft.com/office/drawing/2014/main" val="10011"/>
                  </a:ext>
                </a:extLst>
              </a:tr>
              <a:tr h="46250">
                <a:tc>
                  <a:txBody>
                    <a:bodyPr/>
                    <a:lstStyle/>
                    <a:p>
                      <a:pPr marL="0" marR="0" algn="r">
                        <a:spcBef>
                          <a:spcPts val="0"/>
                        </a:spcBef>
                        <a:spcAft>
                          <a:spcPts val="0"/>
                        </a:spcAft>
                      </a:pPr>
                      <a:endParaRPr lang="en-US" sz="1600" dirty="0">
                        <a:latin typeface="+mn-lt"/>
                        <a:ea typeface="Times New Roman"/>
                        <a:cs typeface="Times New Roman"/>
                      </a:endParaRPr>
                    </a:p>
                  </a:txBody>
                  <a:tcPr marL="68580" marR="68580" marT="0" marB="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t>Total Startup Investment</a:t>
                      </a:r>
                      <a:endParaRPr lang="en-US" sz="1600" dirty="0">
                        <a:latin typeface="+mn-lt"/>
                      </a:endParaRPr>
                    </a:p>
                  </a:txBody>
                  <a:tcPr marL="68580" marR="68580" marT="0" marB="0"/>
                </a:tc>
                <a:tc>
                  <a:txBody>
                    <a:bodyPr/>
                    <a:lstStyle/>
                    <a:p>
                      <a:pPr marL="0" marR="0" algn="r">
                        <a:spcBef>
                          <a:spcPts val="0"/>
                        </a:spcBef>
                        <a:spcAft>
                          <a:spcPts val="0"/>
                        </a:spcAft>
                      </a:pPr>
                      <a:r>
                        <a:rPr lang="en-US" sz="1800" b="1" dirty="0" smtClean="0"/>
                        <a:t>$936.00</a:t>
                      </a:r>
                      <a:endParaRPr lang="en-US" sz="1600" b="1" dirty="0">
                        <a:latin typeface="+mn-lt"/>
                        <a:ea typeface="Times New Roman"/>
                        <a:cs typeface="Times New Roman"/>
                      </a:endParaRPr>
                    </a:p>
                  </a:txBody>
                  <a:tcPr marL="68580" marR="68580" marT="0" marB="0"/>
                </a:tc>
                <a:extLst>
                  <a:ext uri="{0D108BD9-81ED-4DB2-BD59-A6C34878D82A}">
                    <a16:rowId xmlns="" xmlns:a16="http://schemas.microsoft.com/office/drawing/2014/main" val="10012"/>
                  </a:ext>
                </a:extLst>
              </a:tr>
            </a:tbl>
          </a:graphicData>
        </a:graphic>
      </p:graphicFrame>
      <p:pic>
        <p:nvPicPr>
          <p:cNvPr id="4"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393914186"/>
              </p:ext>
            </p:extLst>
          </p:nvPr>
        </p:nvGraphicFramePr>
        <p:xfrm>
          <a:off x="1981201" y="4793650"/>
          <a:ext cx="6705601" cy="838200"/>
        </p:xfrm>
        <a:graphic>
          <a:graphicData uri="http://schemas.openxmlformats.org/drawingml/2006/table">
            <a:tbl>
              <a:tblPr>
                <a:tableStyleId>{35758FB7-9AC5-4552-8A53-C91805E547FA}</a:tableStyleId>
              </a:tblPr>
              <a:tblGrid>
                <a:gridCol w="2561690">
                  <a:extLst>
                    <a:ext uri="{9D8B030D-6E8A-4147-A177-3AD203B41FA5}">
                      <a16:colId xmlns="" xmlns:a16="http://schemas.microsoft.com/office/drawing/2014/main" val="20000"/>
                    </a:ext>
                  </a:extLst>
                </a:gridCol>
                <a:gridCol w="192397">
                  <a:extLst>
                    <a:ext uri="{9D8B030D-6E8A-4147-A177-3AD203B41FA5}">
                      <a16:colId xmlns="" xmlns:a16="http://schemas.microsoft.com/office/drawing/2014/main" val="20001"/>
                    </a:ext>
                  </a:extLst>
                </a:gridCol>
                <a:gridCol w="1317171">
                  <a:extLst>
                    <a:ext uri="{9D8B030D-6E8A-4147-A177-3AD203B41FA5}">
                      <a16:colId xmlns="" xmlns:a16="http://schemas.microsoft.com/office/drawing/2014/main" val="20002"/>
                    </a:ext>
                  </a:extLst>
                </a:gridCol>
                <a:gridCol w="598713">
                  <a:extLst>
                    <a:ext uri="{9D8B030D-6E8A-4147-A177-3AD203B41FA5}">
                      <a16:colId xmlns="" xmlns:a16="http://schemas.microsoft.com/office/drawing/2014/main" val="20003"/>
                    </a:ext>
                  </a:extLst>
                </a:gridCol>
                <a:gridCol w="2035630">
                  <a:extLst>
                    <a:ext uri="{9D8B030D-6E8A-4147-A177-3AD203B41FA5}">
                      <a16:colId xmlns="" xmlns:a16="http://schemas.microsoft.com/office/drawing/2014/main" val="20004"/>
                    </a:ext>
                  </a:extLst>
                </a:gridCol>
              </a:tblGrid>
              <a:tr h="301752">
                <a:tc gridSpan="5">
                  <a:txBody>
                    <a:bodyPr/>
                    <a:lstStyle/>
                    <a:p>
                      <a:pPr marL="0" marR="0" algn="ctr">
                        <a:spcBef>
                          <a:spcPts val="0"/>
                        </a:spcBef>
                        <a:spcAft>
                          <a:spcPts val="0"/>
                        </a:spcAft>
                      </a:pPr>
                      <a:r>
                        <a:rPr lang="en-US" sz="1600" b="1" dirty="0"/>
                        <a:t>ROI: Return on Investment</a:t>
                      </a:r>
                      <a:endParaRPr lang="en-US" sz="1800" b="1" dirty="0">
                        <a:solidFill>
                          <a:schemeClr val="bg1"/>
                        </a:solidFill>
                        <a:latin typeface="+mn-lt"/>
                        <a:ea typeface="Times New Roman"/>
                      </a:endParaRPr>
                    </a:p>
                  </a:txBody>
                  <a:tcPr marL="68580" marR="68580" marT="0" marB="0" anchor="ct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extLst>
                  <a:ext uri="{0D108BD9-81ED-4DB2-BD59-A6C34878D82A}">
                    <a16:rowId xmlns="" xmlns:a16="http://schemas.microsoft.com/office/drawing/2014/main" val="10000"/>
                  </a:ext>
                </a:extLst>
              </a:tr>
              <a:tr h="268224">
                <a:tc>
                  <a:txBody>
                    <a:bodyPr/>
                    <a:lstStyle/>
                    <a:p>
                      <a:pPr marL="0" marR="0" algn="ctr">
                        <a:spcBef>
                          <a:spcPts val="0"/>
                        </a:spcBef>
                        <a:spcAft>
                          <a:spcPts val="0"/>
                        </a:spcAft>
                      </a:pPr>
                      <a:r>
                        <a:rPr lang="en-US" sz="1600" kern="1200" dirty="0" smtClean="0">
                          <a:solidFill>
                            <a:schemeClr val="dk1"/>
                          </a:solidFill>
                          <a:latin typeface="+mn-lt"/>
                          <a:ea typeface="+mn-ea"/>
                          <a:cs typeface="+mn-cs"/>
                        </a:rPr>
                        <a:t>$374.00</a:t>
                      </a:r>
                      <a:endParaRPr lang="en-US" sz="1600" kern="1200" dirty="0">
                        <a:solidFill>
                          <a:schemeClr val="dk1"/>
                        </a:solidFill>
                        <a:latin typeface="+mn-lt"/>
                        <a:ea typeface="+mn-ea"/>
                        <a:cs typeface="+mn-cs"/>
                      </a:endParaRPr>
                    </a:p>
                  </a:txBody>
                  <a:tcPr marL="68580" marR="68580" marT="0" marB="0"/>
                </a:tc>
                <a:tc rowSpan="2">
                  <a:txBody>
                    <a:bodyPr/>
                    <a:lstStyle/>
                    <a:p>
                      <a:pPr marL="0" marR="0" algn="r">
                        <a:spcBef>
                          <a:spcPts val="0"/>
                        </a:spcBef>
                        <a:spcAft>
                          <a:spcPts val="0"/>
                        </a:spcAft>
                      </a:pPr>
                      <a:r>
                        <a:rPr lang="en-US" sz="1600" dirty="0"/>
                        <a:t>=</a:t>
                      </a:r>
                      <a:endParaRPr lang="en-US" sz="1800" dirty="0">
                        <a:latin typeface="Times New Roman"/>
                        <a:ea typeface="Times New Roman"/>
                      </a:endParaRPr>
                    </a:p>
                  </a:txBody>
                  <a:tcPr marL="68580" marR="68580" marT="0" marB="0" anchor="ctr"/>
                </a:tc>
                <a:tc rowSpan="2">
                  <a:txBody>
                    <a:bodyPr/>
                    <a:lstStyle/>
                    <a:p>
                      <a:pPr marL="0" marR="0" algn="ctr">
                        <a:spcBef>
                          <a:spcPts val="0"/>
                        </a:spcBef>
                        <a:spcAft>
                          <a:spcPts val="0"/>
                        </a:spcAft>
                      </a:pPr>
                      <a:r>
                        <a:rPr lang="en-US" sz="1600" b="1" baseline="0" dirty="0" smtClean="0"/>
                        <a:t>40%</a:t>
                      </a:r>
                      <a:endParaRPr lang="en-US" sz="1600" b="1" dirty="0">
                        <a:latin typeface="Times New Roman"/>
                        <a:ea typeface="Times New Roman"/>
                      </a:endParaRPr>
                    </a:p>
                  </a:txBody>
                  <a:tcPr marL="68580" marR="68580" marT="0" marB="0" anchor="ctr"/>
                </a:tc>
                <a:tc rowSpan="2">
                  <a:txBody>
                    <a:bodyPr/>
                    <a:lstStyle/>
                    <a:p>
                      <a:pPr marL="0" marR="0" algn="ctr">
                        <a:spcBef>
                          <a:spcPts val="0"/>
                        </a:spcBef>
                        <a:spcAft>
                          <a:spcPts val="0"/>
                        </a:spcAft>
                      </a:pPr>
                      <a:r>
                        <a:rPr lang="en-US" sz="1600" dirty="0"/>
                        <a:t>≈</a:t>
                      </a:r>
                      <a:endParaRPr lang="en-US" sz="1800" dirty="0">
                        <a:latin typeface="Times New Roman"/>
                        <a:ea typeface="Times New Roman"/>
                      </a:endParaRPr>
                    </a:p>
                  </a:txBody>
                  <a:tcPr marL="68580" marR="68580" marT="0" marB="0" anchor="ctr"/>
                </a:tc>
                <a:tc rowSpan="2">
                  <a:txBody>
                    <a:bodyPr/>
                    <a:lstStyle/>
                    <a:p>
                      <a:pPr marL="0" marR="0" algn="ctr">
                        <a:spcBef>
                          <a:spcPts val="0"/>
                        </a:spcBef>
                        <a:spcAft>
                          <a:spcPts val="0"/>
                        </a:spcAft>
                      </a:pPr>
                      <a:r>
                        <a:rPr lang="en-US" sz="1600" b="0" dirty="0" smtClean="0"/>
                        <a:t>$0.40</a:t>
                      </a:r>
                      <a:endParaRPr lang="en-US" sz="1800" b="0" dirty="0">
                        <a:latin typeface="Times New Roman"/>
                        <a:ea typeface="Times New Roman"/>
                      </a:endParaRPr>
                    </a:p>
                  </a:txBody>
                  <a:tcPr marL="68580" marR="68580" marT="0" marB="0" anchor="ctr"/>
                </a:tc>
                <a:extLst>
                  <a:ext uri="{0D108BD9-81ED-4DB2-BD59-A6C34878D82A}">
                    <a16:rowId xmlns="" xmlns:a16="http://schemas.microsoft.com/office/drawing/2014/main" val="10001"/>
                  </a:ext>
                </a:extLst>
              </a:tr>
              <a:tr h="268224">
                <a:tc>
                  <a:txBody>
                    <a:bodyPr/>
                    <a:lstStyle/>
                    <a:p>
                      <a:pPr marL="0" marR="0" algn="ctr">
                        <a:spcBef>
                          <a:spcPts val="0"/>
                        </a:spcBef>
                        <a:spcAft>
                          <a:spcPts val="0"/>
                        </a:spcAft>
                      </a:pPr>
                      <a:r>
                        <a:rPr lang="en-US" sz="1600" dirty="0" smtClean="0"/>
                        <a:t>$936.00</a:t>
                      </a:r>
                      <a:endParaRPr lang="en-US" sz="1800" dirty="0">
                        <a:latin typeface="Times New Roman"/>
                        <a:ea typeface="Times New Roman"/>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 xmlns:a16="http://schemas.microsoft.com/office/drawing/2014/main" val="10002"/>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576197542"/>
              </p:ext>
            </p:extLst>
          </p:nvPr>
        </p:nvGraphicFramePr>
        <p:xfrm>
          <a:off x="1981200" y="5895726"/>
          <a:ext cx="6705600" cy="838200"/>
        </p:xfrm>
        <a:graphic>
          <a:graphicData uri="http://schemas.openxmlformats.org/drawingml/2006/table">
            <a:tbl>
              <a:tblPr>
                <a:tableStyleId>{35758FB7-9AC5-4552-8A53-C91805E547FA}</a:tableStyleId>
              </a:tblPr>
              <a:tblGrid>
                <a:gridCol w="2553511">
                  <a:extLst>
                    <a:ext uri="{9D8B030D-6E8A-4147-A177-3AD203B41FA5}">
                      <a16:colId xmlns="" xmlns:a16="http://schemas.microsoft.com/office/drawing/2014/main" val="20000"/>
                    </a:ext>
                  </a:extLst>
                </a:gridCol>
                <a:gridCol w="263167">
                  <a:extLst>
                    <a:ext uri="{9D8B030D-6E8A-4147-A177-3AD203B41FA5}">
                      <a16:colId xmlns="" xmlns:a16="http://schemas.microsoft.com/office/drawing/2014/main" val="20001"/>
                    </a:ext>
                  </a:extLst>
                </a:gridCol>
                <a:gridCol w="1347107">
                  <a:extLst>
                    <a:ext uri="{9D8B030D-6E8A-4147-A177-3AD203B41FA5}">
                      <a16:colId xmlns="" xmlns:a16="http://schemas.microsoft.com/office/drawing/2014/main" val="20002"/>
                    </a:ext>
                  </a:extLst>
                </a:gridCol>
                <a:gridCol w="612322">
                  <a:extLst>
                    <a:ext uri="{9D8B030D-6E8A-4147-A177-3AD203B41FA5}">
                      <a16:colId xmlns="" xmlns:a16="http://schemas.microsoft.com/office/drawing/2014/main" val="20003"/>
                    </a:ext>
                  </a:extLst>
                </a:gridCol>
                <a:gridCol w="1929493">
                  <a:extLst>
                    <a:ext uri="{9D8B030D-6E8A-4147-A177-3AD203B41FA5}">
                      <a16:colId xmlns="" xmlns:a16="http://schemas.microsoft.com/office/drawing/2014/main" val="20004"/>
                    </a:ext>
                  </a:extLst>
                </a:gridCol>
              </a:tblGrid>
              <a:tr h="301752">
                <a:tc gridSpan="5">
                  <a:txBody>
                    <a:bodyPr/>
                    <a:lstStyle/>
                    <a:p>
                      <a:pPr marL="0" marR="0" algn="ctr">
                        <a:spcBef>
                          <a:spcPts val="0"/>
                        </a:spcBef>
                        <a:spcAft>
                          <a:spcPts val="0"/>
                        </a:spcAft>
                      </a:pPr>
                      <a:r>
                        <a:rPr lang="en-US" sz="1600" b="1" dirty="0"/>
                        <a:t>ROS:</a:t>
                      </a:r>
                      <a:r>
                        <a:rPr lang="en-US" sz="1600" b="1" baseline="0" dirty="0"/>
                        <a:t> Return on Sales</a:t>
                      </a:r>
                      <a:endParaRPr lang="en-US" sz="1800" b="1" dirty="0">
                        <a:solidFill>
                          <a:schemeClr val="bg1"/>
                        </a:solidFill>
                        <a:latin typeface="+mn-lt"/>
                        <a:ea typeface="Times New Roman"/>
                      </a:endParaRPr>
                    </a:p>
                  </a:txBody>
                  <a:tcPr marL="68580" marR="68580" marT="0" marB="0" anchor="ct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extLst>
                  <a:ext uri="{0D108BD9-81ED-4DB2-BD59-A6C34878D82A}">
                    <a16:rowId xmlns="" xmlns:a16="http://schemas.microsoft.com/office/drawing/2014/main" val="10000"/>
                  </a:ext>
                </a:extLst>
              </a:tr>
              <a:tr h="268224">
                <a:tc>
                  <a:txBody>
                    <a:bodyPr/>
                    <a:lstStyle/>
                    <a:p>
                      <a:pPr marL="0" marR="0" algn="ctr">
                        <a:spcBef>
                          <a:spcPts val="0"/>
                        </a:spcBef>
                        <a:spcAft>
                          <a:spcPts val="0"/>
                        </a:spcAft>
                      </a:pPr>
                      <a:r>
                        <a:rPr lang="en-US" sz="1600" dirty="0" smtClean="0"/>
                        <a:t>$374.00</a:t>
                      </a:r>
                      <a:endParaRPr lang="en-US" sz="1800" dirty="0">
                        <a:latin typeface="Times New Roman"/>
                        <a:ea typeface="Times New Roman"/>
                      </a:endParaRPr>
                    </a:p>
                  </a:txBody>
                  <a:tcPr marL="68580" marR="68580" marT="0" marB="0"/>
                </a:tc>
                <a:tc rowSpan="2">
                  <a:txBody>
                    <a:bodyPr/>
                    <a:lstStyle/>
                    <a:p>
                      <a:pPr marL="0" marR="0" algn="r">
                        <a:spcBef>
                          <a:spcPts val="0"/>
                        </a:spcBef>
                        <a:spcAft>
                          <a:spcPts val="0"/>
                        </a:spcAft>
                      </a:pPr>
                      <a:r>
                        <a:rPr lang="en-US" sz="1600" dirty="0"/>
                        <a:t>=</a:t>
                      </a:r>
                      <a:endParaRPr lang="en-US" sz="1800" dirty="0">
                        <a:latin typeface="Times New Roman"/>
                        <a:ea typeface="Times New Roman"/>
                      </a:endParaRPr>
                    </a:p>
                  </a:txBody>
                  <a:tcPr marL="68580" marR="68580" marT="0" marB="0" anchor="ctr"/>
                </a:tc>
                <a:tc rowSpan="2">
                  <a:txBody>
                    <a:bodyPr/>
                    <a:lstStyle/>
                    <a:p>
                      <a:pPr marL="0" marR="0" algn="ctr">
                        <a:spcBef>
                          <a:spcPts val="0"/>
                        </a:spcBef>
                        <a:spcAft>
                          <a:spcPts val="0"/>
                        </a:spcAft>
                      </a:pPr>
                      <a:r>
                        <a:rPr lang="en-US" sz="1600" b="1" baseline="0" dirty="0" smtClean="0"/>
                        <a:t>11%</a:t>
                      </a:r>
                      <a:endParaRPr lang="en-US" sz="1600" b="1" dirty="0">
                        <a:latin typeface="Times New Roman"/>
                        <a:ea typeface="Times New Roman"/>
                      </a:endParaRPr>
                    </a:p>
                  </a:txBody>
                  <a:tcPr marL="68580" marR="68580" marT="0" marB="0" anchor="ctr"/>
                </a:tc>
                <a:tc rowSpan="2">
                  <a:txBody>
                    <a:bodyPr/>
                    <a:lstStyle/>
                    <a:p>
                      <a:pPr marL="0" marR="0" algn="ctr">
                        <a:spcBef>
                          <a:spcPts val="0"/>
                        </a:spcBef>
                        <a:spcAft>
                          <a:spcPts val="0"/>
                        </a:spcAft>
                      </a:pPr>
                      <a:r>
                        <a:rPr lang="en-US" sz="1600" dirty="0"/>
                        <a:t>≈</a:t>
                      </a:r>
                      <a:endParaRPr lang="en-US" sz="1800" dirty="0">
                        <a:latin typeface="Times New Roman"/>
                        <a:ea typeface="Times New Roman"/>
                      </a:endParaRPr>
                    </a:p>
                  </a:txBody>
                  <a:tcPr marL="68580" marR="68580" marT="0" marB="0" anchor="ctr"/>
                </a:tc>
                <a:tc rowSpan="2">
                  <a:txBody>
                    <a:bodyPr/>
                    <a:lstStyle/>
                    <a:p>
                      <a:pPr marL="0" marR="0" algn="ctr">
                        <a:spcBef>
                          <a:spcPts val="0"/>
                        </a:spcBef>
                        <a:spcAft>
                          <a:spcPts val="0"/>
                        </a:spcAft>
                      </a:pPr>
                      <a:r>
                        <a:rPr lang="en-US" sz="1600" b="0" dirty="0" smtClean="0"/>
                        <a:t>$0.11</a:t>
                      </a:r>
                      <a:endParaRPr lang="en-US" sz="1800" b="0" dirty="0">
                        <a:latin typeface="Times New Roman"/>
                        <a:ea typeface="Times New Roman"/>
                      </a:endParaRPr>
                    </a:p>
                  </a:txBody>
                  <a:tcPr marL="68580" marR="68580" marT="0" marB="0" anchor="ctr"/>
                </a:tc>
                <a:extLst>
                  <a:ext uri="{0D108BD9-81ED-4DB2-BD59-A6C34878D82A}">
                    <a16:rowId xmlns="" xmlns:a16="http://schemas.microsoft.com/office/drawing/2014/main" val="10001"/>
                  </a:ext>
                </a:extLst>
              </a:tr>
              <a:tr h="268224">
                <a:tc>
                  <a:txBody>
                    <a:bodyPr/>
                    <a:lstStyle/>
                    <a:p>
                      <a:pPr marL="0" marR="0" algn="ctr">
                        <a:spcBef>
                          <a:spcPts val="0"/>
                        </a:spcBef>
                        <a:spcAft>
                          <a:spcPts val="0"/>
                        </a:spcAft>
                      </a:pPr>
                      <a:r>
                        <a:rPr lang="en-US" sz="1600" dirty="0" smtClean="0"/>
                        <a:t>$3,545.00</a:t>
                      </a:r>
                      <a:endParaRPr lang="en-US" sz="1800" dirty="0">
                        <a:latin typeface="Times New Roman"/>
                        <a:ea typeface="Times New Roman"/>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 xmlns:a16="http://schemas.microsoft.com/office/drawing/2014/main" val="10002"/>
                  </a:ext>
                </a:extLst>
              </a:tr>
            </a:tbl>
          </a:graphicData>
        </a:graphic>
      </p:graphicFrame>
      <p:pic>
        <p:nvPicPr>
          <p:cNvPr id="9" name="Picture 2" descr="C:\Users\lyndsey\Downloads\0327c856-1a1c-42cf-a237-cb3de46a2486.png"/>
          <p:cNvPicPr>
            <a:picLocks noChangeAspect="1" noChangeArrowheads="1"/>
          </p:cNvPicPr>
          <p:nvPr/>
        </p:nvPicPr>
        <p:blipFill>
          <a:blip r:embed="rId4" cstate="print"/>
          <a:srcRect/>
          <a:stretch>
            <a:fillRect/>
          </a:stretch>
        </p:blipFill>
        <p:spPr bwMode="auto">
          <a:xfrm>
            <a:off x="7315200" y="-275541"/>
            <a:ext cx="1704600" cy="17046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82600" y="576659"/>
            <a:ext cx="4419600" cy="1446550"/>
          </a:xfrm>
          <a:prstGeom prst="rect">
            <a:avLst/>
          </a:prstGeom>
          <a:noFill/>
        </p:spPr>
        <p:txBody>
          <a:bodyPr wrap="square" rtlCol="0">
            <a:spAutoFit/>
          </a:bodyPr>
          <a:lstStyle/>
          <a:p>
            <a:r>
              <a:rPr lang="en-US" sz="4000" dirty="0">
                <a:ln w="0"/>
                <a:solidFill>
                  <a:srgbClr val="00C6BB"/>
                </a:solidFill>
                <a:effectLst>
                  <a:outerShdw blurRad="38100" dist="25400" dir="5400000" algn="ctr" rotWithShape="0">
                    <a:srgbClr val="6E747A">
                      <a:alpha val="43000"/>
                    </a:srgbClr>
                  </a:outerShdw>
                </a:effectLst>
              </a:rPr>
              <a:t>FUTURE</a:t>
            </a:r>
            <a:r>
              <a:rPr lang="en-US" sz="4000" dirty="0">
                <a:solidFill>
                  <a:prstClr val="white"/>
                </a:solidFill>
              </a:rPr>
              <a:t> </a:t>
            </a:r>
            <a:r>
              <a:rPr lang="en-US" sz="4000" dirty="0">
                <a:ln w="0"/>
                <a:solidFill>
                  <a:srgbClr val="00C6BB"/>
                </a:solidFill>
                <a:effectLst>
                  <a:outerShdw blurRad="38100" dist="25400" dir="5400000" algn="ctr" rotWithShape="0">
                    <a:srgbClr val="6E747A">
                      <a:alpha val="43000"/>
                    </a:srgbClr>
                  </a:outerShdw>
                </a:effectLst>
              </a:rPr>
              <a:t>PLANS</a:t>
            </a:r>
            <a:r>
              <a:rPr lang="en-US" dirty="0">
                <a:solidFill>
                  <a:prstClr val="white"/>
                </a:solidFill>
              </a:rPr>
              <a:t> </a:t>
            </a:r>
          </a:p>
          <a:p>
            <a:pPr marL="285750" indent="-285750">
              <a:buFont typeface="Wingdings" panose="05000000000000000000" pitchFamily="2" charset="2"/>
              <a:buChar char="v"/>
            </a:pPr>
            <a:endParaRPr lang="en-US" sz="2400" dirty="0" smtClean="0">
              <a:ln w="0"/>
              <a:solidFill>
                <a:srgbClr val="00C6BB"/>
              </a:solidFill>
              <a:effectLst>
                <a:outerShdw blurRad="38100" dist="25400" dir="5400000" algn="ctr" rotWithShape="0">
                  <a:srgbClr val="6E747A">
                    <a:alpha val="43000"/>
                  </a:srgbClr>
                </a:outerShdw>
              </a:effectLst>
            </a:endParaRPr>
          </a:p>
          <a:p>
            <a:pPr marL="285750" indent="-285750">
              <a:buFont typeface="Wingdings" panose="05000000000000000000" pitchFamily="2" charset="2"/>
              <a:buChar char="v"/>
            </a:pPr>
            <a:r>
              <a:rPr lang="en-US" sz="2400" dirty="0" smtClean="0">
                <a:ln w="0"/>
                <a:solidFill>
                  <a:srgbClr val="00C6BB"/>
                </a:solidFill>
                <a:effectLst>
                  <a:outerShdw blurRad="38100" dist="25400" dir="5400000" algn="ctr" rotWithShape="0">
                    <a:srgbClr val="6E747A">
                      <a:alpha val="43000"/>
                    </a:srgbClr>
                  </a:outerShdw>
                </a:effectLst>
              </a:rPr>
              <a:t> </a:t>
            </a:r>
            <a:endParaRPr lang="en-US" sz="2400" dirty="0">
              <a:ln w="0"/>
              <a:solidFill>
                <a:srgbClr val="00C6BB"/>
              </a:solidFill>
              <a:effectLst>
                <a:outerShdw blurRad="38100" dist="25400" dir="5400000" algn="ctr" rotWithShape="0">
                  <a:srgbClr val="6E747A">
                    <a:alpha val="43000"/>
                  </a:srgbClr>
                </a:outerShdw>
              </a:effectLst>
            </a:endParaRPr>
          </a:p>
        </p:txBody>
      </p:sp>
      <p:sp>
        <p:nvSpPr>
          <p:cNvPr id="10" name="TextBox 9"/>
          <p:cNvSpPr txBox="1"/>
          <p:nvPr/>
        </p:nvSpPr>
        <p:spPr>
          <a:xfrm>
            <a:off x="847928" y="1568489"/>
            <a:ext cx="7213600" cy="1323439"/>
          </a:xfrm>
          <a:prstGeom prst="rect">
            <a:avLst/>
          </a:prstGeom>
          <a:noFill/>
        </p:spPr>
        <p:txBody>
          <a:bodyPr wrap="square" rtlCol="0">
            <a:spAutoFit/>
          </a:bodyPr>
          <a:lstStyle/>
          <a:p>
            <a:r>
              <a:rPr lang="en-US" sz="2000" dirty="0" smtClean="0">
                <a:solidFill>
                  <a:prstClr val="white"/>
                </a:solidFill>
              </a:rPr>
              <a:t>In 2017 we will look into producing a small version of our stress balls as a premium for businesses and to acquire more knowledge on how we can help people with their everyday stress</a:t>
            </a:r>
            <a:endParaRPr lang="en-US" sz="2000" dirty="0">
              <a:solidFill>
                <a:prstClr val="white"/>
              </a:solidFill>
            </a:endParaRPr>
          </a:p>
        </p:txBody>
      </p:sp>
      <p:sp>
        <p:nvSpPr>
          <p:cNvPr id="11" name="TextBox 10"/>
          <p:cNvSpPr txBox="1"/>
          <p:nvPr/>
        </p:nvSpPr>
        <p:spPr>
          <a:xfrm>
            <a:off x="482600" y="3181588"/>
            <a:ext cx="4965700" cy="1446550"/>
          </a:xfrm>
          <a:prstGeom prst="rect">
            <a:avLst/>
          </a:prstGeom>
          <a:noFill/>
        </p:spPr>
        <p:txBody>
          <a:bodyPr wrap="square" rtlCol="0">
            <a:spAutoFit/>
          </a:bodyPr>
          <a:lstStyle/>
          <a:p>
            <a:r>
              <a:rPr lang="en-US" sz="4000" dirty="0">
                <a:ln w="0"/>
                <a:solidFill>
                  <a:srgbClr val="00C6BB"/>
                </a:solidFill>
                <a:effectLst>
                  <a:outerShdw blurRad="38100" dist="25400" dir="5400000" algn="ctr" rotWithShape="0">
                    <a:srgbClr val="6E747A">
                      <a:alpha val="43000"/>
                    </a:srgbClr>
                  </a:outerShdw>
                </a:effectLst>
              </a:rPr>
              <a:t>PHILANTHROPY</a:t>
            </a:r>
            <a:endParaRPr lang="en-US" sz="4000" dirty="0">
              <a:solidFill>
                <a:prstClr val="white"/>
              </a:solidFill>
            </a:endParaRPr>
          </a:p>
          <a:p>
            <a:pPr marL="285750" indent="-285750">
              <a:buFont typeface="Wingdings" panose="05000000000000000000" pitchFamily="2" charset="2"/>
              <a:buChar char="v"/>
            </a:pPr>
            <a:endParaRPr lang="en-US" sz="2400" dirty="0" smtClean="0">
              <a:ln w="0"/>
              <a:solidFill>
                <a:srgbClr val="00C6BB"/>
              </a:solidFill>
              <a:effectLst>
                <a:outerShdw blurRad="38100" dist="25400" dir="5400000" algn="ctr" rotWithShape="0">
                  <a:srgbClr val="6E747A">
                    <a:alpha val="43000"/>
                  </a:srgbClr>
                </a:outerShdw>
              </a:effectLst>
            </a:endParaRPr>
          </a:p>
          <a:p>
            <a:pPr marL="285750" indent="-285750">
              <a:buFont typeface="Wingdings" panose="05000000000000000000" pitchFamily="2" charset="2"/>
              <a:buChar char="v"/>
            </a:pPr>
            <a:r>
              <a:rPr lang="en-US" sz="2400" dirty="0" smtClean="0">
                <a:ln w="0"/>
                <a:solidFill>
                  <a:srgbClr val="00C6BB"/>
                </a:solidFill>
                <a:effectLst>
                  <a:outerShdw blurRad="38100" dist="25400" dir="5400000" algn="ctr" rotWithShape="0">
                    <a:srgbClr val="6E747A">
                      <a:alpha val="43000"/>
                    </a:srgbClr>
                  </a:outerShdw>
                </a:effectLst>
              </a:rPr>
              <a:t> </a:t>
            </a:r>
            <a:endParaRPr lang="en-US" sz="2400" dirty="0">
              <a:ln w="0"/>
              <a:solidFill>
                <a:srgbClr val="00C6BB"/>
              </a:solidFill>
              <a:effectLst>
                <a:outerShdw blurRad="38100" dist="25400" dir="5400000" algn="ctr" rotWithShape="0">
                  <a:srgbClr val="6E747A">
                    <a:alpha val="43000"/>
                  </a:srgbClr>
                </a:outerShdw>
              </a:effectLst>
            </a:endParaRPr>
          </a:p>
        </p:txBody>
      </p:sp>
      <p:sp>
        <p:nvSpPr>
          <p:cNvPr id="12" name="TextBox 11"/>
          <p:cNvSpPr txBox="1"/>
          <p:nvPr/>
        </p:nvSpPr>
        <p:spPr>
          <a:xfrm>
            <a:off x="847928" y="4146477"/>
            <a:ext cx="7048500" cy="707886"/>
          </a:xfrm>
          <a:prstGeom prst="rect">
            <a:avLst/>
          </a:prstGeom>
          <a:noFill/>
        </p:spPr>
        <p:txBody>
          <a:bodyPr wrap="square" rtlCol="0">
            <a:spAutoFit/>
          </a:bodyPr>
          <a:lstStyle/>
          <a:p>
            <a:r>
              <a:rPr lang="en-US" sz="2000" dirty="0">
                <a:solidFill>
                  <a:prstClr val="white"/>
                </a:solidFill>
              </a:rPr>
              <a:t>Squeezin’ Out Stress will donate </a:t>
            </a:r>
            <a:r>
              <a:rPr lang="en-US" sz="2000" dirty="0" smtClean="0">
                <a:solidFill>
                  <a:prstClr val="white"/>
                </a:solidFill>
              </a:rPr>
              <a:t>5% of </a:t>
            </a:r>
            <a:r>
              <a:rPr lang="en-US" sz="2000" dirty="0">
                <a:solidFill>
                  <a:prstClr val="white"/>
                </a:solidFill>
              </a:rPr>
              <a:t>our yearly net profit to Autism Speaks</a:t>
            </a:r>
          </a:p>
        </p:txBody>
      </p:sp>
      <p:pic>
        <p:nvPicPr>
          <p:cNvPr id="13" name="Picture 12"/>
          <p:cNvPicPr>
            <a:picLocks noChangeAspect="1"/>
          </p:cNvPicPr>
          <p:nvPr/>
        </p:nvPicPr>
        <p:blipFill>
          <a:blip r:embed="rId3" cstate="print"/>
          <a:stretch>
            <a:fillRect/>
          </a:stretch>
        </p:blipFill>
        <p:spPr>
          <a:xfrm>
            <a:off x="4114800" y="4857980"/>
            <a:ext cx="1963453" cy="1842075"/>
          </a:xfrm>
          <a:prstGeom prst="rect">
            <a:avLst/>
          </a:prstGeom>
        </p:spPr>
      </p:pic>
      <p:pic>
        <p:nvPicPr>
          <p:cNvPr id="14" name="Content Placeholder 9" descr="logo secondary.jpg"/>
          <p:cNvPicPr>
            <a:picLocks noChangeAspect="1"/>
          </p:cNvPicPr>
          <p:nvPr/>
        </p:nvPicPr>
        <p:blipFill>
          <a:blip r:embed="rId4" cstate="print"/>
          <a:stretch>
            <a:fillRect/>
          </a:stretch>
        </p:blipFill>
        <p:spPr>
          <a:xfrm>
            <a:off x="7814326" y="6116146"/>
            <a:ext cx="1371600" cy="721706"/>
          </a:xfrm>
          <a:prstGeom prst="rect">
            <a:avLst/>
          </a:prstGeom>
        </p:spPr>
      </p:pic>
      <p:pic>
        <p:nvPicPr>
          <p:cNvPr id="15" name="Picture 2" descr="C:\Users\lyndsey\Downloads\0327c856-1a1c-42cf-a237-cb3de46a2486.png"/>
          <p:cNvPicPr>
            <a:picLocks noChangeAspect="1" noChangeArrowheads="1"/>
          </p:cNvPicPr>
          <p:nvPr/>
        </p:nvPicPr>
        <p:blipFill>
          <a:blip r:embed="rId5" cstate="print"/>
          <a:srcRect/>
          <a:stretch>
            <a:fillRect/>
          </a:stretch>
        </p:blipFill>
        <p:spPr bwMode="auto">
          <a:xfrm>
            <a:off x="7315200" y="-275541"/>
            <a:ext cx="1704600" cy="1704600"/>
          </a:xfrm>
          <a:prstGeom prst="rect">
            <a:avLst/>
          </a:prstGeom>
          <a:noFill/>
        </p:spPr>
      </p:pic>
    </p:spTree>
    <p:extLst>
      <p:ext uri="{BB962C8B-B14F-4D97-AF65-F5344CB8AC3E}">
        <p14:creationId xmlns:p14="http://schemas.microsoft.com/office/powerpoint/2010/main" val="106245785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964" y="3348092"/>
            <a:ext cx="7526337" cy="1468800"/>
          </a:xfrm>
        </p:spPr>
        <p:txBody>
          <a:bodyPr>
            <a:sp3d prstMaterial="softEdge"/>
          </a:bodyPr>
          <a:lstStyle/>
          <a:p>
            <a:pPr algn="ctr" eaLnBrk="1" hangingPunct="1"/>
            <a:r>
              <a:rPr lang="en-US" altLang="en-US" dirty="0">
                <a:ln>
                  <a:noFill/>
                </a:ln>
                <a:effectLst>
                  <a:outerShdw blurRad="38100" dist="38100" dir="2700000" algn="tl">
                    <a:srgbClr val="000000">
                      <a:alpha val="43137"/>
                    </a:srgbClr>
                  </a:outerShdw>
                </a:effectLst>
              </a:rPr>
              <a:t>We are your S.O.S</a:t>
            </a:r>
            <a:endParaRPr altLang="en-US" dirty="0">
              <a:ln>
                <a:noFill/>
              </a:ln>
              <a:effectLst>
                <a:outerShdw blurRad="38100" dist="38100" dir="2700000" algn="tl">
                  <a:srgbClr val="000000">
                    <a:alpha val="43137"/>
                  </a:srgbClr>
                </a:outerShdw>
              </a:effectLst>
            </a:endParaRPr>
          </a:p>
        </p:txBody>
      </p:sp>
      <p:sp>
        <p:nvSpPr>
          <p:cNvPr id="6" name="Text Placeholder 5"/>
          <p:cNvSpPr>
            <a:spLocks noGrp="1"/>
          </p:cNvSpPr>
          <p:nvPr>
            <p:ph type="body" idx="1"/>
          </p:nvPr>
        </p:nvSpPr>
        <p:spPr>
          <a:xfrm>
            <a:off x="1828800" y="4800600"/>
            <a:ext cx="5436475" cy="304800"/>
          </a:xfrm>
        </p:spPr>
        <p:txBody>
          <a:bodyPr/>
          <a:lstStyle/>
          <a:p>
            <a:pPr algn="ctr"/>
            <a:r>
              <a:rPr lang="en-US" dirty="0"/>
              <a:t>Website Coming Soon!</a:t>
            </a:r>
          </a:p>
          <a:p>
            <a:pPr algn="ctr"/>
            <a:r>
              <a:rPr lang="en-US" dirty="0"/>
              <a:t>Instagram: @squeezinoutstress</a:t>
            </a:r>
          </a:p>
          <a:p>
            <a:r>
              <a:rPr lang="en-US" dirty="0"/>
              <a:t>Email: squeezinoutstress22@gmail.com</a:t>
            </a:r>
          </a:p>
          <a:p>
            <a:pPr algn="ctr"/>
            <a:r>
              <a:rPr lang="en-US" dirty="0"/>
              <a:t>Twitter: @SqueezinStress</a:t>
            </a:r>
          </a:p>
          <a:p>
            <a:pPr algn="ctr"/>
            <a:r>
              <a:rPr lang="en-US" dirty="0"/>
              <a:t>Pinterest: @squeezinoutstress</a:t>
            </a:r>
          </a:p>
          <a:p>
            <a:r>
              <a:rPr lang="en-US" dirty="0"/>
              <a:t> </a:t>
            </a:r>
          </a:p>
          <a:p>
            <a:pPr algn="ctr"/>
            <a:endParaRPr lang="en-US" dirty="0"/>
          </a:p>
          <a:p>
            <a:pPr algn="ctr"/>
            <a:endParaRPr lang="en-US" dirty="0"/>
          </a:p>
        </p:txBody>
      </p:sp>
      <p:pic>
        <p:nvPicPr>
          <p:cNvPr id="8" name="Content Placeholder 9" descr="logo secondary.jpg"/>
          <p:cNvPicPr>
            <a:picLocks noChangeAspect="1"/>
          </p:cNvPicPr>
          <p:nvPr/>
        </p:nvPicPr>
        <p:blipFill>
          <a:blip r:embed="rId3" cstate="print"/>
          <a:stretch>
            <a:fillRect/>
          </a:stretch>
        </p:blipFill>
        <p:spPr>
          <a:xfrm>
            <a:off x="0" y="6206836"/>
            <a:ext cx="1237534" cy="651164"/>
          </a:xfrm>
          <a:prstGeom prst="rect">
            <a:avLst/>
          </a:prstGeom>
        </p:spPr>
      </p:pic>
      <p:sp>
        <p:nvSpPr>
          <p:cNvPr id="4098" name="AutoShape 2" descr="Displaying image.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4100" name="AutoShape 4" descr="Displaying image.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pic>
        <p:nvPicPr>
          <p:cNvPr id="4101" name="Picture 5"/>
          <p:cNvPicPr>
            <a:picLocks noChangeAspect="1" noChangeArrowheads="1"/>
          </p:cNvPicPr>
          <p:nvPr/>
        </p:nvPicPr>
        <p:blipFill>
          <a:blip r:embed="rId4" cstate="print"/>
          <a:srcRect l="9864" t="5567" r="8915" b="6805"/>
          <a:stretch>
            <a:fillRect/>
          </a:stretch>
        </p:blipFill>
        <p:spPr bwMode="auto">
          <a:xfrm>
            <a:off x="2514600" y="5181600"/>
            <a:ext cx="328623" cy="355340"/>
          </a:xfrm>
          <a:prstGeom prst="rect">
            <a:avLst/>
          </a:prstGeom>
          <a:noFill/>
          <a:ln w="9525">
            <a:noFill/>
            <a:miter lim="800000"/>
            <a:headEnd/>
            <a:tailEnd/>
          </a:ln>
        </p:spPr>
      </p:pic>
      <p:sp>
        <p:nvSpPr>
          <p:cNvPr id="4103" name="AutoShape 7" descr="Image result for gmail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pic>
        <p:nvPicPr>
          <p:cNvPr id="4104" name="Picture 8"/>
          <p:cNvPicPr>
            <a:picLocks noChangeAspect="1" noChangeArrowheads="1"/>
          </p:cNvPicPr>
          <p:nvPr/>
        </p:nvPicPr>
        <p:blipFill>
          <a:blip r:embed="rId5" cstate="print"/>
          <a:srcRect l="22900" t="4103" r="23442" b="8751"/>
          <a:stretch>
            <a:fillRect/>
          </a:stretch>
        </p:blipFill>
        <p:spPr bwMode="auto">
          <a:xfrm>
            <a:off x="2438400" y="5638800"/>
            <a:ext cx="372534" cy="282223"/>
          </a:xfrm>
          <a:prstGeom prst="rect">
            <a:avLst/>
          </a:prstGeom>
          <a:noFill/>
          <a:ln w="9525">
            <a:noFill/>
            <a:miter lim="800000"/>
            <a:headEnd/>
            <a:tailEnd/>
          </a:ln>
        </p:spPr>
      </p:pic>
      <p:pic>
        <p:nvPicPr>
          <p:cNvPr id="11" name="Picture 2" descr="C:\Users\lyndsey\Downloads\0327c856-1a1c-42cf-a237-cb3de46a2486.png"/>
          <p:cNvPicPr>
            <a:picLocks noChangeAspect="1" noChangeArrowheads="1"/>
          </p:cNvPicPr>
          <p:nvPr/>
        </p:nvPicPr>
        <p:blipFill>
          <a:blip r:embed="rId6" cstate="print"/>
          <a:srcRect/>
          <a:stretch>
            <a:fillRect/>
          </a:stretch>
        </p:blipFill>
        <p:spPr bwMode="auto">
          <a:xfrm>
            <a:off x="3276600" y="-705065"/>
            <a:ext cx="2795099" cy="2795099"/>
          </a:xfrm>
          <a:prstGeom prst="rect">
            <a:avLst/>
          </a:prstGeom>
          <a:noFill/>
        </p:spPr>
      </p:pic>
      <p:sp>
        <p:nvSpPr>
          <p:cNvPr id="5" name="Rectangle 4"/>
          <p:cNvSpPr/>
          <p:nvPr/>
        </p:nvSpPr>
        <p:spPr>
          <a:xfrm>
            <a:off x="1822758" y="1307930"/>
            <a:ext cx="5380751" cy="2804521"/>
          </a:xfrm>
          <a:prstGeom prst="rect">
            <a:avLst/>
          </a:prstGeom>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800" b="1" spc="300" dirty="0">
                <a:solidFill>
                  <a:prstClr val="black"/>
                </a:solidFill>
                <a:latin typeface="Myriad Web Pro" pitchFamily="34" charset="0"/>
              </a:rPr>
              <a:t>Thank you for your consideration of</a:t>
            </a:r>
            <a:br>
              <a:rPr lang="en-US" sz="2800" b="1" spc="300" dirty="0">
                <a:solidFill>
                  <a:prstClr val="black"/>
                </a:solidFill>
                <a:latin typeface="Myriad Web Pro" pitchFamily="34" charset="0"/>
              </a:rPr>
            </a:br>
            <a:r>
              <a:rPr lang="en-US" sz="2800" b="1" spc="300" dirty="0">
                <a:solidFill>
                  <a:prstClr val="black"/>
                </a:solidFill>
                <a:latin typeface="Myriad Web Pro" pitchFamily="34" charset="0"/>
              </a:rPr>
              <a:t>Squeezin’ Out Stress</a:t>
            </a:r>
          </a:p>
        </p:txBody>
      </p:sp>
      <p:pic>
        <p:nvPicPr>
          <p:cNvPr id="3" name="Picture 2"/>
          <p:cNvPicPr>
            <a:picLocks noChangeAspect="1"/>
          </p:cNvPicPr>
          <p:nvPr/>
        </p:nvPicPr>
        <p:blipFill>
          <a:blip r:embed="rId7" cstate="print"/>
          <a:stretch>
            <a:fillRect/>
          </a:stretch>
        </p:blipFill>
        <p:spPr>
          <a:xfrm>
            <a:off x="2895600" y="6019800"/>
            <a:ext cx="304799" cy="304799"/>
          </a:xfrm>
          <a:prstGeom prst="rect">
            <a:avLst/>
          </a:prstGeom>
        </p:spPr>
      </p:pic>
      <p:pic>
        <p:nvPicPr>
          <p:cNvPr id="7" name="Picture 6"/>
          <p:cNvPicPr>
            <a:picLocks noChangeAspect="1"/>
          </p:cNvPicPr>
          <p:nvPr/>
        </p:nvPicPr>
        <p:blipFill>
          <a:blip r:embed="rId8" cstate="print"/>
          <a:stretch>
            <a:fillRect/>
          </a:stretch>
        </p:blipFill>
        <p:spPr>
          <a:xfrm>
            <a:off x="2590800" y="6400800"/>
            <a:ext cx="304800" cy="304800"/>
          </a:xfrm>
          <a:prstGeom prst="rect">
            <a:avLst/>
          </a:prstGeom>
        </p:spPr>
      </p:pic>
    </p:spTree>
    <p:extLst>
      <p:ext uri="{BB962C8B-B14F-4D97-AF65-F5344CB8AC3E}">
        <p14:creationId xmlns:p14="http://schemas.microsoft.com/office/powerpoint/2010/main" val="228733439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209800" y="5029200"/>
            <a:ext cx="7526338" cy="434974"/>
          </a:xfrm>
        </p:spPr>
        <p:txBody>
          <a:bodyPr>
            <a:noAutofit/>
          </a:bodyPr>
          <a:lstStyle/>
          <a:p>
            <a:r>
              <a:rPr lang="en-US" dirty="0"/>
              <a:t>Lyndsey Broxton &amp; Chase Ginsberg </a:t>
            </a:r>
          </a:p>
          <a:p>
            <a:r>
              <a:rPr lang="en-US" dirty="0"/>
              <a:t>Sport &amp;</a:t>
            </a:r>
            <a:r>
              <a:rPr lang="en-US" dirty="0" smtClean="0"/>
              <a:t> </a:t>
            </a:r>
            <a:r>
              <a:rPr lang="en-US" dirty="0"/>
              <a:t>Medical Sciences Academy</a:t>
            </a:r>
          </a:p>
          <a:p>
            <a:r>
              <a:rPr lang="en-US" dirty="0"/>
              <a:t>Hartford, CT </a:t>
            </a:r>
          </a:p>
        </p:txBody>
      </p:sp>
      <p:pic>
        <p:nvPicPr>
          <p:cNvPr id="4"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sp>
        <p:nvSpPr>
          <p:cNvPr id="7" name="Rectangle 6"/>
          <p:cNvSpPr/>
          <p:nvPr/>
        </p:nvSpPr>
        <p:spPr>
          <a:xfrm>
            <a:off x="416054" y="2407808"/>
            <a:ext cx="8311892" cy="1107996"/>
          </a:xfrm>
          <a:prstGeom prst="rect">
            <a:avLst/>
          </a:prstGeom>
          <a:noFill/>
        </p:spPr>
        <p:txBody>
          <a:bodyPr wrap="none" lIns="91440" tIns="45720" rIns="91440" bIns="45720">
            <a:spAutoFit/>
          </a:bodyPr>
          <a:lstStyle/>
          <a:p>
            <a:pPr algn="ctr"/>
            <a:r>
              <a:rPr lang="en-US" sz="6600" dirty="0">
                <a:ln w="18415" cmpd="sng">
                  <a:solidFill>
                    <a:srgbClr val="FFFFFF"/>
                  </a:solidFill>
                  <a:prstDash val="solid"/>
                </a:ln>
                <a:solidFill>
                  <a:srgbClr val="FFFFFF"/>
                </a:solidFill>
                <a:effectLst>
                  <a:outerShdw blurRad="63500" dir="3600000" algn="tl" rotWithShape="0">
                    <a:srgbClr val="000000">
                      <a:alpha val="70000"/>
                    </a:srgbClr>
                  </a:outerShdw>
                </a:effectLst>
              </a:rPr>
              <a:t>Squeezin’ Out Stress</a:t>
            </a:r>
          </a:p>
        </p:txBody>
      </p:sp>
      <p:pic>
        <p:nvPicPr>
          <p:cNvPr id="6" name="Picture 2" descr="C:\Users\lyndsey\Downloads\0327c856-1a1c-42cf-a237-cb3de46a2486.png"/>
          <p:cNvPicPr>
            <a:picLocks noChangeAspect="1" noChangeArrowheads="1"/>
          </p:cNvPicPr>
          <p:nvPr/>
        </p:nvPicPr>
        <p:blipFill>
          <a:blip r:embed="rId4" cstate="print"/>
          <a:srcRect/>
          <a:stretch>
            <a:fillRect/>
          </a:stretch>
        </p:blipFill>
        <p:spPr bwMode="auto">
          <a:xfrm>
            <a:off x="7315200" y="-275541"/>
            <a:ext cx="1704600" cy="1704600"/>
          </a:xfrm>
          <a:prstGeom prst="rect">
            <a:avLst/>
          </a:prstGeom>
          <a:noFill/>
        </p:spPr>
      </p:pic>
    </p:spTree>
    <p:extLst>
      <p:ext uri="{BB962C8B-B14F-4D97-AF65-F5344CB8AC3E}">
        <p14:creationId xmlns:p14="http://schemas.microsoft.com/office/powerpoint/2010/main" val="129027899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Problem </a:t>
            </a:r>
          </a:p>
        </p:txBody>
      </p:sp>
      <p:sp>
        <p:nvSpPr>
          <p:cNvPr id="3" name="Content Placeholder 2"/>
          <p:cNvSpPr>
            <a:spLocks noGrp="1"/>
          </p:cNvSpPr>
          <p:nvPr>
            <p:ph idx="1"/>
          </p:nvPr>
        </p:nvSpPr>
        <p:spPr>
          <a:xfrm>
            <a:off x="304800" y="2846445"/>
            <a:ext cx="8534400" cy="3636510"/>
          </a:xfrm>
        </p:spPr>
        <p:txBody>
          <a:bodyPr>
            <a:normAutofit lnSpcReduction="10000"/>
          </a:bodyPr>
          <a:lstStyle/>
          <a:p>
            <a:pPr>
              <a:lnSpc>
                <a:spcPct val="150000"/>
              </a:lnSpc>
              <a:buFont typeface="Wingdings" panose="05000000000000000000" pitchFamily="2" charset="2"/>
              <a:buChar char="v"/>
            </a:pPr>
            <a:r>
              <a:rPr lang="en-US" sz="2200" dirty="0"/>
              <a:t>54% of college and/or high school students dropout due to stress  </a:t>
            </a:r>
          </a:p>
          <a:p>
            <a:pPr>
              <a:lnSpc>
                <a:spcPct val="150000"/>
              </a:lnSpc>
              <a:buFont typeface="Wingdings" panose="05000000000000000000" pitchFamily="2" charset="2"/>
              <a:buChar char="v"/>
            </a:pPr>
            <a:r>
              <a:rPr lang="en-US" sz="2200" dirty="0"/>
              <a:t>Remedies to reduce stress are expensive</a:t>
            </a:r>
          </a:p>
          <a:p>
            <a:pPr>
              <a:lnSpc>
                <a:spcPct val="150000"/>
              </a:lnSpc>
              <a:buFont typeface="Wingdings" panose="05000000000000000000" pitchFamily="2" charset="2"/>
              <a:buChar char="v"/>
            </a:pPr>
            <a:r>
              <a:rPr lang="en-US" sz="2200" dirty="0"/>
              <a:t>Remedies are difficult to make </a:t>
            </a:r>
          </a:p>
          <a:p>
            <a:pPr>
              <a:lnSpc>
                <a:spcPct val="150000"/>
              </a:lnSpc>
              <a:buFont typeface="Wingdings" panose="05000000000000000000" pitchFamily="2" charset="2"/>
              <a:buChar char="v"/>
            </a:pPr>
            <a:r>
              <a:rPr lang="en-US" sz="2200" dirty="0"/>
              <a:t>Finding a nonchemical way to reduce stress is difficult </a:t>
            </a:r>
          </a:p>
          <a:p>
            <a:pPr>
              <a:lnSpc>
                <a:spcPct val="150000"/>
              </a:lnSpc>
              <a:buFont typeface="Wingdings" panose="05000000000000000000" pitchFamily="2" charset="2"/>
              <a:buChar char="v"/>
            </a:pPr>
            <a:r>
              <a:rPr lang="en-US" sz="2200" dirty="0"/>
              <a:t>Children and even adults have a fear of taking medication </a:t>
            </a:r>
          </a:p>
          <a:p>
            <a:pPr>
              <a:lnSpc>
                <a:spcPct val="150000"/>
              </a:lnSpc>
            </a:pPr>
            <a:endParaRPr lang="en-US" dirty="0"/>
          </a:p>
          <a:p>
            <a:endParaRPr lang="en-US" dirty="0"/>
          </a:p>
          <a:p>
            <a:endParaRPr lang="en-US" dirty="0"/>
          </a:p>
          <a:p>
            <a:endParaRPr lang="en-US" dirty="0"/>
          </a:p>
        </p:txBody>
      </p:sp>
      <p:pic>
        <p:nvPicPr>
          <p:cNvPr id="4"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pic>
        <p:nvPicPr>
          <p:cNvPr id="5" name="Picture 2" descr="C:\Users\lyndsey\Downloads\0327c856-1a1c-42cf-a237-cb3de46a2486.png"/>
          <p:cNvPicPr>
            <a:picLocks noChangeAspect="1" noChangeArrowheads="1"/>
          </p:cNvPicPr>
          <p:nvPr/>
        </p:nvPicPr>
        <p:blipFill>
          <a:blip r:embed="rId4" cstate="print"/>
          <a:srcRect/>
          <a:stretch>
            <a:fillRect/>
          </a:stretch>
        </p:blipFill>
        <p:spPr bwMode="auto">
          <a:xfrm>
            <a:off x="7315200" y="-275541"/>
            <a:ext cx="1704600" cy="1704600"/>
          </a:xfrm>
          <a:prstGeom prst="rect">
            <a:avLst/>
          </a:prstGeom>
          <a:noFill/>
        </p:spPr>
      </p:pic>
      <p:sp>
        <p:nvSpPr>
          <p:cNvPr id="6" name="Rectangular Callout 5"/>
          <p:cNvSpPr/>
          <p:nvPr/>
        </p:nvSpPr>
        <p:spPr>
          <a:xfrm>
            <a:off x="6477000" y="2971800"/>
            <a:ext cx="2133600" cy="1219200"/>
          </a:xfrm>
          <a:prstGeom prst="wedgeRectCallout">
            <a:avLst>
              <a:gd name="adj1" fmla="val -18776"/>
              <a:gd name="adj2" fmla="val 6896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 name="TextBox 7"/>
          <p:cNvSpPr txBox="1"/>
          <p:nvPr/>
        </p:nvSpPr>
        <p:spPr>
          <a:xfrm>
            <a:off x="6570784" y="2971800"/>
            <a:ext cx="1946031" cy="1200329"/>
          </a:xfrm>
          <a:prstGeom prst="rect">
            <a:avLst/>
          </a:prstGeom>
          <a:noFill/>
        </p:spPr>
        <p:txBody>
          <a:bodyPr wrap="square" rtlCol="0">
            <a:spAutoFit/>
          </a:bodyPr>
          <a:lstStyle/>
          <a:p>
            <a:r>
              <a:rPr lang="en-US" dirty="0" smtClean="0">
                <a:solidFill>
                  <a:schemeClr val="bg1"/>
                </a:solidFill>
              </a:rPr>
              <a:t>96% of our target market are in fact stressed </a:t>
            </a:r>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Our Answer </a:t>
            </a:r>
          </a:p>
        </p:txBody>
      </p:sp>
      <p:sp>
        <p:nvSpPr>
          <p:cNvPr id="3" name="Content Placeholder 2"/>
          <p:cNvSpPr>
            <a:spLocks noGrp="1"/>
          </p:cNvSpPr>
          <p:nvPr>
            <p:ph idx="1"/>
          </p:nvPr>
        </p:nvSpPr>
        <p:spPr>
          <a:xfrm>
            <a:off x="533400" y="1905000"/>
            <a:ext cx="8610600" cy="3636510"/>
          </a:xfrm>
        </p:spPr>
        <p:txBody>
          <a:bodyPr>
            <a:normAutofit/>
          </a:bodyPr>
          <a:lstStyle/>
          <a:p>
            <a:pPr>
              <a:lnSpc>
                <a:spcPct val="150000"/>
              </a:lnSpc>
              <a:buFont typeface="Wingdings" panose="05000000000000000000" pitchFamily="2" charset="2"/>
              <a:buChar char="v"/>
            </a:pPr>
            <a:r>
              <a:rPr lang="en-US" sz="2300" dirty="0"/>
              <a:t>Very affordable </a:t>
            </a:r>
          </a:p>
          <a:p>
            <a:pPr>
              <a:lnSpc>
                <a:spcPct val="150000"/>
              </a:lnSpc>
              <a:buFont typeface="Wingdings" panose="05000000000000000000" pitchFamily="2" charset="2"/>
              <a:buChar char="v"/>
            </a:pPr>
            <a:r>
              <a:rPr lang="en-US" sz="2300" dirty="0"/>
              <a:t>Nonchemical way to reduce stress, anxiety, </a:t>
            </a:r>
            <a:r>
              <a:rPr lang="en-US" sz="2300" dirty="0" smtClean="0"/>
              <a:t>nervousness</a:t>
            </a:r>
            <a:endParaRPr lang="en-US" sz="2300" dirty="0"/>
          </a:p>
          <a:p>
            <a:pPr>
              <a:lnSpc>
                <a:spcPct val="150000"/>
              </a:lnSpc>
              <a:buFont typeface="Wingdings" panose="05000000000000000000" pitchFamily="2" charset="2"/>
              <a:buChar char="v"/>
            </a:pPr>
            <a:r>
              <a:rPr lang="en-US" sz="2300" dirty="0"/>
              <a:t>Easy way to be stress free</a:t>
            </a:r>
          </a:p>
          <a:p>
            <a:pPr>
              <a:lnSpc>
                <a:spcPct val="150000"/>
              </a:lnSpc>
              <a:buFont typeface="Wingdings" panose="05000000000000000000" pitchFamily="2" charset="2"/>
              <a:buChar char="v"/>
            </a:pPr>
            <a:r>
              <a:rPr lang="en-US" sz="2300" dirty="0"/>
              <a:t>We make the product for you </a:t>
            </a:r>
          </a:p>
        </p:txBody>
      </p:sp>
      <p:pic>
        <p:nvPicPr>
          <p:cNvPr id="4"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pic>
        <p:nvPicPr>
          <p:cNvPr id="5" name="Picture 4"/>
          <p:cNvPicPr>
            <a:picLocks noChangeAspect="1"/>
          </p:cNvPicPr>
          <p:nvPr/>
        </p:nvPicPr>
        <p:blipFill rotWithShape="1">
          <a:blip r:embed="rId4" cstate="print">
            <a:duotone>
              <a:schemeClr val="accent2">
                <a:shade val="45000"/>
                <a:satMod val="135000"/>
              </a:schemeClr>
              <a:prstClr val="white"/>
            </a:duotone>
          </a:blip>
          <a:srcRect t="3333" b="56668"/>
          <a:stretch/>
        </p:blipFill>
        <p:spPr>
          <a:xfrm>
            <a:off x="6324600" y="4313732"/>
            <a:ext cx="2286000" cy="914400"/>
          </a:xfrm>
          <a:prstGeom prst="rect">
            <a:avLst/>
          </a:prstGeom>
        </p:spPr>
      </p:pic>
      <p:pic>
        <p:nvPicPr>
          <p:cNvPr id="8" name="Picture 7"/>
          <p:cNvPicPr>
            <a:picLocks noChangeAspect="1"/>
          </p:cNvPicPr>
          <p:nvPr/>
        </p:nvPicPr>
        <p:blipFill>
          <a:blip r:embed="rId5" cstate="print"/>
          <a:stretch>
            <a:fillRect/>
          </a:stretch>
        </p:blipFill>
        <p:spPr>
          <a:xfrm>
            <a:off x="3755063" y="5167191"/>
            <a:ext cx="1633870" cy="1457070"/>
          </a:xfrm>
          <a:prstGeom prst="rect">
            <a:avLst/>
          </a:prstGeom>
        </p:spPr>
      </p:pic>
      <p:pic>
        <p:nvPicPr>
          <p:cNvPr id="9" name="Picture 2" descr="C:\Users\lyndsey\Downloads\0327c856-1a1c-42cf-a237-cb3de46a2486.png"/>
          <p:cNvPicPr>
            <a:picLocks noChangeAspect="1" noChangeArrowheads="1"/>
          </p:cNvPicPr>
          <p:nvPr/>
        </p:nvPicPr>
        <p:blipFill>
          <a:blip r:embed="rId6" cstate="print"/>
          <a:srcRect/>
          <a:stretch>
            <a:fillRect/>
          </a:stretch>
        </p:blipFill>
        <p:spPr bwMode="auto">
          <a:xfrm>
            <a:off x="7315200" y="-275541"/>
            <a:ext cx="1704600" cy="17046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370" y="431069"/>
            <a:ext cx="7524003" cy="970450"/>
          </a:xfrm>
        </p:spPr>
        <p:txBody>
          <a:bodyPr>
            <a:normAutofit/>
          </a:bodyPr>
          <a:lstStyle/>
          <a:p>
            <a:pPr algn="ctr"/>
            <a:r>
              <a:rPr lang="en-US" dirty="0"/>
              <a:t>Description of Product  </a:t>
            </a:r>
          </a:p>
        </p:txBody>
      </p:sp>
      <p:sp>
        <p:nvSpPr>
          <p:cNvPr id="8" name="Text Placeholder 7"/>
          <p:cNvSpPr>
            <a:spLocks noGrp="1"/>
          </p:cNvSpPr>
          <p:nvPr>
            <p:ph type="body" idx="1"/>
          </p:nvPr>
        </p:nvSpPr>
        <p:spPr/>
        <p:txBody>
          <a:bodyPr/>
          <a:lstStyle/>
          <a:p>
            <a:r>
              <a:rPr lang="en-US" sz="2400" dirty="0">
                <a:effectLst>
                  <a:outerShdw blurRad="38100" dist="38100" dir="2700000" algn="tl">
                    <a:srgbClr val="000000">
                      <a:alpha val="43137"/>
                    </a:srgbClr>
                  </a:outerShdw>
                </a:effectLst>
              </a:rPr>
              <a:t>Availability </a:t>
            </a:r>
          </a:p>
        </p:txBody>
      </p:sp>
      <p:sp>
        <p:nvSpPr>
          <p:cNvPr id="3" name="Content Placeholder 2"/>
          <p:cNvSpPr>
            <a:spLocks noGrp="1"/>
          </p:cNvSpPr>
          <p:nvPr>
            <p:ph sz="half" idx="2"/>
          </p:nvPr>
        </p:nvSpPr>
        <p:spPr/>
        <p:txBody>
          <a:bodyPr numCol="1">
            <a:noAutofit/>
          </a:bodyPr>
          <a:lstStyle/>
          <a:p>
            <a:pPr>
              <a:lnSpc>
                <a:spcPct val="150000"/>
              </a:lnSpc>
              <a:buFont typeface="Wingdings" panose="05000000000000000000" pitchFamily="2" charset="2"/>
              <a:buChar char="v"/>
            </a:pPr>
            <a:r>
              <a:rPr lang="en-US" sz="2200" dirty="0"/>
              <a:t>Available online </a:t>
            </a:r>
          </a:p>
          <a:p>
            <a:pPr>
              <a:lnSpc>
                <a:spcPct val="150000"/>
              </a:lnSpc>
              <a:buFont typeface="Wingdings" panose="05000000000000000000" pitchFamily="2" charset="2"/>
              <a:buChar char="v"/>
            </a:pPr>
            <a:r>
              <a:rPr lang="en-US" sz="2200" dirty="0"/>
              <a:t>24/7 service </a:t>
            </a:r>
          </a:p>
        </p:txBody>
      </p:sp>
      <p:sp>
        <p:nvSpPr>
          <p:cNvPr id="10" name="Text Placeholder 9"/>
          <p:cNvSpPr>
            <a:spLocks noGrp="1"/>
          </p:cNvSpPr>
          <p:nvPr>
            <p:ph type="body" sz="quarter" idx="3"/>
          </p:nvPr>
        </p:nvSpPr>
        <p:spPr/>
        <p:txBody>
          <a:bodyPr/>
          <a:lstStyle/>
          <a:p>
            <a:r>
              <a:rPr lang="en-US" sz="2400" dirty="0">
                <a:effectLst>
                  <a:outerShdw blurRad="38100" dist="38100" dir="2700000" algn="tl">
                    <a:srgbClr val="000000">
                      <a:alpha val="43137"/>
                    </a:srgbClr>
                  </a:outerShdw>
                </a:effectLst>
              </a:rPr>
              <a:t>Types of Stress Balls </a:t>
            </a:r>
          </a:p>
        </p:txBody>
      </p:sp>
      <p:sp>
        <p:nvSpPr>
          <p:cNvPr id="9" name="Content Placeholder 8"/>
          <p:cNvSpPr>
            <a:spLocks noGrp="1"/>
          </p:cNvSpPr>
          <p:nvPr>
            <p:ph sz="quarter" idx="4"/>
          </p:nvPr>
        </p:nvSpPr>
        <p:spPr>
          <a:xfrm>
            <a:off x="4663280" y="2751137"/>
            <a:ext cx="3947320" cy="3109913"/>
          </a:xfrm>
        </p:spPr>
        <p:txBody>
          <a:bodyPr>
            <a:normAutofit fontScale="92500"/>
          </a:bodyPr>
          <a:lstStyle/>
          <a:p>
            <a:pPr>
              <a:buFont typeface="Wingdings" panose="05000000000000000000" pitchFamily="2" charset="2"/>
              <a:buChar char="v"/>
            </a:pPr>
            <a:r>
              <a:rPr lang="en-US" sz="2400" dirty="0"/>
              <a:t>Slime Filled </a:t>
            </a:r>
          </a:p>
          <a:p>
            <a:pPr marL="742950" lvl="2" indent="-342900">
              <a:buFont typeface="Wingdings" panose="05000000000000000000" pitchFamily="2" charset="2"/>
              <a:buChar char="v"/>
            </a:pPr>
            <a:r>
              <a:rPr lang="en-US" sz="2400" dirty="0"/>
              <a:t>Focusing </a:t>
            </a:r>
          </a:p>
          <a:p>
            <a:pPr marL="342900" lvl="1" indent="-342900">
              <a:buFont typeface="Wingdings" panose="05000000000000000000" pitchFamily="2" charset="2"/>
              <a:buChar char="v"/>
            </a:pPr>
            <a:r>
              <a:rPr lang="en-US" sz="2400" dirty="0"/>
              <a:t>Sand Filled</a:t>
            </a:r>
          </a:p>
          <a:p>
            <a:pPr marL="742950" lvl="2" indent="-342900">
              <a:buFont typeface="Wingdings" panose="05000000000000000000" pitchFamily="2" charset="2"/>
              <a:buChar char="v"/>
            </a:pPr>
            <a:r>
              <a:rPr lang="en-US" sz="2400" dirty="0"/>
              <a:t>Anger management </a:t>
            </a:r>
          </a:p>
          <a:p>
            <a:pPr marL="342900" lvl="1" indent="-342900">
              <a:buFont typeface="Wingdings" panose="05000000000000000000" pitchFamily="2" charset="2"/>
              <a:buChar char="v"/>
            </a:pPr>
            <a:r>
              <a:rPr lang="en-US" sz="2400" dirty="0"/>
              <a:t>Water-bead Filled</a:t>
            </a:r>
          </a:p>
          <a:p>
            <a:pPr marL="742950" lvl="2" indent="-342900">
              <a:buFont typeface="Wingdings" panose="05000000000000000000" pitchFamily="2" charset="2"/>
              <a:buChar char="v"/>
            </a:pPr>
            <a:r>
              <a:rPr lang="en-US" sz="2400" dirty="0"/>
              <a:t>Stimulation</a:t>
            </a:r>
          </a:p>
          <a:p>
            <a:endParaRPr lang="en-US" sz="2000" dirty="0"/>
          </a:p>
        </p:txBody>
      </p:sp>
      <p:pic>
        <p:nvPicPr>
          <p:cNvPr id="4" name="Content Placeholder 9" descr="logo secondary.jpg"/>
          <p:cNvPicPr>
            <a:picLocks noChangeAspect="1"/>
          </p:cNvPicPr>
          <p:nvPr/>
        </p:nvPicPr>
        <p:blipFill>
          <a:blip r:embed="rId3" cstate="print"/>
          <a:stretch>
            <a:fillRect/>
          </a:stretch>
        </p:blipFill>
        <p:spPr>
          <a:xfrm>
            <a:off x="0" y="6212264"/>
            <a:ext cx="1227221" cy="645736"/>
          </a:xfrm>
          <a:prstGeom prst="rect">
            <a:avLst/>
          </a:prstGeom>
        </p:spPr>
      </p:pic>
      <p:pic>
        <p:nvPicPr>
          <p:cNvPr id="11" name="Picture 2" descr="C:\Users\lyndsey\Downloads\0327c856-1a1c-42cf-a237-cb3de46a2486.png"/>
          <p:cNvPicPr>
            <a:picLocks noChangeAspect="1" noChangeArrowheads="1"/>
          </p:cNvPicPr>
          <p:nvPr/>
        </p:nvPicPr>
        <p:blipFill>
          <a:blip r:embed="rId4" cstate="print"/>
          <a:srcRect/>
          <a:stretch>
            <a:fillRect/>
          </a:stretch>
        </p:blipFill>
        <p:spPr bwMode="auto">
          <a:xfrm>
            <a:off x="7315200" y="-275541"/>
            <a:ext cx="1704600" cy="1704600"/>
          </a:xfrm>
          <a:prstGeom prst="rect">
            <a:avLst/>
          </a:prstGeom>
          <a:noFill/>
        </p:spPr>
      </p:pic>
    </p:spTree>
    <p:extLst>
      <p:ext uri="{BB962C8B-B14F-4D97-AF65-F5344CB8AC3E}">
        <p14:creationId xmlns:p14="http://schemas.microsoft.com/office/powerpoint/2010/main" val="148156459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7953" y="660896"/>
            <a:ext cx="6032500" cy="1446550"/>
          </a:xfrm>
          <a:prstGeom prst="rect">
            <a:avLst/>
          </a:prstGeom>
          <a:noFill/>
        </p:spPr>
        <p:txBody>
          <a:bodyPr wrap="square" rtlCol="0">
            <a:spAutoFit/>
          </a:bodyPr>
          <a:lstStyle/>
          <a:p>
            <a:r>
              <a:rPr lang="en-US" sz="4000" dirty="0">
                <a:ln w="0"/>
                <a:solidFill>
                  <a:srgbClr val="00C6BB"/>
                </a:solidFill>
                <a:effectLst>
                  <a:outerShdw blurRad="38100" dist="25400" dir="5400000" algn="ctr" rotWithShape="0">
                    <a:srgbClr val="6E747A">
                      <a:alpha val="43000"/>
                    </a:srgbClr>
                  </a:outerShdw>
                </a:effectLst>
              </a:rPr>
              <a:t>MISSION STATEMENT </a:t>
            </a:r>
          </a:p>
          <a:p>
            <a:pPr marL="285750" indent="-285750">
              <a:buFont typeface="Wingdings" panose="05000000000000000000" pitchFamily="2" charset="2"/>
              <a:buChar char="v"/>
            </a:pPr>
            <a:endParaRPr lang="en-US" sz="2400" dirty="0" smtClean="0">
              <a:ln w="0"/>
              <a:solidFill>
                <a:srgbClr val="00C6BB"/>
              </a:solidFill>
              <a:effectLst>
                <a:outerShdw blurRad="38100" dist="25400" dir="5400000" algn="ctr" rotWithShape="0">
                  <a:srgbClr val="6E747A">
                    <a:alpha val="43000"/>
                  </a:srgbClr>
                </a:outerShdw>
              </a:effectLst>
            </a:endParaRPr>
          </a:p>
          <a:p>
            <a:pPr marL="285750" indent="-285750">
              <a:buFont typeface="Wingdings" panose="05000000000000000000" pitchFamily="2" charset="2"/>
              <a:buChar char="v"/>
            </a:pPr>
            <a:r>
              <a:rPr lang="en-US" sz="2400" dirty="0" smtClean="0">
                <a:ln w="0"/>
                <a:solidFill>
                  <a:srgbClr val="00C6BB"/>
                </a:solidFill>
                <a:effectLst>
                  <a:outerShdw blurRad="38100" dist="25400" dir="5400000" algn="ctr" rotWithShape="0">
                    <a:srgbClr val="6E747A">
                      <a:alpha val="43000"/>
                    </a:srgbClr>
                  </a:outerShdw>
                </a:effectLst>
              </a:rPr>
              <a:t> </a:t>
            </a:r>
            <a:endParaRPr lang="en-US" sz="2400" dirty="0">
              <a:ln w="0"/>
              <a:solidFill>
                <a:srgbClr val="00C6BB"/>
              </a:solidFill>
              <a:effectLst>
                <a:outerShdw blurRad="38100" dist="25400" dir="5400000" algn="ctr" rotWithShape="0">
                  <a:srgbClr val="6E747A">
                    <a:alpha val="43000"/>
                  </a:srgbClr>
                </a:outerShdw>
              </a:effectLst>
            </a:endParaRPr>
          </a:p>
        </p:txBody>
      </p:sp>
      <p:sp>
        <p:nvSpPr>
          <p:cNvPr id="8" name="Rectangle 7"/>
          <p:cNvSpPr/>
          <p:nvPr/>
        </p:nvSpPr>
        <p:spPr>
          <a:xfrm>
            <a:off x="724601" y="1623156"/>
            <a:ext cx="7785100" cy="830997"/>
          </a:xfrm>
          <a:prstGeom prst="rect">
            <a:avLst/>
          </a:prstGeom>
        </p:spPr>
        <p:txBody>
          <a:bodyPr wrap="square">
            <a:spAutoFit/>
          </a:bodyPr>
          <a:lstStyle/>
          <a:p>
            <a:pPr lvl="0"/>
            <a:r>
              <a:rPr lang="en-US" sz="2400" dirty="0" smtClean="0">
                <a:solidFill>
                  <a:prstClr val="white"/>
                </a:solidFill>
              </a:rPr>
              <a:t>Squeezin</a:t>
            </a:r>
            <a:r>
              <a:rPr lang="en-US" sz="2400" dirty="0">
                <a:solidFill>
                  <a:prstClr val="white"/>
                </a:solidFill>
              </a:rPr>
              <a:t>’ Out Stress wants all of our customers to have relief </a:t>
            </a:r>
            <a:r>
              <a:rPr lang="en-US" sz="2400" dirty="0" smtClean="0">
                <a:solidFill>
                  <a:prstClr val="white"/>
                </a:solidFill>
              </a:rPr>
              <a:t>from their everyday stress and struggles </a:t>
            </a:r>
            <a:endParaRPr lang="en-US" sz="2400" dirty="0">
              <a:solidFill>
                <a:prstClr val="white"/>
              </a:solidFill>
            </a:endParaRPr>
          </a:p>
        </p:txBody>
      </p:sp>
      <p:sp>
        <p:nvSpPr>
          <p:cNvPr id="9" name="TextBox 8"/>
          <p:cNvSpPr txBox="1"/>
          <p:nvPr/>
        </p:nvSpPr>
        <p:spPr>
          <a:xfrm>
            <a:off x="337953" y="3012522"/>
            <a:ext cx="5105400" cy="1815882"/>
          </a:xfrm>
          <a:prstGeom prst="rect">
            <a:avLst/>
          </a:prstGeom>
          <a:noFill/>
        </p:spPr>
        <p:txBody>
          <a:bodyPr wrap="square" rtlCol="0">
            <a:spAutoFit/>
          </a:bodyPr>
          <a:lstStyle/>
          <a:p>
            <a:r>
              <a:rPr lang="en-US" sz="4000" dirty="0">
                <a:ln w="0"/>
                <a:solidFill>
                  <a:srgbClr val="00C6BB"/>
                </a:solidFill>
                <a:effectLst>
                  <a:outerShdw blurRad="38100" dist="25400" dir="5400000" algn="ctr" rotWithShape="0">
                    <a:srgbClr val="6E747A">
                      <a:alpha val="43000"/>
                    </a:srgbClr>
                  </a:outerShdw>
                </a:effectLst>
              </a:rPr>
              <a:t>SOCIAL IMPACT</a:t>
            </a:r>
          </a:p>
          <a:p>
            <a:pPr marL="342900" indent="-342900">
              <a:buFont typeface="Wingdings" panose="05000000000000000000" pitchFamily="2" charset="2"/>
              <a:buChar char="v"/>
            </a:pPr>
            <a:endParaRPr lang="en-US" sz="2400" dirty="0" smtClean="0">
              <a:ln w="0"/>
              <a:solidFill>
                <a:srgbClr val="00C6BB"/>
              </a:solidFill>
              <a:effectLst>
                <a:outerShdw blurRad="38100" dist="25400" dir="5400000" algn="ctr" rotWithShape="0">
                  <a:srgbClr val="6E747A">
                    <a:alpha val="43000"/>
                  </a:srgbClr>
                </a:outerShdw>
              </a:effectLst>
            </a:endParaRPr>
          </a:p>
          <a:p>
            <a:pPr marL="342900" indent="-342900">
              <a:buFont typeface="Wingdings" panose="05000000000000000000" pitchFamily="2" charset="2"/>
              <a:buChar char="v"/>
            </a:pPr>
            <a:r>
              <a:rPr lang="en-US" sz="2400" dirty="0" smtClean="0">
                <a:ln w="0"/>
                <a:solidFill>
                  <a:srgbClr val="00C6BB"/>
                </a:solidFill>
                <a:effectLst>
                  <a:outerShdw blurRad="38100" dist="25400" dir="5400000" algn="ctr" rotWithShape="0">
                    <a:srgbClr val="6E747A">
                      <a:alpha val="43000"/>
                    </a:srgbClr>
                  </a:outerShdw>
                </a:effectLst>
              </a:rPr>
              <a:t> </a:t>
            </a:r>
            <a:endParaRPr lang="en-US" sz="2400" dirty="0">
              <a:ln w="0"/>
              <a:solidFill>
                <a:srgbClr val="00C6BB"/>
              </a:solidFill>
              <a:effectLst>
                <a:outerShdw blurRad="38100" dist="25400" dir="5400000" algn="ctr" rotWithShape="0">
                  <a:srgbClr val="6E747A">
                    <a:alpha val="43000"/>
                  </a:srgbClr>
                </a:outerShdw>
              </a:effectLst>
            </a:endParaRPr>
          </a:p>
          <a:p>
            <a:pPr marL="571500" indent="-571500">
              <a:buFont typeface="Wingdings" panose="05000000000000000000" pitchFamily="2" charset="2"/>
              <a:buChar char="v"/>
            </a:pPr>
            <a:r>
              <a:rPr lang="en-US" sz="2400" dirty="0">
                <a:ln w="0"/>
                <a:solidFill>
                  <a:srgbClr val="00C6BB"/>
                </a:solidFill>
                <a:effectLst>
                  <a:outerShdw blurRad="38100" dist="25400" dir="5400000" algn="ctr" rotWithShape="0">
                    <a:srgbClr val="6E747A">
                      <a:alpha val="43000"/>
                    </a:srgbClr>
                  </a:outerShdw>
                </a:effectLst>
              </a:rPr>
              <a:t> </a:t>
            </a:r>
            <a:endParaRPr lang="en-US" sz="1400" dirty="0">
              <a:ln w="0"/>
              <a:solidFill>
                <a:srgbClr val="00C6BB"/>
              </a:solidFill>
              <a:effectLst>
                <a:outerShdw blurRad="38100" dist="25400" dir="5400000" algn="ctr" rotWithShape="0">
                  <a:srgbClr val="6E747A">
                    <a:alpha val="43000"/>
                  </a:srgbClr>
                </a:outerShdw>
              </a:effectLst>
            </a:endParaRPr>
          </a:p>
        </p:txBody>
      </p:sp>
      <p:sp>
        <p:nvSpPr>
          <p:cNvPr id="10" name="Rectangle 9"/>
          <p:cNvSpPr/>
          <p:nvPr/>
        </p:nvSpPr>
        <p:spPr>
          <a:xfrm>
            <a:off x="700440" y="3997407"/>
            <a:ext cx="8496300" cy="830997"/>
          </a:xfrm>
          <a:prstGeom prst="rect">
            <a:avLst/>
          </a:prstGeom>
        </p:spPr>
        <p:txBody>
          <a:bodyPr wrap="square">
            <a:spAutoFit/>
          </a:bodyPr>
          <a:lstStyle/>
          <a:p>
            <a:r>
              <a:rPr lang="en-US" sz="2400" dirty="0">
                <a:ln w="0"/>
                <a:effectLst>
                  <a:outerShdw blurRad="38100" dist="25400" dir="5400000" algn="ctr" rotWithShape="0">
                    <a:srgbClr val="6E747A">
                      <a:alpha val="43000"/>
                    </a:srgbClr>
                  </a:outerShdw>
                </a:effectLst>
              </a:rPr>
              <a:t>Provide a simple, non-chemical way to reduce stress </a:t>
            </a:r>
          </a:p>
          <a:p>
            <a:r>
              <a:rPr lang="en-US" sz="2400" dirty="0" smtClean="0">
                <a:ln w="0"/>
                <a:effectLst>
                  <a:outerShdw blurRad="38100" dist="25400" dir="5400000" algn="ctr" rotWithShape="0">
                    <a:srgbClr val="6E747A">
                      <a:alpha val="43000"/>
                    </a:srgbClr>
                  </a:outerShdw>
                </a:effectLst>
              </a:rPr>
              <a:t>Mentally and emotionally happier </a:t>
            </a:r>
            <a:endParaRPr lang="en-US" sz="2400" dirty="0">
              <a:ln w="0"/>
              <a:effectLst>
                <a:outerShdw blurRad="38100" dist="25400" dir="5400000" algn="ctr" rotWithShape="0">
                  <a:srgbClr val="6E747A">
                    <a:alpha val="43000"/>
                  </a:srgbClr>
                </a:outerShdw>
              </a:effectLst>
            </a:endParaRPr>
          </a:p>
        </p:txBody>
      </p:sp>
      <p:pic>
        <p:nvPicPr>
          <p:cNvPr id="2" name="Picture 1"/>
          <p:cNvPicPr>
            <a:picLocks noChangeAspect="1"/>
          </p:cNvPicPr>
          <p:nvPr/>
        </p:nvPicPr>
        <p:blipFill>
          <a:blip r:embed="rId3" cstate="print"/>
          <a:stretch>
            <a:fillRect/>
          </a:stretch>
        </p:blipFill>
        <p:spPr>
          <a:xfrm>
            <a:off x="3790950" y="5038152"/>
            <a:ext cx="1652403" cy="1581060"/>
          </a:xfrm>
          <a:prstGeom prst="rect">
            <a:avLst/>
          </a:prstGeom>
        </p:spPr>
      </p:pic>
      <p:pic>
        <p:nvPicPr>
          <p:cNvPr id="11" name="Content Placeholder 9" descr="logo secondary.jpg"/>
          <p:cNvPicPr>
            <a:picLocks noChangeAspect="1"/>
          </p:cNvPicPr>
          <p:nvPr/>
        </p:nvPicPr>
        <p:blipFill>
          <a:blip r:embed="rId4" cstate="print"/>
          <a:stretch>
            <a:fillRect/>
          </a:stretch>
        </p:blipFill>
        <p:spPr>
          <a:xfrm>
            <a:off x="7772400" y="6139607"/>
            <a:ext cx="1371600" cy="721706"/>
          </a:xfrm>
          <a:prstGeom prst="rect">
            <a:avLst/>
          </a:prstGeom>
        </p:spPr>
      </p:pic>
      <p:pic>
        <p:nvPicPr>
          <p:cNvPr id="12" name="Picture 2" descr="C:\Users\lyndsey\Downloads\0327c856-1a1c-42cf-a237-cb3de46a2486.png"/>
          <p:cNvPicPr>
            <a:picLocks noChangeAspect="1" noChangeArrowheads="1"/>
          </p:cNvPicPr>
          <p:nvPr/>
        </p:nvPicPr>
        <p:blipFill>
          <a:blip r:embed="rId5" cstate="print"/>
          <a:srcRect/>
          <a:stretch>
            <a:fillRect/>
          </a:stretch>
        </p:blipFill>
        <p:spPr bwMode="auto">
          <a:xfrm>
            <a:off x="7315200" y="-275541"/>
            <a:ext cx="1704600" cy="1704600"/>
          </a:xfrm>
          <a:prstGeom prst="rect">
            <a:avLst/>
          </a:prstGeom>
          <a:noFill/>
        </p:spPr>
      </p:pic>
    </p:spTree>
    <p:extLst>
      <p:ext uri="{BB962C8B-B14F-4D97-AF65-F5344CB8AC3E}">
        <p14:creationId xmlns:p14="http://schemas.microsoft.com/office/powerpoint/2010/main" val="29181902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446"/>
            <a:ext cx="8229600" cy="1143000"/>
          </a:xfrm>
        </p:spPr>
        <p:txBody>
          <a:bodyPr/>
          <a:lstStyle/>
          <a:p>
            <a:r>
              <a:rPr lang="en-US" dirty="0" smtClean="0"/>
              <a:t>Business Model</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61367459"/>
              </p:ext>
            </p:extLst>
          </p:nvPr>
        </p:nvGraphicFramePr>
        <p:xfrm>
          <a:off x="5047660" y="83487"/>
          <a:ext cx="3948953" cy="6469720"/>
        </p:xfrm>
        <a:graphic>
          <a:graphicData uri="http://schemas.openxmlformats.org/drawingml/2006/table">
            <a:tbl>
              <a:tblPr firstRow="1" bandRow="1">
                <a:tableStyleId>{35758FB7-9AC5-4552-8A53-C91805E547FA}</a:tableStyleId>
              </a:tblPr>
              <a:tblGrid>
                <a:gridCol w="1860565"/>
                <a:gridCol w="2088388"/>
              </a:tblGrid>
              <a:tr h="582581">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Description</a:t>
                      </a:r>
                      <a:r>
                        <a:rPr lang="en-US" sz="1600" baseline="0" dirty="0" smtClean="0"/>
                        <a:t> of Expenses</a:t>
                      </a:r>
                      <a:endParaRPr lang="en-US" sz="1600" dirty="0" smtClean="0"/>
                    </a:p>
                    <a:p>
                      <a:pPr algn="ctr"/>
                      <a:endParaRPr lang="en-US" sz="1600" b="1" dirty="0"/>
                    </a:p>
                  </a:txBody>
                  <a:tcPr/>
                </a:tc>
                <a:tc hMerge="1">
                  <a:txBody>
                    <a:bodyPr/>
                    <a:lstStyle/>
                    <a:p>
                      <a:pPr algn="ctr"/>
                      <a:endParaRPr lang="en-US" sz="1600" b="1" dirty="0"/>
                    </a:p>
                  </a:txBody>
                  <a:tcPr/>
                </a:tc>
              </a:tr>
              <a:tr h="827879">
                <a:tc>
                  <a:txBody>
                    <a:bodyPr/>
                    <a:lstStyle/>
                    <a:p>
                      <a:pPr algn="ctr"/>
                      <a:r>
                        <a:rPr lang="en-US" sz="1600" dirty="0" smtClean="0"/>
                        <a:t>Variable Material Expenses</a:t>
                      </a:r>
                      <a:endParaRPr lang="en-US" sz="1600" b="1" dirty="0"/>
                    </a:p>
                  </a:txBody>
                  <a:tcPr/>
                </a:tc>
                <a:tc>
                  <a:txBody>
                    <a:bodyPr/>
                    <a:lstStyle/>
                    <a:p>
                      <a:pPr algn="ctr"/>
                      <a:r>
                        <a:rPr lang="en-US" sz="1600" dirty="0" smtClean="0"/>
                        <a:t>Total:  </a:t>
                      </a:r>
                      <a:r>
                        <a:rPr lang="en-US" sz="1600" b="1" dirty="0" smtClean="0"/>
                        <a:t>$1.91</a:t>
                      </a:r>
                      <a:endParaRPr lang="en-US" sz="1600" b="1" dirty="0"/>
                    </a:p>
                  </a:txBody>
                  <a:tcPr/>
                </a:tc>
              </a:tr>
              <a:tr h="337284">
                <a:tc>
                  <a:txBody>
                    <a:bodyPr/>
                    <a:lstStyle/>
                    <a:p>
                      <a:pPr algn="ctr"/>
                      <a:r>
                        <a:rPr lang="en-US" sz="1600" dirty="0" smtClean="0"/>
                        <a:t>Item</a:t>
                      </a:r>
                      <a:endParaRPr lang="en-US" sz="1600" b="0" dirty="0"/>
                    </a:p>
                  </a:txBody>
                  <a:tcPr/>
                </a:tc>
                <a:tc>
                  <a:txBody>
                    <a:bodyPr/>
                    <a:lstStyle/>
                    <a:p>
                      <a:pPr algn="ctr"/>
                      <a:r>
                        <a:rPr lang="en-US" sz="1600" dirty="0" smtClean="0"/>
                        <a:t>$</a:t>
                      </a:r>
                      <a:endParaRPr lang="en-US" sz="1600" b="0" dirty="0"/>
                    </a:p>
                  </a:txBody>
                  <a:tcPr/>
                </a:tc>
              </a:tr>
              <a:tr h="337284">
                <a:tc>
                  <a:txBody>
                    <a:bodyPr/>
                    <a:lstStyle/>
                    <a:p>
                      <a:pPr algn="ctr"/>
                      <a:r>
                        <a:rPr lang="en-US" sz="1600" b="0" dirty="0" smtClean="0"/>
                        <a:t>Sand </a:t>
                      </a:r>
                      <a:endParaRPr lang="en-US" sz="1600" b="0" dirty="0"/>
                    </a:p>
                  </a:txBody>
                  <a:tcPr/>
                </a:tc>
                <a:tc>
                  <a:txBody>
                    <a:bodyPr/>
                    <a:lstStyle/>
                    <a:p>
                      <a:pPr algn="ctr"/>
                      <a:r>
                        <a:rPr lang="en-US" sz="1600" b="0" dirty="0" smtClean="0"/>
                        <a:t>$0.08</a:t>
                      </a:r>
                      <a:endParaRPr lang="en-US" sz="1600" b="0" dirty="0"/>
                    </a:p>
                  </a:txBody>
                  <a:tcPr/>
                </a:tc>
              </a:tr>
              <a:tr h="337284">
                <a:tc>
                  <a:txBody>
                    <a:bodyPr/>
                    <a:lstStyle/>
                    <a:p>
                      <a:pPr algn="ctr"/>
                      <a:r>
                        <a:rPr lang="en-US" sz="1600" b="0" dirty="0" smtClean="0"/>
                        <a:t>Lycra</a:t>
                      </a:r>
                      <a:r>
                        <a:rPr lang="en-US" sz="1600" b="0" baseline="0" dirty="0" smtClean="0"/>
                        <a:t> Fabric </a:t>
                      </a:r>
                      <a:endParaRPr lang="en-US" sz="1600" b="0" dirty="0"/>
                    </a:p>
                  </a:txBody>
                  <a:tcPr/>
                </a:tc>
                <a:tc>
                  <a:txBody>
                    <a:bodyPr/>
                    <a:lstStyle/>
                    <a:p>
                      <a:pPr algn="ctr"/>
                      <a:r>
                        <a:rPr lang="en-US" sz="1600" b="0" dirty="0" smtClean="0"/>
                        <a:t>$1.60</a:t>
                      </a:r>
                      <a:endParaRPr lang="en-US" sz="1600" b="0" dirty="0"/>
                    </a:p>
                  </a:txBody>
                  <a:tcPr/>
                </a:tc>
              </a:tr>
              <a:tr h="337284">
                <a:tc>
                  <a:txBody>
                    <a:bodyPr/>
                    <a:lstStyle/>
                    <a:p>
                      <a:pPr algn="ctr"/>
                      <a:r>
                        <a:rPr lang="en-US" sz="1600" b="0" dirty="0" smtClean="0"/>
                        <a:t>Regular Balloons </a:t>
                      </a:r>
                      <a:endParaRPr lang="en-US" sz="1600" b="0" dirty="0"/>
                    </a:p>
                  </a:txBody>
                  <a:tcPr/>
                </a:tc>
                <a:tc>
                  <a:txBody>
                    <a:bodyPr/>
                    <a:lstStyle/>
                    <a:p>
                      <a:pPr algn="ctr"/>
                      <a:r>
                        <a:rPr lang="en-US" sz="1600" b="0" dirty="0" smtClean="0"/>
                        <a:t>$0.05</a:t>
                      </a:r>
                      <a:endParaRPr lang="en-US" sz="1600" b="0" dirty="0"/>
                    </a:p>
                  </a:txBody>
                  <a:tcPr/>
                </a:tc>
              </a:tr>
              <a:tr h="337284">
                <a:tc>
                  <a:txBody>
                    <a:bodyPr/>
                    <a:lstStyle/>
                    <a:p>
                      <a:pPr algn="ctr"/>
                      <a:r>
                        <a:rPr lang="en-US" sz="1600" b="0" dirty="0" smtClean="0"/>
                        <a:t>Packaging Bags </a:t>
                      </a:r>
                      <a:endParaRPr lang="en-US" sz="1600" b="0" dirty="0"/>
                    </a:p>
                  </a:txBody>
                  <a:tcPr/>
                </a:tc>
                <a:tc>
                  <a:txBody>
                    <a:bodyPr/>
                    <a:lstStyle/>
                    <a:p>
                      <a:pPr algn="ctr"/>
                      <a:r>
                        <a:rPr lang="en-US" sz="1600" b="0" dirty="0" smtClean="0"/>
                        <a:t>$0.02</a:t>
                      </a:r>
                      <a:endParaRPr lang="en-US" sz="1600" b="0" dirty="0"/>
                    </a:p>
                  </a:txBody>
                  <a:tcPr/>
                </a:tc>
              </a:tr>
              <a:tr h="337284">
                <a:tc>
                  <a:txBody>
                    <a:bodyPr/>
                    <a:lstStyle/>
                    <a:p>
                      <a:pPr algn="ctr"/>
                      <a:r>
                        <a:rPr lang="en-US" sz="1600" b="0" dirty="0" smtClean="0"/>
                        <a:t>Shipping Boxes</a:t>
                      </a:r>
                      <a:r>
                        <a:rPr lang="en-US" sz="1600" b="0" baseline="0" dirty="0" smtClean="0"/>
                        <a:t> </a:t>
                      </a:r>
                      <a:endParaRPr lang="en-US" sz="1600" b="0" dirty="0"/>
                    </a:p>
                  </a:txBody>
                  <a:tcPr/>
                </a:tc>
                <a:tc>
                  <a:txBody>
                    <a:bodyPr/>
                    <a:lstStyle/>
                    <a:p>
                      <a:pPr algn="ctr"/>
                      <a:r>
                        <a:rPr lang="en-US" sz="1600" b="0" dirty="0" smtClean="0"/>
                        <a:t>$0.16</a:t>
                      </a:r>
                      <a:endParaRPr lang="en-US" sz="1600" b="0" dirty="0"/>
                    </a:p>
                  </a:txBody>
                  <a:tcPr/>
                </a:tc>
              </a:tr>
              <a:tr h="337284">
                <a:tc>
                  <a:txBody>
                    <a:bodyPr/>
                    <a:lstStyle/>
                    <a:p>
                      <a:pPr algn="ctr"/>
                      <a:endParaRPr lang="en-US" sz="1600" b="1" dirty="0"/>
                    </a:p>
                  </a:txBody>
                  <a:tcPr/>
                </a:tc>
                <a:tc>
                  <a:txBody>
                    <a:bodyPr/>
                    <a:lstStyle/>
                    <a:p>
                      <a:pPr algn="ctr"/>
                      <a:endParaRPr lang="en-US" sz="1600" b="1" dirty="0"/>
                    </a:p>
                  </a:txBody>
                  <a:tcPr/>
                </a:tc>
              </a:tr>
              <a:tr h="337284">
                <a:tc>
                  <a:txBody>
                    <a:bodyPr/>
                    <a:lstStyle/>
                    <a:p>
                      <a:pPr algn="ctr"/>
                      <a:r>
                        <a:rPr lang="en-US" sz="1600" dirty="0" smtClean="0"/>
                        <a:t>Fixed Expenses</a:t>
                      </a:r>
                      <a:endParaRPr lang="en-US" sz="1600" b="1" dirty="0"/>
                    </a:p>
                  </a:txBody>
                  <a:tcPr/>
                </a:tc>
                <a:tc>
                  <a:txBody>
                    <a:bodyPr/>
                    <a:lstStyle/>
                    <a:p>
                      <a:pPr algn="ctr"/>
                      <a:r>
                        <a:rPr lang="en-US" sz="1600" dirty="0" smtClean="0"/>
                        <a:t>Total:  </a:t>
                      </a:r>
                      <a:r>
                        <a:rPr lang="en-US" sz="1600" b="1" dirty="0" smtClean="0"/>
                        <a:t>$127.00</a:t>
                      </a:r>
                      <a:endParaRPr lang="en-US" sz="1600" b="1" dirty="0"/>
                    </a:p>
                  </a:txBody>
                  <a:tcPr/>
                </a:tc>
              </a:tr>
              <a:tr h="337284">
                <a:tc>
                  <a:txBody>
                    <a:bodyPr/>
                    <a:lstStyle/>
                    <a:p>
                      <a:pPr algn="ctr"/>
                      <a:r>
                        <a:rPr lang="en-US" sz="1600" dirty="0" smtClean="0"/>
                        <a:t>Item</a:t>
                      </a:r>
                      <a:endParaRPr lang="en-US" sz="1600" b="0" dirty="0"/>
                    </a:p>
                  </a:txBody>
                  <a:tcPr/>
                </a:tc>
                <a:tc>
                  <a:txBody>
                    <a:bodyPr/>
                    <a:lstStyle/>
                    <a:p>
                      <a:pPr algn="ctr"/>
                      <a:r>
                        <a:rPr lang="en-US" sz="1600" dirty="0" smtClean="0"/>
                        <a:t>$</a:t>
                      </a:r>
                      <a:endParaRPr lang="en-US" sz="1600" b="0" dirty="0"/>
                    </a:p>
                  </a:txBody>
                  <a:tcPr/>
                </a:tc>
              </a:tr>
              <a:tr h="337284">
                <a:tc>
                  <a:txBody>
                    <a:bodyPr/>
                    <a:lstStyle/>
                    <a:p>
                      <a:pPr algn="ctr"/>
                      <a:r>
                        <a:rPr lang="en-US" sz="1600" b="0" dirty="0" smtClean="0"/>
                        <a:t>Insurance </a:t>
                      </a:r>
                      <a:endParaRPr lang="en-US" sz="1600" b="0" dirty="0"/>
                    </a:p>
                  </a:txBody>
                  <a:tcPr/>
                </a:tc>
                <a:tc>
                  <a:txBody>
                    <a:bodyPr/>
                    <a:lstStyle/>
                    <a:p>
                      <a:pPr algn="ctr"/>
                      <a:r>
                        <a:rPr lang="en-US" sz="1600" b="0" dirty="0" smtClean="0"/>
                        <a:t>$30.00</a:t>
                      </a:r>
                      <a:endParaRPr lang="en-US" sz="1600" b="0" dirty="0"/>
                    </a:p>
                  </a:txBody>
                  <a:tcPr/>
                </a:tc>
              </a:tr>
              <a:tr h="337284">
                <a:tc>
                  <a:txBody>
                    <a:bodyPr/>
                    <a:lstStyle/>
                    <a:p>
                      <a:pPr algn="ctr"/>
                      <a:r>
                        <a:rPr kumimoji="0" lang="en-US" sz="1600" b="0" i="0" u="none" strike="noStrike" kern="1200" cap="none" spc="0" normalizeH="0" baseline="0" noProof="0" dirty="0" smtClean="0">
                          <a:ln>
                            <a:noFill/>
                          </a:ln>
                          <a:solidFill>
                            <a:prstClr val="black"/>
                          </a:solidFill>
                          <a:effectLst/>
                          <a:uLnTx/>
                          <a:uFillTx/>
                          <a:latin typeface="+mn-lt"/>
                        </a:rPr>
                        <a:t>Utilities </a:t>
                      </a:r>
                      <a:endParaRPr lang="en-US" sz="1600" b="0" dirty="0"/>
                    </a:p>
                  </a:txBody>
                  <a:tcPr/>
                </a:tc>
                <a:tc>
                  <a:txBody>
                    <a:bodyPr/>
                    <a:lstStyle/>
                    <a:p>
                      <a:pPr algn="ctr"/>
                      <a:r>
                        <a:rPr lang="en-US" sz="1600" b="0" dirty="0" smtClean="0"/>
                        <a:t>$7.00</a:t>
                      </a:r>
                      <a:endParaRPr lang="en-US" sz="1600" b="0" dirty="0"/>
                    </a:p>
                  </a:txBody>
                  <a:tcPr/>
                </a:tc>
              </a:tr>
              <a:tr h="337284">
                <a:tc>
                  <a:txBody>
                    <a:bodyPr/>
                    <a:lstStyle/>
                    <a:p>
                      <a:pPr algn="ctr"/>
                      <a:r>
                        <a:rPr lang="en-US" sz="1600" b="0" dirty="0" smtClean="0"/>
                        <a:t>Rent</a:t>
                      </a:r>
                      <a:endParaRPr lang="en-US" sz="1600" b="0" dirty="0"/>
                    </a:p>
                  </a:txBody>
                  <a:tcPr/>
                </a:tc>
                <a:tc>
                  <a:txBody>
                    <a:bodyPr/>
                    <a:lstStyle/>
                    <a:p>
                      <a:pPr algn="ctr"/>
                      <a:r>
                        <a:rPr lang="en-US" sz="1600" b="0" dirty="0" smtClean="0"/>
                        <a:t>$20.00</a:t>
                      </a:r>
                      <a:endParaRPr lang="en-US" sz="1600" b="0" dirty="0"/>
                    </a:p>
                  </a:txBody>
                  <a:tcPr/>
                </a:tc>
              </a:tr>
              <a:tr h="337284">
                <a:tc>
                  <a:txBody>
                    <a:bodyPr/>
                    <a:lstStyle/>
                    <a:p>
                      <a:pPr algn="ctr"/>
                      <a:r>
                        <a:rPr lang="en-US" sz="1600" b="0" dirty="0" smtClean="0"/>
                        <a:t>Advertising </a:t>
                      </a:r>
                      <a:endParaRPr lang="en-US" sz="1600" b="0" dirty="0"/>
                    </a:p>
                  </a:txBody>
                  <a:tcPr/>
                </a:tc>
                <a:tc>
                  <a:txBody>
                    <a:bodyPr/>
                    <a:lstStyle/>
                    <a:p>
                      <a:pPr algn="ctr"/>
                      <a:r>
                        <a:rPr lang="en-US" sz="1600" b="0" dirty="0" smtClean="0"/>
                        <a:t>$10.00</a:t>
                      </a:r>
                      <a:endParaRPr lang="en-US" sz="1600" b="0" dirty="0"/>
                    </a:p>
                  </a:txBody>
                  <a:tcPr/>
                </a:tc>
              </a:tr>
              <a:tr h="337284">
                <a:tc>
                  <a:txBody>
                    <a:bodyPr/>
                    <a:lstStyle/>
                    <a:p>
                      <a:pPr algn="ctr"/>
                      <a:r>
                        <a:rPr lang="en-US" sz="1600" b="0" dirty="0" smtClean="0"/>
                        <a:t>Depreciation </a:t>
                      </a:r>
                      <a:endParaRPr lang="en-US" sz="1600" b="0" dirty="0"/>
                    </a:p>
                  </a:txBody>
                  <a:tcPr/>
                </a:tc>
                <a:tc>
                  <a:txBody>
                    <a:bodyPr/>
                    <a:lstStyle/>
                    <a:p>
                      <a:pPr algn="ctr"/>
                      <a:r>
                        <a:rPr lang="en-US" sz="1600" b="0" dirty="0" smtClean="0"/>
                        <a:t>$30.00</a:t>
                      </a:r>
                      <a:endParaRPr lang="en-US" sz="1600" b="0" dirty="0"/>
                    </a:p>
                  </a:txBody>
                  <a:tcPr/>
                </a:tc>
              </a:tr>
              <a:tr h="337284">
                <a:tc>
                  <a:txBody>
                    <a:bodyPr/>
                    <a:lstStyle/>
                    <a:p>
                      <a:pPr algn="ctr"/>
                      <a:r>
                        <a:rPr lang="en-US" sz="1600" b="0" dirty="0" smtClean="0"/>
                        <a:t>Salary </a:t>
                      </a:r>
                      <a:endParaRPr lang="en-US" sz="1600" b="0" dirty="0"/>
                    </a:p>
                  </a:txBody>
                  <a:tcPr/>
                </a:tc>
                <a:tc>
                  <a:txBody>
                    <a:bodyPr/>
                    <a:lstStyle/>
                    <a:p>
                      <a:pPr algn="ctr"/>
                      <a:r>
                        <a:rPr lang="en-US" sz="1600" b="0" dirty="0" smtClean="0"/>
                        <a:t>$30.00</a:t>
                      </a:r>
                      <a:endParaRPr lang="en-US" sz="1600" b="0" dirty="0"/>
                    </a:p>
                  </a:txBody>
                  <a:tcPr/>
                </a:tc>
              </a:tr>
            </a:tbl>
          </a:graphicData>
        </a:graphic>
      </p:graphicFrame>
      <p:graphicFrame>
        <p:nvGraphicFramePr>
          <p:cNvPr id="11" name="Content Placeholder 5"/>
          <p:cNvGraphicFramePr>
            <a:graphicFrameLocks/>
          </p:cNvGraphicFramePr>
          <p:nvPr>
            <p:extLst>
              <p:ext uri="{D42A27DB-BD31-4B8C-83A1-F6EECF244321}">
                <p14:modId xmlns:p14="http://schemas.microsoft.com/office/powerpoint/2010/main" val="3445673364"/>
              </p:ext>
            </p:extLst>
          </p:nvPr>
        </p:nvGraphicFramePr>
        <p:xfrm>
          <a:off x="228600" y="2133600"/>
          <a:ext cx="4724400" cy="2328992"/>
        </p:xfrm>
        <a:graphic>
          <a:graphicData uri="http://schemas.openxmlformats.org/drawingml/2006/table">
            <a:tbl>
              <a:tblPr>
                <a:tableStyleId>{35758FB7-9AC5-4552-8A53-C91805E547FA}</a:tableStyleId>
              </a:tblPr>
              <a:tblGrid>
                <a:gridCol w="2677160"/>
                <a:gridCol w="1102360"/>
                <a:gridCol w="944880"/>
              </a:tblGrid>
              <a:tr h="228600">
                <a:tc gridSpan="3">
                  <a:txBody>
                    <a:bodyPr/>
                    <a:lstStyle/>
                    <a:p>
                      <a:pPr marL="0" marR="0" algn="ctr">
                        <a:spcBef>
                          <a:spcPts val="0"/>
                        </a:spcBef>
                        <a:spcAft>
                          <a:spcPts val="0"/>
                        </a:spcAft>
                      </a:pPr>
                      <a:r>
                        <a:rPr lang="en-US" sz="1600" dirty="0" smtClean="0"/>
                        <a:t>Economics</a:t>
                      </a:r>
                      <a:r>
                        <a:rPr lang="en-US" sz="1600" baseline="0" dirty="0" smtClean="0"/>
                        <a:t> of One Unit</a:t>
                      </a:r>
                      <a:endParaRPr lang="en-US" sz="1600" b="1" dirty="0">
                        <a:solidFill>
                          <a:schemeClr val="bg1"/>
                        </a:solidFill>
                        <a:latin typeface="+mn-lt"/>
                        <a:ea typeface="Times New Roman"/>
                        <a:cs typeface="Times New Roman"/>
                      </a:endParaRPr>
                    </a:p>
                  </a:txBody>
                  <a:tcPr marL="45085" marR="45085" marT="11430" marB="0"/>
                </a:tc>
                <a:tc hMerge="1">
                  <a:txBody>
                    <a:bodyPr/>
                    <a:lstStyle/>
                    <a:p>
                      <a:endParaRPr lang="en-US" sz="1600" dirty="0">
                        <a:latin typeface="Calibri"/>
                        <a:ea typeface="Times New Roman"/>
                        <a:cs typeface="Times New Roman"/>
                      </a:endParaRPr>
                    </a:p>
                  </a:txBody>
                  <a:tcPr marL="45085" marR="45085" marT="1143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hMerge="1">
                  <a:txBody>
                    <a:bodyPr/>
                    <a:lstStyle/>
                    <a:p>
                      <a:pPr algn="r"/>
                      <a:endParaRPr lang="en-US" sz="1600" b="1" dirty="0">
                        <a:latin typeface="Calibri"/>
                        <a:ea typeface="Times New Roman"/>
                        <a:cs typeface="Times New Roman"/>
                      </a:endParaRPr>
                    </a:p>
                  </a:txBody>
                  <a:tcPr marL="45085" marR="45085" marT="1143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81318">
                <a:tc>
                  <a:txBody>
                    <a:bodyPr/>
                    <a:lstStyle/>
                    <a:p>
                      <a:pPr marL="0" marR="0">
                        <a:spcBef>
                          <a:spcPts val="0"/>
                        </a:spcBef>
                        <a:spcAft>
                          <a:spcPts val="0"/>
                        </a:spcAft>
                      </a:pPr>
                      <a:r>
                        <a:rPr lang="en-US" sz="1600" dirty="0"/>
                        <a:t>Selling </a:t>
                      </a:r>
                      <a:r>
                        <a:rPr lang="en-US" sz="1600" dirty="0" smtClean="0"/>
                        <a:t>Price</a:t>
                      </a:r>
                      <a:endParaRPr lang="en-US" sz="1600" dirty="0">
                        <a:latin typeface="Times New Roman"/>
                        <a:ea typeface="Times New Roman"/>
                        <a:cs typeface="Times New Roman"/>
                      </a:endParaRPr>
                    </a:p>
                  </a:txBody>
                  <a:tcPr marL="45085" marR="45085" marT="11430" marB="0" anchor="ctr"/>
                </a:tc>
                <a:tc>
                  <a:txBody>
                    <a:bodyPr/>
                    <a:lstStyle/>
                    <a:p>
                      <a:endParaRPr lang="en-US" sz="1600" dirty="0">
                        <a:latin typeface="Calibri"/>
                        <a:ea typeface="Times New Roman"/>
                        <a:cs typeface="Times New Roman"/>
                      </a:endParaRPr>
                    </a:p>
                  </a:txBody>
                  <a:tcPr marL="45085" marR="45085" marT="11430" marB="0" anchor="ctr"/>
                </a:tc>
                <a:tc>
                  <a:txBody>
                    <a:bodyPr/>
                    <a:lstStyle/>
                    <a:p>
                      <a:pPr algn="r"/>
                      <a:r>
                        <a:rPr kumimoji="0" lang="en-US" sz="1600" b="1" i="0" u="none" strike="noStrike" kern="1200" cap="none" spc="0" normalizeH="0" baseline="0" noProof="0" dirty="0" smtClean="0">
                          <a:ln>
                            <a:noFill/>
                          </a:ln>
                          <a:solidFill>
                            <a:prstClr val="black"/>
                          </a:solidFill>
                          <a:effectLst/>
                          <a:uLnTx/>
                          <a:uFillTx/>
                          <a:latin typeface="Calibri"/>
                          <a:ea typeface="Times New Roman"/>
                          <a:cs typeface="Times New Roman"/>
                        </a:rPr>
                        <a:t>$5.00</a:t>
                      </a:r>
                      <a:r>
                        <a:rPr kumimoji="0" lang="en-US" sz="1600" b="1" i="0" u="none" strike="noStrike" kern="1200" cap="none" spc="0" normalizeH="0" baseline="-25000" noProof="0" dirty="0" smtClean="0">
                          <a:ln>
                            <a:noFill/>
                          </a:ln>
                          <a:solidFill>
                            <a:prstClr val="black"/>
                          </a:solidFill>
                          <a:effectLst/>
                          <a:uLnTx/>
                          <a:uFillTx/>
                          <a:latin typeface="Calibri"/>
                          <a:ea typeface="Times New Roman"/>
                          <a:cs typeface="Times New Roman"/>
                        </a:rPr>
                        <a:t>+SH</a:t>
                      </a:r>
                      <a:endParaRPr lang="en-US" sz="1600" b="1" dirty="0">
                        <a:latin typeface="Calibri"/>
                        <a:ea typeface="Times New Roman"/>
                        <a:cs typeface="Times New Roman"/>
                      </a:endParaRPr>
                    </a:p>
                  </a:txBody>
                  <a:tcPr marL="45085" marR="45085" marT="11430" marB="0" anchor="ctr"/>
                </a:tc>
              </a:tr>
              <a:tr h="301612">
                <a:tc>
                  <a:txBody>
                    <a:bodyPr/>
                    <a:lstStyle/>
                    <a:p>
                      <a:pPr marL="0" marR="0">
                        <a:spcBef>
                          <a:spcPts val="0"/>
                        </a:spcBef>
                        <a:spcAft>
                          <a:spcPts val="0"/>
                        </a:spcAft>
                      </a:pPr>
                      <a:r>
                        <a:rPr lang="en-US" sz="1600" dirty="0" smtClean="0"/>
                        <a:t>      Cost of var.</a:t>
                      </a:r>
                      <a:r>
                        <a:rPr lang="en-US" sz="1600" baseline="0" dirty="0" smtClean="0"/>
                        <a:t> </a:t>
                      </a:r>
                      <a:r>
                        <a:rPr lang="en-US" sz="1600" dirty="0" smtClean="0"/>
                        <a:t>materials</a:t>
                      </a:r>
                      <a:r>
                        <a:rPr lang="en-US" sz="1600" baseline="0" dirty="0" smtClean="0"/>
                        <a:t> exp.</a:t>
                      </a:r>
                      <a:endParaRPr lang="en-US" sz="1600" dirty="0">
                        <a:latin typeface="Times New Roman"/>
                        <a:ea typeface="Times New Roman"/>
                        <a:cs typeface="Times New Roman"/>
                      </a:endParaRPr>
                    </a:p>
                  </a:txBody>
                  <a:tcPr marL="45085" marR="45085" marT="11430" marB="0" anchor="ctr"/>
                </a:tc>
                <a:tc>
                  <a:txBody>
                    <a:bodyPr/>
                    <a:lstStyle/>
                    <a:p>
                      <a:pPr marL="0" marR="0" algn="r">
                        <a:spcBef>
                          <a:spcPts val="0"/>
                        </a:spcBef>
                        <a:spcAft>
                          <a:spcPts val="0"/>
                        </a:spcAft>
                      </a:pPr>
                      <a:r>
                        <a:rPr lang="en-US" sz="1600" dirty="0" smtClean="0"/>
                        <a:t>$1.91</a:t>
                      </a:r>
                      <a:endParaRPr lang="en-US" sz="1600" dirty="0" smtClean="0">
                        <a:latin typeface="+mn-lt"/>
                        <a:ea typeface="Times New Roman"/>
                        <a:cs typeface="Times New Roman"/>
                      </a:endParaRPr>
                    </a:p>
                  </a:txBody>
                  <a:tcPr marL="45085" marR="45085" marT="11430" marB="0" anchor="ctr"/>
                </a:tc>
                <a:tc>
                  <a:txBody>
                    <a:bodyPr/>
                    <a:lstStyle/>
                    <a:p>
                      <a:endParaRPr lang="en-US" sz="1600" dirty="0">
                        <a:latin typeface="Calibri"/>
                        <a:ea typeface="Times New Roman"/>
                        <a:cs typeface="Times New Roman"/>
                      </a:endParaRPr>
                    </a:p>
                  </a:txBody>
                  <a:tcPr marL="45085" marR="45085" marT="11430" marB="0" anchor="ctr"/>
                </a:tc>
              </a:tr>
              <a:tr h="281318">
                <a:tc>
                  <a:txBody>
                    <a:bodyPr/>
                    <a:lstStyle/>
                    <a:p>
                      <a:pPr marL="0" marR="0">
                        <a:spcBef>
                          <a:spcPts val="0"/>
                        </a:spcBef>
                        <a:spcAft>
                          <a:spcPts val="0"/>
                        </a:spcAft>
                      </a:pPr>
                      <a:r>
                        <a:rPr lang="en-US" sz="1600" dirty="0" smtClean="0"/>
                        <a:t>      Cost</a:t>
                      </a:r>
                      <a:r>
                        <a:rPr lang="en-US" sz="1600" baseline="0" dirty="0" smtClean="0"/>
                        <a:t> of l</a:t>
                      </a:r>
                      <a:r>
                        <a:rPr lang="en-US" sz="1600" dirty="0" smtClean="0"/>
                        <a:t>abor </a:t>
                      </a:r>
                      <a:endParaRPr lang="en-US" sz="1600" dirty="0">
                        <a:latin typeface="Times New Roman"/>
                        <a:ea typeface="Times New Roman"/>
                        <a:cs typeface="Times New Roman"/>
                      </a:endParaRPr>
                    </a:p>
                  </a:txBody>
                  <a:tcPr marL="45085" marR="45085" marT="11430" marB="0" anchor="ctr"/>
                </a:tc>
                <a:tc>
                  <a:txBody>
                    <a:bodyPr/>
                    <a:lstStyle/>
                    <a:p>
                      <a:pPr marL="0" marR="0" algn="r">
                        <a:spcBef>
                          <a:spcPts val="0"/>
                        </a:spcBef>
                        <a:spcAft>
                          <a:spcPts val="0"/>
                        </a:spcAft>
                      </a:pPr>
                      <a:r>
                        <a:rPr lang="en-US" sz="1600" dirty="0" smtClean="0">
                          <a:latin typeface="+mn-lt"/>
                          <a:ea typeface="+mn-ea"/>
                          <a:cs typeface="+mn-cs"/>
                        </a:rPr>
                        <a:t>$0.32</a:t>
                      </a:r>
                      <a:endParaRPr lang="en-US" sz="1600" dirty="0">
                        <a:latin typeface="+mn-lt"/>
                        <a:ea typeface="Times New Roman"/>
                        <a:cs typeface="Times New Roman"/>
                      </a:endParaRPr>
                    </a:p>
                  </a:txBody>
                  <a:tcPr marL="45085" marR="45085" marT="11430" marB="0" anchor="ctr"/>
                </a:tc>
                <a:tc>
                  <a:txBody>
                    <a:bodyPr/>
                    <a:lstStyle/>
                    <a:p>
                      <a:endParaRPr lang="en-US" sz="1600" dirty="0">
                        <a:latin typeface="Calibri"/>
                        <a:ea typeface="Times New Roman"/>
                        <a:cs typeface="Times New Roman"/>
                      </a:endParaRPr>
                    </a:p>
                  </a:txBody>
                  <a:tcPr marL="45085" marR="45085" marT="11430" marB="0" anchor="ctr"/>
                </a:tc>
              </a:tr>
              <a:tr h="444908">
                <a:tc>
                  <a:txBody>
                    <a:bodyPr/>
                    <a:lstStyle/>
                    <a:p>
                      <a:pPr marL="0" marR="0">
                        <a:spcBef>
                          <a:spcPts val="0"/>
                        </a:spcBef>
                        <a:spcAft>
                          <a:spcPts val="0"/>
                        </a:spcAft>
                      </a:pPr>
                      <a:r>
                        <a:rPr lang="en-US" sz="1600" dirty="0" smtClean="0"/>
                        <a:t>      Other</a:t>
                      </a:r>
                      <a:r>
                        <a:rPr lang="en-US" sz="1600" baseline="0" dirty="0" smtClean="0"/>
                        <a:t> variable costs</a:t>
                      </a:r>
                      <a:endParaRPr lang="en-US" sz="1600" dirty="0">
                        <a:latin typeface="Times New Roman"/>
                        <a:ea typeface="Times New Roman"/>
                        <a:cs typeface="Times New Roman"/>
                      </a:endParaRPr>
                    </a:p>
                  </a:txBody>
                  <a:tcPr marL="45085" marR="45085" marT="11430" marB="0" anchor="ctr"/>
                </a:tc>
                <a:tc>
                  <a:txBody>
                    <a:bodyPr/>
                    <a:lstStyle/>
                    <a:p>
                      <a:pPr algn="r"/>
                      <a:r>
                        <a:rPr lang="en-US" sz="1600" dirty="0" smtClean="0">
                          <a:latin typeface="+mn-lt"/>
                          <a:ea typeface="+mn-ea"/>
                          <a:cs typeface="+mn-cs"/>
                        </a:rPr>
                        <a:t>$0.00</a:t>
                      </a:r>
                      <a:endParaRPr lang="en-US" sz="1600" dirty="0">
                        <a:latin typeface="+mn-lt"/>
                        <a:ea typeface="Times New Roman"/>
                        <a:cs typeface="Times New Roman"/>
                      </a:endParaRPr>
                    </a:p>
                  </a:txBody>
                  <a:tcPr marL="45085" marR="45085" marT="11430" marB="0" anchor="ctr"/>
                </a:tc>
                <a:tc>
                  <a:txBody>
                    <a:bodyPr/>
                    <a:lstStyle/>
                    <a:p>
                      <a:pPr marL="0" marR="0" algn="r">
                        <a:spcBef>
                          <a:spcPts val="0"/>
                        </a:spcBef>
                        <a:spcAft>
                          <a:spcPts val="0"/>
                        </a:spcAft>
                      </a:pPr>
                      <a:endParaRPr lang="en-US" sz="1600" b="1" dirty="0">
                        <a:latin typeface="Times New Roman"/>
                        <a:ea typeface="Times New Roman"/>
                        <a:cs typeface="Times New Roman"/>
                      </a:endParaRPr>
                    </a:p>
                  </a:txBody>
                  <a:tcPr marL="45085" marR="45085" marT="11430" marB="0" anchor="ctr"/>
                </a:tc>
              </a:tr>
              <a:tr h="281318">
                <a:tc>
                  <a:txBody>
                    <a:bodyPr/>
                    <a:lstStyle/>
                    <a:p>
                      <a:pPr marL="0" marR="0">
                        <a:spcBef>
                          <a:spcPts val="0"/>
                        </a:spcBef>
                        <a:spcAft>
                          <a:spcPts val="0"/>
                        </a:spcAft>
                      </a:pPr>
                      <a:r>
                        <a:rPr lang="en-US" sz="1600" dirty="0" smtClean="0"/>
                        <a:t>Total</a:t>
                      </a:r>
                      <a:r>
                        <a:rPr lang="en-US" sz="1600" baseline="0" dirty="0" smtClean="0"/>
                        <a:t> COGS/ COSS</a:t>
                      </a:r>
                      <a:endParaRPr lang="en-US" sz="1600" b="1" dirty="0">
                        <a:latin typeface="Times New Roman"/>
                        <a:ea typeface="Times New Roman"/>
                        <a:cs typeface="Times New Roman"/>
                      </a:endParaRPr>
                    </a:p>
                  </a:txBody>
                  <a:tcPr marL="45085" marR="45085" marT="11430" marB="0" anchor="ctr"/>
                </a:tc>
                <a:tc>
                  <a:txBody>
                    <a:bodyPr/>
                    <a:lstStyle/>
                    <a:p>
                      <a:endParaRPr lang="en-US" sz="1600" dirty="0">
                        <a:latin typeface="+mn-lt"/>
                        <a:ea typeface="Times New Roman"/>
                        <a:cs typeface="Times New Roman"/>
                      </a:endParaRPr>
                    </a:p>
                  </a:txBody>
                  <a:tcPr marL="45085" marR="45085" marT="1143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t>$2.23</a:t>
                      </a:r>
                      <a:endParaRPr lang="en-US" sz="1600" b="1" dirty="0">
                        <a:latin typeface="Calibri"/>
                        <a:ea typeface="Times New Roman"/>
                        <a:cs typeface="Times New Roman"/>
                      </a:endParaRPr>
                    </a:p>
                  </a:txBody>
                  <a:tcPr marL="45085" marR="45085" marT="11430" marB="0" anchor="ctr"/>
                </a:tc>
              </a:tr>
              <a:tr h="281318">
                <a:tc>
                  <a:txBody>
                    <a:bodyPr/>
                    <a:lstStyle/>
                    <a:p>
                      <a:pPr marL="0" marR="0">
                        <a:spcBef>
                          <a:spcPts val="0"/>
                        </a:spcBef>
                        <a:spcAft>
                          <a:spcPts val="0"/>
                        </a:spcAft>
                      </a:pPr>
                      <a:r>
                        <a:rPr lang="en-US" sz="1600" dirty="0" smtClean="0"/>
                        <a:t>Contribution Margin</a:t>
                      </a:r>
                      <a:endParaRPr lang="en-US" sz="1600" dirty="0">
                        <a:latin typeface="Times New Roman"/>
                        <a:ea typeface="Times New Roman"/>
                        <a:cs typeface="Times New Roman"/>
                      </a:endParaRPr>
                    </a:p>
                  </a:txBody>
                  <a:tcPr marL="45085" marR="45085" marT="11430" marB="0" anchor="ctr"/>
                </a:tc>
                <a:tc>
                  <a:txBody>
                    <a:bodyPr/>
                    <a:lstStyle/>
                    <a:p>
                      <a:endParaRPr lang="en-US" sz="1600" dirty="0">
                        <a:latin typeface="Calibri"/>
                        <a:ea typeface="Times New Roman"/>
                        <a:cs typeface="Times New Roman"/>
                      </a:endParaRPr>
                    </a:p>
                  </a:txBody>
                  <a:tcPr marL="45085" marR="45085" marT="1143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b="1" dirty="0" smtClean="0">
                          <a:latin typeface="+mn-lt"/>
                          <a:ea typeface="Times New Roman"/>
                          <a:cs typeface="Times New Roman"/>
                        </a:rPr>
                        <a:t>$2.77</a:t>
                      </a:r>
                      <a:endParaRPr lang="en-US" sz="1800" b="1" dirty="0">
                        <a:latin typeface="+mn-lt"/>
                        <a:ea typeface="Times New Roman"/>
                        <a:cs typeface="Times New Roman"/>
                      </a:endParaRPr>
                    </a:p>
                  </a:txBody>
                  <a:tcPr marL="45085" marR="45085" marT="11430" marB="0" anchor="ctr"/>
                </a:tc>
              </a:tr>
            </a:tbl>
          </a:graphicData>
        </a:graphic>
      </p:graphicFrame>
      <p:graphicFrame>
        <p:nvGraphicFramePr>
          <p:cNvPr id="12" name="Table 11"/>
          <p:cNvGraphicFramePr>
            <a:graphicFrameLocks noGrp="1"/>
          </p:cNvGraphicFramePr>
          <p:nvPr>
            <p:extLst/>
          </p:nvPr>
        </p:nvGraphicFramePr>
        <p:xfrm>
          <a:off x="228600" y="1295400"/>
          <a:ext cx="4724400" cy="670560"/>
        </p:xfrm>
        <a:graphic>
          <a:graphicData uri="http://schemas.openxmlformats.org/drawingml/2006/table">
            <a:tbl>
              <a:tblPr firstRow="1" bandRow="1">
                <a:tableStyleId>{35758FB7-9AC5-4552-8A53-C91805E547FA}</a:tableStyleId>
              </a:tblPr>
              <a:tblGrid>
                <a:gridCol w="4724400"/>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Definition</a:t>
                      </a:r>
                      <a:r>
                        <a:rPr lang="en-US" sz="1600" baseline="0" dirty="0" smtClean="0"/>
                        <a:t> of One Unit</a:t>
                      </a:r>
                      <a:endParaRPr lang="en-US" sz="1600" b="1" dirty="0">
                        <a:solidFill>
                          <a:schemeClr val="bg1"/>
                        </a:solidFill>
                      </a:endParaRPr>
                    </a:p>
                  </a:txBody>
                  <a:tcPr/>
                </a:tc>
              </a:tr>
              <a:tr h="1828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One</a:t>
                      </a:r>
                      <a:r>
                        <a:rPr lang="en-US" sz="1600" b="0" baseline="0" dirty="0" smtClean="0">
                          <a:solidFill>
                            <a:schemeClr val="tx1"/>
                          </a:solidFill>
                        </a:rPr>
                        <a:t> Sand Filled Stress Ball</a:t>
                      </a:r>
                      <a:endParaRPr lang="en-US" sz="1600" b="0" dirty="0">
                        <a:solidFill>
                          <a:schemeClr val="tx1"/>
                        </a:solidFill>
                      </a:endParaRPr>
                    </a:p>
                  </a:txBody>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498795148"/>
              </p:ext>
            </p:extLst>
          </p:nvPr>
        </p:nvGraphicFramePr>
        <p:xfrm>
          <a:off x="228600" y="4724400"/>
          <a:ext cx="4724400" cy="838200"/>
        </p:xfrm>
        <a:graphic>
          <a:graphicData uri="http://schemas.openxmlformats.org/drawingml/2006/table">
            <a:tbl>
              <a:tblPr>
                <a:tableStyleId>{35758FB7-9AC5-4552-8A53-C91805E547FA}</a:tableStyleId>
              </a:tblPr>
              <a:tblGrid>
                <a:gridCol w="1719798"/>
                <a:gridCol w="353153"/>
                <a:gridCol w="883816"/>
                <a:gridCol w="401734"/>
                <a:gridCol w="1365899"/>
              </a:tblGrid>
              <a:tr h="301752">
                <a:tc gridSpan="5">
                  <a:txBody>
                    <a:bodyPr/>
                    <a:lstStyle/>
                    <a:p>
                      <a:pPr marL="0" marR="0" algn="ctr">
                        <a:spcBef>
                          <a:spcPts val="0"/>
                        </a:spcBef>
                        <a:spcAft>
                          <a:spcPts val="0"/>
                        </a:spcAft>
                      </a:pPr>
                      <a:r>
                        <a:rPr lang="en-US" sz="1600" dirty="0" smtClean="0"/>
                        <a:t>Monthly</a:t>
                      </a:r>
                      <a:r>
                        <a:rPr lang="en-US" sz="1600" baseline="0" dirty="0" smtClean="0"/>
                        <a:t> Break Even Units</a:t>
                      </a:r>
                      <a:endParaRPr lang="en-US" sz="1800" b="1" dirty="0">
                        <a:solidFill>
                          <a:schemeClr val="bg1"/>
                        </a:solidFill>
                        <a:latin typeface="+mn-lt"/>
                        <a:ea typeface="Times New Roman"/>
                      </a:endParaRPr>
                    </a:p>
                  </a:txBody>
                  <a:tcPr marL="68580" marR="68580" marT="0" marB="0" anchor="ct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r>
              <a:tr h="268224">
                <a:tc>
                  <a:txBody>
                    <a:bodyPr/>
                    <a:lstStyle/>
                    <a:p>
                      <a:pPr marL="0" marR="0" algn="ctr">
                        <a:spcBef>
                          <a:spcPts val="0"/>
                        </a:spcBef>
                        <a:spcAft>
                          <a:spcPts val="0"/>
                        </a:spcAft>
                      </a:pPr>
                      <a:r>
                        <a:rPr lang="en-US" sz="1600" dirty="0" smtClean="0"/>
                        <a:t>$127.00</a:t>
                      </a:r>
                      <a:endParaRPr lang="en-US" sz="1800" dirty="0">
                        <a:latin typeface="Times New Roman"/>
                        <a:ea typeface="Times New Roman"/>
                      </a:endParaRPr>
                    </a:p>
                  </a:txBody>
                  <a:tcPr marL="68580" marR="68580" marT="0" marB="0"/>
                </a:tc>
                <a:tc rowSpan="2">
                  <a:txBody>
                    <a:bodyPr/>
                    <a:lstStyle/>
                    <a:p>
                      <a:pPr marL="0" marR="0" algn="r">
                        <a:spcBef>
                          <a:spcPts val="0"/>
                        </a:spcBef>
                        <a:spcAft>
                          <a:spcPts val="0"/>
                        </a:spcAft>
                      </a:pPr>
                      <a:r>
                        <a:rPr lang="en-US" sz="1600" dirty="0" smtClean="0"/>
                        <a:t>=</a:t>
                      </a:r>
                      <a:endParaRPr lang="en-US" sz="1800" dirty="0">
                        <a:latin typeface="Times New Roman"/>
                        <a:ea typeface="Times New Roman"/>
                      </a:endParaRPr>
                    </a:p>
                  </a:txBody>
                  <a:tcPr marL="68580" marR="68580" marT="0" marB="0" anchor="ctr"/>
                </a:tc>
                <a:tc rowSpan="2">
                  <a:txBody>
                    <a:bodyPr/>
                    <a:lstStyle/>
                    <a:p>
                      <a:pPr marL="0" marR="0" algn="ctr">
                        <a:spcBef>
                          <a:spcPts val="0"/>
                        </a:spcBef>
                        <a:spcAft>
                          <a:spcPts val="0"/>
                        </a:spcAft>
                      </a:pPr>
                      <a:r>
                        <a:rPr lang="en-US" sz="1600" baseline="0" dirty="0" smtClean="0">
                          <a:latin typeface="+mn-lt"/>
                          <a:ea typeface="+mn-ea"/>
                        </a:rPr>
                        <a:t>45.85</a:t>
                      </a:r>
                      <a:endParaRPr lang="en-US" sz="1600" dirty="0">
                        <a:latin typeface="Times New Roman"/>
                        <a:ea typeface="Times New Roman"/>
                      </a:endParaRPr>
                    </a:p>
                  </a:txBody>
                  <a:tcPr marL="68580" marR="68580" marT="0" marB="0" anchor="ctr"/>
                </a:tc>
                <a:tc rowSpan="2">
                  <a:txBody>
                    <a:bodyPr/>
                    <a:lstStyle/>
                    <a:p>
                      <a:pPr marL="0" marR="0" algn="ctr">
                        <a:spcBef>
                          <a:spcPts val="0"/>
                        </a:spcBef>
                        <a:spcAft>
                          <a:spcPts val="0"/>
                        </a:spcAft>
                      </a:pPr>
                      <a:r>
                        <a:rPr lang="en-US" sz="1600" dirty="0"/>
                        <a:t>≈</a:t>
                      </a:r>
                      <a:endParaRPr lang="en-US" sz="1800" dirty="0">
                        <a:latin typeface="Times New Roman"/>
                        <a:ea typeface="Times New Roman"/>
                      </a:endParaRPr>
                    </a:p>
                  </a:txBody>
                  <a:tcPr marL="68580" marR="68580" marT="0" marB="0" anchor="ctr"/>
                </a:tc>
                <a:tc rowSpan="2">
                  <a:txBody>
                    <a:bodyPr/>
                    <a:lstStyle/>
                    <a:p>
                      <a:pPr marL="0" marR="0" algn="ctr">
                        <a:spcBef>
                          <a:spcPts val="0"/>
                        </a:spcBef>
                        <a:spcAft>
                          <a:spcPts val="0"/>
                        </a:spcAft>
                      </a:pPr>
                      <a:r>
                        <a:rPr lang="en-US" sz="1600" b="1" baseline="0" dirty="0" smtClean="0"/>
                        <a:t>46 stress balls </a:t>
                      </a:r>
                      <a:endParaRPr lang="en-US" sz="1800" b="1" dirty="0">
                        <a:latin typeface="Times New Roman"/>
                        <a:ea typeface="Times New Roman"/>
                      </a:endParaRPr>
                    </a:p>
                  </a:txBody>
                  <a:tcPr marL="68580" marR="68580" marT="0" marB="0" anchor="ctr"/>
                </a:tc>
              </a:tr>
              <a:tr h="268224">
                <a:tc>
                  <a:txBody>
                    <a:bodyPr/>
                    <a:lstStyle/>
                    <a:p>
                      <a:pPr marL="0" marR="0" algn="ctr">
                        <a:spcBef>
                          <a:spcPts val="0"/>
                        </a:spcBef>
                        <a:spcAft>
                          <a:spcPts val="0"/>
                        </a:spcAft>
                      </a:pPr>
                      <a:r>
                        <a:rPr lang="en-US" sz="1600" dirty="0" smtClean="0"/>
                        <a:t>$2.77</a:t>
                      </a:r>
                      <a:endParaRPr lang="en-US" sz="1800" dirty="0">
                        <a:latin typeface="Times New Roman"/>
                        <a:ea typeface="Times New Roman"/>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pic>
        <p:nvPicPr>
          <p:cNvPr id="7" name="Content Placeholder 9" descr="logo secondary.jpg"/>
          <p:cNvPicPr>
            <a:picLocks noChangeAspect="1"/>
          </p:cNvPicPr>
          <p:nvPr/>
        </p:nvPicPr>
        <p:blipFill>
          <a:blip r:embed="rId3" cstate="print"/>
          <a:stretch>
            <a:fillRect/>
          </a:stretch>
        </p:blipFill>
        <p:spPr>
          <a:xfrm>
            <a:off x="0" y="6016010"/>
            <a:ext cx="1600200" cy="841990"/>
          </a:xfrm>
          <a:prstGeom prst="rect">
            <a:avLst/>
          </a:prstGeom>
        </p:spPr>
      </p:pic>
      <p:pic>
        <p:nvPicPr>
          <p:cNvPr id="9" name="Picture 2" descr="C:\Users\lyndsey\Downloads\0327c856-1a1c-42cf-a237-cb3de46a2486.png"/>
          <p:cNvPicPr>
            <a:picLocks noChangeAspect="1" noChangeArrowheads="1"/>
          </p:cNvPicPr>
          <p:nvPr/>
        </p:nvPicPr>
        <p:blipFill>
          <a:blip r:embed="rId4" cstate="print"/>
          <a:srcRect/>
          <a:stretch>
            <a:fillRect/>
          </a:stretch>
        </p:blipFill>
        <p:spPr bwMode="auto">
          <a:xfrm>
            <a:off x="1910013" y="5532429"/>
            <a:ext cx="1704600" cy="1809152"/>
          </a:xfrm>
          <a:prstGeom prst="rect">
            <a:avLst/>
          </a:prstGeom>
          <a:noFill/>
        </p:spPr>
      </p:pic>
    </p:spTree>
    <p:extLst>
      <p:ext uri="{BB962C8B-B14F-4D97-AF65-F5344CB8AC3E}">
        <p14:creationId xmlns:p14="http://schemas.microsoft.com/office/powerpoint/2010/main" val="384929852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422" y="-83421"/>
            <a:ext cx="7524003" cy="970450"/>
          </a:xfrm>
        </p:spPr>
        <p:txBody>
          <a:bodyPr/>
          <a:lstStyle/>
          <a:p>
            <a:r>
              <a:rPr lang="en-US" dirty="0"/>
              <a:t>Market Analysis</a:t>
            </a:r>
          </a:p>
        </p:txBody>
      </p:sp>
      <p:graphicFrame>
        <p:nvGraphicFramePr>
          <p:cNvPr id="26" name="Content Placeholder 25"/>
          <p:cNvGraphicFramePr>
            <a:graphicFrameLocks noGrp="1"/>
          </p:cNvGraphicFramePr>
          <p:nvPr>
            <p:ph idx="1"/>
            <p:extLst>
              <p:ext uri="{D42A27DB-BD31-4B8C-83A1-F6EECF244321}">
                <p14:modId xmlns:p14="http://schemas.microsoft.com/office/powerpoint/2010/main" val="2275748169"/>
              </p:ext>
            </p:extLst>
          </p:nvPr>
        </p:nvGraphicFramePr>
        <p:xfrm>
          <a:off x="363415" y="2017357"/>
          <a:ext cx="5222876" cy="4572000"/>
        </p:xfrm>
        <a:graphic>
          <a:graphicData uri="http://schemas.openxmlformats.org/drawingml/2006/table">
            <a:tbl>
              <a:tblPr firstRow="1" bandRow="1">
                <a:tableStyleId>{35758FB7-9AC5-4552-8A53-C91805E547FA}</a:tableStyleId>
              </a:tblPr>
              <a:tblGrid>
                <a:gridCol w="2611438">
                  <a:extLst>
                    <a:ext uri="{9D8B030D-6E8A-4147-A177-3AD203B41FA5}">
                      <a16:colId xmlns="" xmlns:a16="http://schemas.microsoft.com/office/drawing/2014/main" val="20000"/>
                    </a:ext>
                  </a:extLst>
                </a:gridCol>
                <a:gridCol w="2611438">
                  <a:extLst>
                    <a:ext uri="{9D8B030D-6E8A-4147-A177-3AD203B41FA5}">
                      <a16:colId xmlns="" xmlns:a16="http://schemas.microsoft.com/office/drawing/2014/main" val="20001"/>
                    </a:ext>
                  </a:extLst>
                </a:gridCol>
              </a:tblGrid>
              <a:tr h="320209">
                <a:tc gridSpan="2">
                  <a:txBody>
                    <a:bodyPr/>
                    <a:lstStyle/>
                    <a:p>
                      <a:pPr algn="ctr"/>
                      <a:r>
                        <a:rPr lang="en-US" sz="1600" dirty="0"/>
                        <a:t>Description of Target Consumer</a:t>
                      </a:r>
                      <a:endParaRPr lang="en-US" sz="1600" dirty="0">
                        <a:solidFill>
                          <a:schemeClr val="bg1"/>
                        </a:solidFill>
                      </a:endParaRPr>
                    </a:p>
                  </a:txBody>
                  <a:tcPr/>
                </a:tc>
                <a:tc hMerge="1">
                  <a:txBody>
                    <a:bodyPr/>
                    <a:lstStyle/>
                    <a:p>
                      <a:endParaRPr lang="en-US"/>
                    </a:p>
                  </a:txBody>
                  <a:tcPr/>
                </a:tc>
                <a:extLst>
                  <a:ext uri="{0D108BD9-81ED-4DB2-BD59-A6C34878D82A}">
                    <a16:rowId xmlns="" xmlns:a16="http://schemas.microsoft.com/office/drawing/2014/main" val="10000"/>
                  </a:ext>
                </a:extLst>
              </a:tr>
              <a:tr h="320209">
                <a:tc>
                  <a:txBody>
                    <a:bodyPr/>
                    <a:lstStyle/>
                    <a:p>
                      <a:pPr algn="ctr"/>
                      <a:r>
                        <a:rPr lang="en-US" sz="1600" dirty="0"/>
                        <a:t>Demographics</a:t>
                      </a:r>
                      <a:endParaRPr lang="en-US" sz="1600" b="1"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Geographics</a:t>
                      </a:r>
                      <a:endParaRPr lang="en-US" sz="1600" b="1" dirty="0">
                        <a:solidFill>
                          <a:schemeClr val="tx1"/>
                        </a:solidFill>
                      </a:endParaRPr>
                    </a:p>
                  </a:txBody>
                  <a:tcPr/>
                </a:tc>
                <a:extLst>
                  <a:ext uri="{0D108BD9-81ED-4DB2-BD59-A6C34878D82A}">
                    <a16:rowId xmlns="" xmlns:a16="http://schemas.microsoft.com/office/drawing/2014/main" val="10001"/>
                  </a:ext>
                </a:extLst>
              </a:tr>
              <a:tr h="1688373">
                <a:tc>
                  <a:txBody>
                    <a:bodyPr/>
                    <a:lstStyle/>
                    <a:p>
                      <a:pPr marL="342900" marR="0" lvl="0" indent="-342900">
                        <a:spcBef>
                          <a:spcPts val="0"/>
                        </a:spcBef>
                        <a:spcAft>
                          <a:spcPts val="0"/>
                        </a:spcAft>
                        <a:buFont typeface="Symbol" panose="05050102010706020507" pitchFamily="18" charset="2"/>
                        <a:buChar char=""/>
                      </a:pPr>
                      <a:r>
                        <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Female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Male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6-65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Middle to</a:t>
                      </a:r>
                      <a:r>
                        <a:rPr lang="en-US" sz="16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aseline="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upper</a:t>
                      </a:r>
                      <a:r>
                        <a:rPr lang="en-US" sz="16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income </a:t>
                      </a:r>
                    </a:p>
                    <a:p>
                      <a:pPr marL="342900" marR="0" lvl="0" indent="-342900">
                        <a:spcBef>
                          <a:spcPts val="0"/>
                        </a:spcBef>
                        <a:spcAft>
                          <a:spcPts val="0"/>
                        </a:spcAft>
                        <a:buFont typeface="Symbol" panose="05050102010706020507" pitchFamily="18" charset="2"/>
                        <a:buChar char=""/>
                      </a:pPr>
                      <a:r>
                        <a:rPr lang="en-US" sz="16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Smaller businesses </a:t>
                      </a:r>
                    </a:p>
                    <a:p>
                      <a:pPr marL="0" marR="0" lvl="0" indent="0">
                        <a:spcBef>
                          <a:spcPts val="0"/>
                        </a:spcBef>
                        <a:spcAft>
                          <a:spcPts val="0"/>
                        </a:spcAft>
                        <a:buFont typeface="Symbol" panose="05050102010706020507" pitchFamily="18" charset="2"/>
                        <a:buNone/>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342900" marR="0" lvl="0" indent="-342900">
                        <a:spcBef>
                          <a:spcPts val="0"/>
                        </a:spcBef>
                        <a:spcAft>
                          <a:spcPts val="0"/>
                        </a:spcAft>
                        <a:buFont typeface="Symbol" panose="05050102010706020507" pitchFamily="18" charset="2"/>
                        <a:buChar char=""/>
                      </a:pPr>
                      <a:r>
                        <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Hartford County</a:t>
                      </a:r>
                      <a:endParaRPr lang="en-US" sz="1600" b="0" dirty="0">
                        <a:solidFill>
                          <a:schemeClr val="tx1"/>
                        </a:solidFill>
                      </a:endParaRPr>
                    </a:p>
                  </a:txBody>
                  <a:tcPr/>
                </a:tc>
                <a:extLst>
                  <a:ext uri="{0D108BD9-81ED-4DB2-BD59-A6C34878D82A}">
                    <a16:rowId xmlns="" xmlns:a16="http://schemas.microsoft.com/office/drawing/2014/main" val="10002"/>
                  </a:ext>
                </a:extLst>
              </a:tr>
              <a:tr h="32020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Psychographics</a:t>
                      </a:r>
                      <a:endParaRPr lang="en-US" sz="1600" b="1"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Buying</a:t>
                      </a:r>
                      <a:r>
                        <a:rPr lang="en-US" sz="1600" baseline="0" dirty="0"/>
                        <a:t> Patterns</a:t>
                      </a:r>
                      <a:endParaRPr lang="en-US" sz="1600" b="1" dirty="0">
                        <a:solidFill>
                          <a:schemeClr val="tx1"/>
                        </a:solidFill>
                      </a:endParaRPr>
                    </a:p>
                  </a:txBody>
                  <a:tcPr/>
                </a:tc>
                <a:extLst>
                  <a:ext uri="{0D108BD9-81ED-4DB2-BD59-A6C34878D82A}">
                    <a16:rowId xmlns="" xmlns:a16="http://schemas.microsoft.com/office/drawing/2014/main" val="10003"/>
                  </a:ext>
                </a:extLst>
              </a:tr>
              <a:tr h="1717483">
                <a:tc>
                  <a:txBody>
                    <a:bodyPr/>
                    <a:lstStyle/>
                    <a:p>
                      <a:pPr marL="342900" marR="0" lvl="0" indent="-342900">
                        <a:spcBef>
                          <a:spcPts val="0"/>
                        </a:spcBef>
                        <a:spcAft>
                          <a:spcPts val="0"/>
                        </a:spcAft>
                        <a:buFont typeface="Symbol" panose="05050102010706020507" pitchFamily="18" charset="2"/>
                        <a:buChar char=""/>
                      </a:pPr>
                      <a:r>
                        <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Difficulties</a:t>
                      </a:r>
                      <a:r>
                        <a:rPr lang="en-US" sz="16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with mental </a:t>
                      </a:r>
                      <a:r>
                        <a:rPr lang="en-US" sz="16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conditions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Fear</a:t>
                      </a:r>
                      <a:r>
                        <a:rPr lang="en-US" sz="16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of taking medication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Do</a:t>
                      </a:r>
                      <a:r>
                        <a:rPr lang="en-US" sz="16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not have the money for treatments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dirty="0">
                        <a:solidFill>
                          <a:schemeClr val="tx1"/>
                        </a:solidFill>
                      </a:endParaRPr>
                    </a:p>
                  </a:txBody>
                  <a:tcPr/>
                </a:tc>
                <a:tc>
                  <a:txBody>
                    <a:bodyPr/>
                    <a:lstStyle/>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Increase during the school year because students are put under a lot </a:t>
                      </a: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of </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stress</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49580" marR="0" indent="0">
                        <a:spcBef>
                          <a:spcPts val="0"/>
                        </a:spcBef>
                        <a:spcAft>
                          <a:spcPts val="0"/>
                        </a:spcAft>
                        <a:buFont typeface="Arial" panose="020B0604020202020204" pitchFamily="34" charset="0"/>
                        <a:buNone/>
                      </a:pP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 xmlns:a16="http://schemas.microsoft.com/office/drawing/2014/main" val="10004"/>
                  </a:ext>
                </a:extLst>
              </a:tr>
            </a:tbl>
          </a:graphicData>
        </a:graphic>
      </p:graphicFrame>
      <p:grpSp>
        <p:nvGrpSpPr>
          <p:cNvPr id="29" name="Group 28"/>
          <p:cNvGrpSpPr/>
          <p:nvPr/>
        </p:nvGrpSpPr>
        <p:grpSpPr>
          <a:xfrm>
            <a:off x="5773615" y="2505988"/>
            <a:ext cx="2819400" cy="3810000"/>
            <a:chOff x="5943600" y="2514600"/>
            <a:chExt cx="2819400" cy="3810000"/>
          </a:xfrm>
        </p:grpSpPr>
        <p:grpSp>
          <p:nvGrpSpPr>
            <p:cNvPr id="25" name="Group 24"/>
            <p:cNvGrpSpPr/>
            <p:nvPr/>
          </p:nvGrpSpPr>
          <p:grpSpPr>
            <a:xfrm>
              <a:off x="5943600" y="2743200"/>
              <a:ext cx="2819400" cy="3581400"/>
              <a:chOff x="5638800" y="1905000"/>
              <a:chExt cx="2971800" cy="3733800"/>
            </a:xfrm>
          </p:grpSpPr>
          <p:grpSp>
            <p:nvGrpSpPr>
              <p:cNvPr id="9" name="Group 2"/>
              <p:cNvGrpSpPr>
                <a:grpSpLocks/>
              </p:cNvGrpSpPr>
              <p:nvPr/>
            </p:nvGrpSpPr>
            <p:grpSpPr bwMode="auto">
              <a:xfrm>
                <a:off x="5638800" y="1905000"/>
                <a:ext cx="2971800" cy="3733800"/>
                <a:chOff x="3408" y="1584"/>
                <a:chExt cx="1872" cy="2352"/>
              </a:xfrm>
              <a:solidFill>
                <a:schemeClr val="tx2">
                  <a:lumMod val="40000"/>
                  <a:lumOff val="60000"/>
                </a:schemeClr>
              </a:solidFill>
            </p:grpSpPr>
            <p:sp>
              <p:nvSpPr>
                <p:cNvPr id="10" name="AutoShape 3"/>
                <p:cNvSpPr>
                  <a:spLocks noChangeArrowheads="1"/>
                </p:cNvSpPr>
                <p:nvPr/>
              </p:nvSpPr>
              <p:spPr bwMode="auto">
                <a:xfrm>
                  <a:off x="3408" y="1632"/>
                  <a:ext cx="1872" cy="2304"/>
                </a:xfrm>
                <a:custGeom>
                  <a:avLst/>
                  <a:gdLst>
                    <a:gd name="T0" fmla="*/ 1422 w 21600"/>
                    <a:gd name="T1" fmla="*/ 1152 h 21600"/>
                    <a:gd name="T2" fmla="*/ 936 w 21600"/>
                    <a:gd name="T3" fmla="*/ 2304 h 21600"/>
                    <a:gd name="T4" fmla="*/ 450 w 21600"/>
                    <a:gd name="T5" fmla="*/ 1152 h 21600"/>
                    <a:gd name="T6" fmla="*/ 936 w 21600"/>
                    <a:gd name="T7" fmla="*/ 0 h 21600"/>
                    <a:gd name="T8" fmla="*/ 0 60000 65536"/>
                    <a:gd name="T9" fmla="*/ 0 60000 65536"/>
                    <a:gd name="T10" fmla="*/ 0 60000 65536"/>
                    <a:gd name="T11" fmla="*/ 0 60000 65536"/>
                    <a:gd name="T12" fmla="*/ 6992 w 21600"/>
                    <a:gd name="T13" fmla="*/ 6994 h 21600"/>
                    <a:gd name="T14" fmla="*/ 14608 w 21600"/>
                    <a:gd name="T15" fmla="*/ 14606 h 21600"/>
                  </a:gdLst>
                  <a:ahLst/>
                  <a:cxnLst>
                    <a:cxn ang="T8">
                      <a:pos x="T0" y="T1"/>
                    </a:cxn>
                    <a:cxn ang="T9">
                      <a:pos x="T2" y="T3"/>
                    </a:cxn>
                    <a:cxn ang="T10">
                      <a:pos x="T4" y="T5"/>
                    </a:cxn>
                    <a:cxn ang="T11">
                      <a:pos x="T6" y="T7"/>
                    </a:cxn>
                  </a:cxnLst>
                  <a:rect l="T12" t="T13" r="T14" b="T15"/>
                  <a:pathLst>
                    <a:path w="21600" h="21600">
                      <a:moveTo>
                        <a:pt x="0" y="0"/>
                      </a:moveTo>
                      <a:lnTo>
                        <a:pt x="10395" y="21600"/>
                      </a:lnTo>
                      <a:lnTo>
                        <a:pt x="11205" y="21600"/>
                      </a:lnTo>
                      <a:lnTo>
                        <a:pt x="21600" y="0"/>
                      </a:lnTo>
                      <a:close/>
                    </a:path>
                  </a:pathLst>
                </a:custGeom>
                <a:grp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dirty="0"/>
                </a:p>
              </p:txBody>
            </p:sp>
            <p:sp>
              <p:nvSpPr>
                <p:cNvPr id="11" name="Oval 4"/>
                <p:cNvSpPr>
                  <a:spLocks noChangeArrowheads="1"/>
                </p:cNvSpPr>
                <p:nvPr/>
              </p:nvSpPr>
              <p:spPr bwMode="auto">
                <a:xfrm>
                  <a:off x="3408" y="1584"/>
                  <a:ext cx="1872" cy="96"/>
                </a:xfrm>
                <a:prstGeom prst="ellipse">
                  <a:avLst/>
                </a:prstGeom>
                <a:grp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dirty="0"/>
                </a:p>
              </p:txBody>
            </p:sp>
          </p:grpSp>
          <p:sp>
            <p:nvSpPr>
              <p:cNvPr id="12" name="Rectangle 11"/>
              <p:cNvSpPr/>
              <p:nvPr/>
            </p:nvSpPr>
            <p:spPr>
              <a:xfrm>
                <a:off x="5867400" y="2133600"/>
                <a:ext cx="2514600" cy="457200"/>
              </a:xfrm>
              <a:prstGeom prst="rect">
                <a:avLst/>
              </a:prstGeom>
              <a:ln>
                <a:solidFill>
                  <a:srgbClr val="ED6049"/>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1600" dirty="0">
                    <a:solidFill>
                      <a:schemeClr val="tx1"/>
                    </a:solidFill>
                  </a:rPr>
                  <a:t>Total Population</a:t>
                </a:r>
              </a:p>
            </p:txBody>
          </p:sp>
          <p:sp>
            <p:nvSpPr>
              <p:cNvPr id="13" name="Rectangle 12"/>
              <p:cNvSpPr/>
              <p:nvPr/>
            </p:nvSpPr>
            <p:spPr>
              <a:xfrm>
                <a:off x="6172200" y="3124200"/>
                <a:ext cx="1905000" cy="457200"/>
              </a:xfrm>
              <a:prstGeom prst="rect">
                <a:avLst/>
              </a:prstGeom>
              <a:ln>
                <a:solidFill>
                  <a:srgbClr val="ED6049"/>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a:solidFill>
                      <a:schemeClr val="tx1"/>
                    </a:solidFill>
                  </a:rPr>
                  <a:t>Target Market Population </a:t>
                </a:r>
              </a:p>
            </p:txBody>
          </p:sp>
          <p:sp>
            <p:nvSpPr>
              <p:cNvPr id="14" name="Rectangle 13"/>
              <p:cNvSpPr/>
              <p:nvPr/>
            </p:nvSpPr>
            <p:spPr>
              <a:xfrm>
                <a:off x="6441989" y="2619983"/>
                <a:ext cx="1250092" cy="270753"/>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lvl="0" algn="ctr"/>
                <a:r>
                  <a:rPr lang="en-US" b="1" dirty="0"/>
                  <a:t>896,000</a:t>
                </a:r>
                <a:endParaRPr lang="en-US" b="1" dirty="0">
                  <a:solidFill>
                    <a:prstClr val="black"/>
                  </a:solidFill>
                  <a:ea typeface="Times New Roman"/>
                  <a:cs typeface="Times New Roman"/>
                </a:endParaRPr>
              </a:p>
            </p:txBody>
          </p:sp>
          <p:sp>
            <p:nvSpPr>
              <p:cNvPr id="22" name="Rectangle 21"/>
              <p:cNvSpPr/>
              <p:nvPr/>
            </p:nvSpPr>
            <p:spPr>
              <a:xfrm>
                <a:off x="6441989" y="4159967"/>
                <a:ext cx="1410730" cy="445041"/>
              </a:xfrm>
              <a:prstGeom prst="rect">
                <a:avLst/>
              </a:prstGeom>
              <a:ln>
                <a:solidFill>
                  <a:srgbClr val="ED6049"/>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a:solidFill>
                      <a:schemeClr val="tx1"/>
                    </a:solidFill>
                  </a:rPr>
                  <a:t>Market Size</a:t>
                </a:r>
              </a:p>
            </p:txBody>
          </p:sp>
        </p:grpSp>
        <p:sp>
          <p:nvSpPr>
            <p:cNvPr id="28" name="Rectangle 27"/>
            <p:cNvSpPr/>
            <p:nvPr/>
          </p:nvSpPr>
          <p:spPr>
            <a:xfrm>
              <a:off x="5943600" y="2514600"/>
              <a:ext cx="2819400" cy="3048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b="1" dirty="0"/>
                <a:t>Target Market Size</a:t>
              </a:r>
            </a:p>
          </p:txBody>
        </p:sp>
      </p:grpSp>
      <p:graphicFrame>
        <p:nvGraphicFramePr>
          <p:cNvPr id="30" name="Table 29"/>
          <p:cNvGraphicFramePr>
            <a:graphicFrameLocks noGrp="1"/>
          </p:cNvGraphicFramePr>
          <p:nvPr>
            <p:extLst>
              <p:ext uri="{D42A27DB-BD31-4B8C-83A1-F6EECF244321}">
                <p14:modId xmlns:p14="http://schemas.microsoft.com/office/powerpoint/2010/main" val="3332630383"/>
              </p:ext>
            </p:extLst>
          </p:nvPr>
        </p:nvGraphicFramePr>
        <p:xfrm>
          <a:off x="363415" y="994421"/>
          <a:ext cx="8229600" cy="949960"/>
        </p:xfrm>
        <a:graphic>
          <a:graphicData uri="http://schemas.openxmlformats.org/drawingml/2006/table">
            <a:tbl>
              <a:tblPr firstRow="1" bandRow="1">
                <a:tableStyleId>{35758FB7-9AC5-4552-8A53-C91805E547FA}</a:tableStyleId>
              </a:tblPr>
              <a:tblGrid>
                <a:gridCol w="1524000">
                  <a:extLst>
                    <a:ext uri="{9D8B030D-6E8A-4147-A177-3AD203B41FA5}">
                      <a16:colId xmlns="" xmlns:a16="http://schemas.microsoft.com/office/drawing/2014/main" val="20000"/>
                    </a:ext>
                  </a:extLst>
                </a:gridCol>
                <a:gridCol w="2590800">
                  <a:extLst>
                    <a:ext uri="{9D8B030D-6E8A-4147-A177-3AD203B41FA5}">
                      <a16:colId xmlns="" xmlns:a16="http://schemas.microsoft.com/office/drawing/2014/main" val="20001"/>
                    </a:ext>
                  </a:extLst>
                </a:gridCol>
                <a:gridCol w="2057400">
                  <a:extLst>
                    <a:ext uri="{9D8B030D-6E8A-4147-A177-3AD203B41FA5}">
                      <a16:colId xmlns="" xmlns:a16="http://schemas.microsoft.com/office/drawing/2014/main" val="20002"/>
                    </a:ext>
                  </a:extLst>
                </a:gridCol>
                <a:gridCol w="2057400">
                  <a:extLst>
                    <a:ext uri="{9D8B030D-6E8A-4147-A177-3AD203B41FA5}">
                      <a16:colId xmlns="" xmlns:a16="http://schemas.microsoft.com/office/drawing/2014/main" val="20003"/>
                    </a:ext>
                  </a:extLst>
                </a:gridCol>
              </a:tblGrid>
              <a:tr h="370840">
                <a:tc gridSpan="4">
                  <a:txBody>
                    <a:bodyPr/>
                    <a:lstStyle/>
                    <a:p>
                      <a:pPr algn="ctr"/>
                      <a:r>
                        <a:rPr lang="en-US" sz="1600" dirty="0"/>
                        <a:t>Market</a:t>
                      </a:r>
                      <a:r>
                        <a:rPr lang="en-US" sz="1600" baseline="0" dirty="0"/>
                        <a:t> Statistics</a:t>
                      </a:r>
                      <a:endParaRPr lang="en-US" sz="1600" dirty="0">
                        <a:solidFill>
                          <a:schemeClr val="bg1"/>
                        </a:solidFill>
                      </a:endParaRPr>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 xmlns:a16="http://schemas.microsoft.com/office/drawing/2014/main" val="10000"/>
                  </a:ext>
                </a:extLst>
              </a:tr>
              <a:tr h="370840">
                <a:tc>
                  <a:txBody>
                    <a:bodyPr/>
                    <a:lstStyle/>
                    <a:p>
                      <a:r>
                        <a:rPr lang="en-US" sz="1600" dirty="0"/>
                        <a:t>Industry Name: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dk1"/>
                          </a:solidFill>
                        </a:rPr>
                        <a:t>Mental</a:t>
                      </a:r>
                      <a:r>
                        <a:rPr lang="en-US" sz="1800" b="1" baseline="0" dirty="0">
                          <a:solidFill>
                            <a:schemeClr val="dk1"/>
                          </a:solidFill>
                        </a:rPr>
                        <a:t> Health</a:t>
                      </a:r>
                      <a:endParaRPr lang="en-US" sz="1800" b="1" dirty="0">
                        <a:solidFill>
                          <a:schemeClr val="tx1"/>
                        </a:solidFill>
                      </a:endParaRPr>
                    </a:p>
                  </a:txBody>
                  <a:tcPr anchor="ctr"/>
                </a:tc>
                <a:tc>
                  <a:txBody>
                    <a:bodyPr/>
                    <a:lstStyle/>
                    <a:p>
                      <a:r>
                        <a:rPr lang="en-US" sz="1600" dirty="0"/>
                        <a:t>Annual</a:t>
                      </a:r>
                      <a:r>
                        <a:rPr lang="en-US" sz="1600" baseline="0" dirty="0"/>
                        <a:t> Industry Sales:</a:t>
                      </a:r>
                      <a:endParaRPr lang="en-US" sz="16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$15 Billion </a:t>
                      </a:r>
                      <a:endParaRPr lang="en-US" sz="1800" b="1" dirty="0">
                        <a:solidFill>
                          <a:schemeClr val="tx1"/>
                        </a:solidFill>
                      </a:endParaRPr>
                    </a:p>
                  </a:txBody>
                  <a:tcPr anchor="ctr"/>
                </a:tc>
                <a:extLst>
                  <a:ext uri="{0D108BD9-81ED-4DB2-BD59-A6C34878D82A}">
                    <a16:rowId xmlns="" xmlns:a16="http://schemas.microsoft.com/office/drawing/2014/main" val="10001"/>
                  </a:ext>
                </a:extLst>
              </a:tr>
            </a:tbl>
          </a:graphicData>
        </a:graphic>
      </p:graphicFrame>
      <p:sp>
        <p:nvSpPr>
          <p:cNvPr id="17" name="Rectangle 16"/>
          <p:cNvSpPr/>
          <p:nvPr/>
        </p:nvSpPr>
        <p:spPr>
          <a:xfrm>
            <a:off x="6622324" y="4492471"/>
            <a:ext cx="1185985" cy="259702"/>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lvl="0" algn="ctr"/>
            <a:r>
              <a:rPr lang="en-US" b="1" dirty="0">
                <a:solidFill>
                  <a:prstClr val="black"/>
                </a:solidFill>
                <a:ea typeface="Times New Roman"/>
                <a:cs typeface="Times New Roman"/>
              </a:rPr>
              <a:t>470,000</a:t>
            </a:r>
          </a:p>
        </p:txBody>
      </p:sp>
      <p:sp>
        <p:nvSpPr>
          <p:cNvPr id="18" name="Rectangle 17"/>
          <p:cNvSpPr/>
          <p:nvPr/>
        </p:nvSpPr>
        <p:spPr>
          <a:xfrm>
            <a:off x="6611814" y="5539802"/>
            <a:ext cx="1185985" cy="259702"/>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lvl="0" algn="ctr"/>
            <a:r>
              <a:rPr lang="en-US" b="1" dirty="0">
                <a:solidFill>
                  <a:prstClr val="black"/>
                </a:solidFill>
                <a:ea typeface="Times New Roman"/>
                <a:cs typeface="Times New Roman"/>
              </a:rPr>
              <a:t>2,350</a:t>
            </a:r>
          </a:p>
        </p:txBody>
      </p:sp>
      <p:pic>
        <p:nvPicPr>
          <p:cNvPr id="19" name="Content Placeholder 9" descr="logo secondary.jpg"/>
          <p:cNvPicPr>
            <a:picLocks noChangeAspect="1"/>
          </p:cNvPicPr>
          <p:nvPr/>
        </p:nvPicPr>
        <p:blipFill>
          <a:blip r:embed="rId3" cstate="print"/>
          <a:stretch>
            <a:fillRect/>
          </a:stretch>
        </p:blipFill>
        <p:spPr>
          <a:xfrm>
            <a:off x="5586290" y="194133"/>
            <a:ext cx="1456560" cy="766410"/>
          </a:xfrm>
          <a:prstGeom prst="rect">
            <a:avLst/>
          </a:prstGeom>
        </p:spPr>
      </p:pic>
      <p:pic>
        <p:nvPicPr>
          <p:cNvPr id="3" name="Picture 2"/>
          <p:cNvPicPr>
            <a:picLocks noChangeAspect="1"/>
          </p:cNvPicPr>
          <p:nvPr/>
        </p:nvPicPr>
        <p:blipFill>
          <a:blip r:embed="rId4" cstate="print"/>
          <a:stretch>
            <a:fillRect/>
          </a:stretch>
        </p:blipFill>
        <p:spPr>
          <a:xfrm>
            <a:off x="3548186" y="3211921"/>
            <a:ext cx="1377461" cy="998659"/>
          </a:xfrm>
          <a:prstGeom prst="rect">
            <a:avLst/>
          </a:prstGeom>
        </p:spPr>
      </p:pic>
      <p:pic>
        <p:nvPicPr>
          <p:cNvPr id="21" name="Picture 2" descr="C:\Users\lyndsey\Downloads\0327c856-1a1c-42cf-a237-cb3de46a2486.png"/>
          <p:cNvPicPr>
            <a:picLocks noChangeAspect="1" noChangeArrowheads="1"/>
          </p:cNvPicPr>
          <p:nvPr/>
        </p:nvPicPr>
        <p:blipFill>
          <a:blip r:embed="rId5" cstate="print"/>
          <a:srcRect/>
          <a:stretch>
            <a:fillRect/>
          </a:stretch>
        </p:blipFill>
        <p:spPr bwMode="auto">
          <a:xfrm>
            <a:off x="7315200" y="-275541"/>
            <a:ext cx="1704600" cy="17046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Marketing and Sales</a:t>
            </a:r>
          </a:p>
        </p:txBody>
      </p:sp>
      <p:sp>
        <p:nvSpPr>
          <p:cNvPr id="6" name="Content Placeholder 5"/>
          <p:cNvSpPr>
            <a:spLocks noGrp="1"/>
          </p:cNvSpPr>
          <p:nvPr>
            <p:ph idx="1"/>
          </p:nvPr>
        </p:nvSpPr>
        <p:spPr>
          <a:xfrm>
            <a:off x="304800" y="2590800"/>
            <a:ext cx="7114802" cy="3352800"/>
          </a:xfrm>
        </p:spPr>
        <p:txBody>
          <a:bodyPr>
            <a:noAutofit/>
          </a:bodyPr>
          <a:lstStyle/>
          <a:p>
            <a:pPr>
              <a:buFont typeface="Wingdings" panose="05000000000000000000" pitchFamily="2" charset="2"/>
              <a:buChar char="v"/>
            </a:pPr>
            <a:r>
              <a:rPr lang="en-US" sz="2000" dirty="0"/>
              <a:t>Social Media </a:t>
            </a:r>
          </a:p>
          <a:p>
            <a:pPr lvl="1">
              <a:buFont typeface="Wingdings" panose="05000000000000000000" pitchFamily="2" charset="2"/>
              <a:buChar char="v"/>
            </a:pPr>
            <a:r>
              <a:rPr lang="en-US" sz="2000" dirty="0"/>
              <a:t>Instagram</a:t>
            </a:r>
          </a:p>
          <a:p>
            <a:pPr lvl="1">
              <a:buFont typeface="Wingdings" panose="05000000000000000000" pitchFamily="2" charset="2"/>
              <a:buChar char="v"/>
            </a:pPr>
            <a:r>
              <a:rPr lang="en-US" sz="2000" dirty="0"/>
              <a:t>Twitter</a:t>
            </a:r>
          </a:p>
          <a:p>
            <a:pPr lvl="1">
              <a:buFont typeface="Wingdings" panose="05000000000000000000" pitchFamily="2" charset="2"/>
              <a:buChar char="v"/>
            </a:pPr>
            <a:r>
              <a:rPr lang="en-US" sz="2000" dirty="0"/>
              <a:t>Pinterest </a:t>
            </a:r>
          </a:p>
          <a:p>
            <a:pPr>
              <a:buFont typeface="Wingdings" panose="05000000000000000000" pitchFamily="2" charset="2"/>
              <a:buChar char="v"/>
            </a:pPr>
            <a:r>
              <a:rPr lang="en-US" sz="2000" dirty="0"/>
              <a:t>Website; cellphone, email</a:t>
            </a:r>
          </a:p>
          <a:p>
            <a:pPr>
              <a:buFont typeface="Wingdings" panose="05000000000000000000" pitchFamily="2" charset="2"/>
              <a:buChar char="v"/>
            </a:pPr>
            <a:r>
              <a:rPr lang="en-US" sz="2000" dirty="0"/>
              <a:t>Business Cards/Pamphlets </a:t>
            </a:r>
          </a:p>
          <a:p>
            <a:pPr>
              <a:buFont typeface="Wingdings" panose="05000000000000000000" pitchFamily="2" charset="2"/>
              <a:buChar char="v"/>
            </a:pPr>
            <a:r>
              <a:rPr lang="en-US" sz="2000" dirty="0" smtClean="0"/>
              <a:t>Gift Baskets</a:t>
            </a:r>
          </a:p>
          <a:p>
            <a:pPr lvl="1">
              <a:buFont typeface="Wingdings" panose="05000000000000000000" pitchFamily="2" charset="2"/>
              <a:buChar char="v"/>
            </a:pPr>
            <a:r>
              <a:rPr lang="en-US" sz="2000" dirty="0" smtClean="0"/>
              <a:t>Clinics </a:t>
            </a:r>
          </a:p>
          <a:p>
            <a:pPr lvl="1">
              <a:buFont typeface="Wingdings" panose="05000000000000000000" pitchFamily="2" charset="2"/>
              <a:buChar char="v"/>
            </a:pPr>
            <a:r>
              <a:rPr lang="en-US" sz="2000" dirty="0" smtClean="0"/>
              <a:t>Therapy offices </a:t>
            </a:r>
          </a:p>
          <a:p>
            <a:pPr lvl="1">
              <a:buFont typeface="Wingdings" panose="05000000000000000000" pitchFamily="2" charset="2"/>
              <a:buChar char="v"/>
            </a:pPr>
            <a:r>
              <a:rPr lang="en-US" sz="2000" dirty="0" smtClean="0"/>
              <a:t>Social workers </a:t>
            </a:r>
            <a:endParaRPr lang="en-US" sz="2000" dirty="0"/>
          </a:p>
        </p:txBody>
      </p:sp>
      <p:pic>
        <p:nvPicPr>
          <p:cNvPr id="4" name="Content Placeholder 9" descr="logo secondary.jpg"/>
          <p:cNvPicPr>
            <a:picLocks noChangeAspect="1"/>
          </p:cNvPicPr>
          <p:nvPr/>
        </p:nvPicPr>
        <p:blipFill>
          <a:blip r:embed="rId3" cstate="print"/>
          <a:stretch>
            <a:fillRect/>
          </a:stretch>
        </p:blipFill>
        <p:spPr>
          <a:xfrm>
            <a:off x="124197" y="133785"/>
            <a:ext cx="1628375" cy="856815"/>
          </a:xfrm>
          <a:prstGeom prst="rect">
            <a:avLst/>
          </a:prstGeom>
        </p:spPr>
      </p:pic>
      <p:pic>
        <p:nvPicPr>
          <p:cNvPr id="8" name="Picture 7"/>
          <p:cNvPicPr>
            <a:picLocks noChangeAspect="1"/>
          </p:cNvPicPr>
          <p:nvPr/>
        </p:nvPicPr>
        <p:blipFill>
          <a:blip r:embed="rId4" cstate="print"/>
          <a:stretch>
            <a:fillRect/>
          </a:stretch>
        </p:blipFill>
        <p:spPr>
          <a:xfrm>
            <a:off x="4317380" y="2590800"/>
            <a:ext cx="2547257" cy="990600"/>
          </a:xfrm>
          <a:prstGeom prst="rect">
            <a:avLst/>
          </a:prstGeom>
        </p:spPr>
      </p:pic>
      <p:pic>
        <p:nvPicPr>
          <p:cNvPr id="7" name="Picture 6"/>
          <p:cNvPicPr>
            <a:picLocks noChangeAspect="1"/>
          </p:cNvPicPr>
          <p:nvPr/>
        </p:nvPicPr>
        <p:blipFill>
          <a:blip r:embed="rId5" cstate="print"/>
          <a:stretch>
            <a:fillRect/>
          </a:stretch>
        </p:blipFill>
        <p:spPr>
          <a:xfrm>
            <a:off x="4472993" y="4846090"/>
            <a:ext cx="1524000" cy="1562100"/>
          </a:xfrm>
          <a:prstGeom prst="rect">
            <a:avLst/>
          </a:prstGeom>
        </p:spPr>
      </p:pic>
      <p:pic>
        <p:nvPicPr>
          <p:cNvPr id="9" name="Picture 8"/>
          <p:cNvPicPr>
            <a:picLocks noChangeAspect="1"/>
          </p:cNvPicPr>
          <p:nvPr/>
        </p:nvPicPr>
        <p:blipFill>
          <a:blip r:embed="rId6" cstate="print"/>
          <a:stretch>
            <a:fillRect/>
          </a:stretch>
        </p:blipFill>
        <p:spPr>
          <a:xfrm>
            <a:off x="7959769" y="3329332"/>
            <a:ext cx="1060031" cy="1433513"/>
          </a:xfrm>
          <a:prstGeom prst="rect">
            <a:avLst/>
          </a:prstGeom>
        </p:spPr>
      </p:pic>
      <p:pic>
        <p:nvPicPr>
          <p:cNvPr id="10" name="Picture 9"/>
          <p:cNvPicPr>
            <a:picLocks noChangeAspect="1"/>
          </p:cNvPicPr>
          <p:nvPr/>
        </p:nvPicPr>
        <p:blipFill>
          <a:blip r:embed="rId7" cstate="print"/>
          <a:stretch>
            <a:fillRect/>
          </a:stretch>
        </p:blipFill>
        <p:spPr>
          <a:xfrm>
            <a:off x="6537160" y="4298731"/>
            <a:ext cx="1152525" cy="1152525"/>
          </a:xfrm>
          <a:prstGeom prst="rect">
            <a:avLst/>
          </a:prstGeom>
        </p:spPr>
      </p:pic>
      <p:pic>
        <p:nvPicPr>
          <p:cNvPr id="11" name="Picture 2" descr="C:\Users\lyndsey\Downloads\0327c856-1a1c-42cf-a237-cb3de46a2486.png"/>
          <p:cNvPicPr>
            <a:picLocks noChangeAspect="1" noChangeArrowheads="1"/>
          </p:cNvPicPr>
          <p:nvPr/>
        </p:nvPicPr>
        <p:blipFill>
          <a:blip r:embed="rId8" cstate="print"/>
          <a:srcRect/>
          <a:stretch>
            <a:fillRect/>
          </a:stretch>
        </p:blipFill>
        <p:spPr bwMode="auto">
          <a:xfrm>
            <a:off x="7315200" y="-275541"/>
            <a:ext cx="1704600" cy="17046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Theme1">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Theme1" id="{B8C8BDA5-1DF7-4EBD-B136-9A4073518DC0}" vid="{9555A4E6-A5C7-49F2-9BE4-805C848630A3}"/>
    </a:ext>
  </a:extLst>
</a:theme>
</file>

<file path=ppt/theme/theme2.xml><?xml version="1.0" encoding="utf-8"?>
<a:theme xmlns:a="http://schemas.openxmlformats.org/drawingml/2006/main" name="1_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3.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4892</TotalTime>
  <Words>2062</Words>
  <Application>Microsoft Office PowerPoint</Application>
  <PresentationFormat>On-screen Show (4:3)</PresentationFormat>
  <Paragraphs>295</Paragraphs>
  <Slides>15</Slides>
  <Notes>15</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15</vt:i4>
      </vt:variant>
    </vt:vector>
  </HeadingPairs>
  <TitlesOfParts>
    <vt:vector size="31" baseType="lpstr">
      <vt:lpstr>ＭＳ Ｐゴシック</vt:lpstr>
      <vt:lpstr>Arial</vt:lpstr>
      <vt:lpstr>Calibri</vt:lpstr>
      <vt:lpstr>Century Gothic</vt:lpstr>
      <vt:lpstr>Myriad Web Pro</vt:lpstr>
      <vt:lpstr>Rockwell</vt:lpstr>
      <vt:lpstr>Rockwell Condensed</vt:lpstr>
      <vt:lpstr>Rockwell Extra Bold</vt:lpstr>
      <vt:lpstr>Symbol</vt:lpstr>
      <vt:lpstr>Times New Roman</vt:lpstr>
      <vt:lpstr>Trebuchet MS</vt:lpstr>
      <vt:lpstr>Wingdings</vt:lpstr>
      <vt:lpstr>Wingdings 2</vt:lpstr>
      <vt:lpstr>Theme1</vt:lpstr>
      <vt:lpstr>1_Wood Type</vt:lpstr>
      <vt:lpstr>Quotable</vt:lpstr>
      <vt:lpstr>PowerPoint Presentation</vt:lpstr>
      <vt:lpstr>PowerPoint Presentation</vt:lpstr>
      <vt:lpstr>The Problem </vt:lpstr>
      <vt:lpstr>Our Answer </vt:lpstr>
      <vt:lpstr>Description of Product  </vt:lpstr>
      <vt:lpstr>PowerPoint Presentation</vt:lpstr>
      <vt:lpstr>Business Model</vt:lpstr>
      <vt:lpstr>Market Analysis</vt:lpstr>
      <vt:lpstr>Marketing and Sales</vt:lpstr>
      <vt:lpstr>Competition</vt:lpstr>
      <vt:lpstr>Our Qualifications</vt:lpstr>
      <vt:lpstr>Sales Projections</vt:lpstr>
      <vt:lpstr>Start-up Funds</vt:lpstr>
      <vt:lpstr>PowerPoint Presentation</vt:lpstr>
      <vt:lpstr>We are your S.O.S</vt:lpstr>
    </vt:vector>
  </TitlesOfParts>
  <Company>NFTE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Jordan</dc:creator>
  <cp:lastModifiedBy>freshmen</cp:lastModifiedBy>
  <cp:revision>418</cp:revision>
  <cp:lastPrinted>2016-12-13T18:28:05Z</cp:lastPrinted>
  <dcterms:created xsi:type="dcterms:W3CDTF">2012-02-07T20:01:29Z</dcterms:created>
  <dcterms:modified xsi:type="dcterms:W3CDTF">2016-12-13T18:29:14Z</dcterms:modified>
</cp:coreProperties>
</file>