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8" r:id="rId1"/>
    <p:sldMasterId id="2147483900" r:id="rId2"/>
  </p:sldMasterIdLst>
  <p:notesMasterIdLst>
    <p:notesMasterId r:id="rId18"/>
  </p:notesMasterIdLst>
  <p:sldIdLst>
    <p:sldId id="256" r:id="rId3"/>
    <p:sldId id="257" r:id="rId4"/>
    <p:sldId id="258" r:id="rId5"/>
    <p:sldId id="271" r:id="rId6"/>
    <p:sldId id="260" r:id="rId7"/>
    <p:sldId id="261" r:id="rId8"/>
    <p:sldId id="272" r:id="rId9"/>
    <p:sldId id="263" r:id="rId10"/>
    <p:sldId id="264" r:id="rId11"/>
    <p:sldId id="265" r:id="rId12"/>
    <p:sldId id="274" r:id="rId13"/>
    <p:sldId id="267" r:id="rId14"/>
    <p:sldId id="268" r:id="rId15"/>
    <p:sldId id="273" r:id="rId16"/>
    <p:sldId id="270" r:id="rId17"/>
  </p:sldIdLst>
  <p:sldSz cx="9144000" cy="6858000" type="screen4x3"/>
  <p:notesSz cx="6950075" cy="9236075"/>
  <p:embeddedFontLst>
    <p:embeddedFont>
      <p:font typeface="Open Sans" panose="020B0604020202020204" charset="0"/>
      <p:regular r:id="rId19"/>
      <p:bold r:id="rId20"/>
      <p:italic r:id="rId21"/>
      <p:boldItalic r:id="rId22"/>
    </p:embeddedFont>
    <p:embeddedFont>
      <p:font typeface="Cambria Math" panose="02040503050406030204" pitchFamily="18" charset="0"/>
      <p:regular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Kristen ITC" panose="03050502040202030202" pitchFamily="66" charset="0"/>
      <p:regular r:id="rId32"/>
    </p:embeddedFont>
    <p:embeddedFont>
      <p:font typeface="Garamond" panose="02020404030301010803" pitchFamily="18"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99FF"/>
    <a:srgbClr val="F3ABD3"/>
    <a:srgbClr val="EDBEF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0E18F1-3988-4B3F-8792-D2056E4D828D}">
  <a:tblStyle styleId="{8B0E18F1-3988-4B3F-8792-D2056E4D828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974F21B2-1806-4BAB-9C58-AF1799733FF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635FF7-C427-4289-992A-E6C846D079F5}"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55" autoAdjust="0"/>
  </p:normalViewPr>
  <p:slideViewPr>
    <p:cSldViewPr snapToGrid="0">
      <p:cViewPr varScale="1">
        <p:scale>
          <a:sx n="78" d="100"/>
          <a:sy n="78" d="100"/>
        </p:scale>
        <p:origin x="9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marL="0" marR="0" lvl="0" indent="0" algn="ctr" rtl="0">
              <a:lnSpc>
                <a:spcPct val="100000"/>
              </a:lnSpc>
              <a:spcBef>
                <a:spcPts val="0"/>
              </a:spcBef>
              <a:spcAft>
                <a:spcPts val="0"/>
              </a:spcAft>
              <a:buClr>
                <a:srgbClr val="000000"/>
              </a:buClr>
              <a:buFont typeface="Arial"/>
              <a:buNone/>
              <a:defRPr sz="1862" b="0" i="0" u="none" strike="noStrike" kern="1200" spc="0" baseline="0">
                <a:solidFill>
                  <a:schemeClr val="tx1">
                    <a:lumMod val="65000"/>
                    <a:lumOff val="35000"/>
                  </a:schemeClr>
                </a:solidFill>
                <a:latin typeface="+mn-lt"/>
                <a:ea typeface="+mn-ea"/>
                <a:cs typeface="+mn-cs"/>
              </a:defRPr>
            </a:pPr>
            <a:r>
              <a:rPr lang="en-US" sz="1800" b="0" i="0" u="sng" strike="noStrike" cap="none" dirty="0">
                <a:solidFill>
                  <a:schemeClr val="dk1"/>
                </a:solidFill>
                <a:latin typeface="+mn-lt"/>
                <a:ea typeface="Arial"/>
                <a:cs typeface="Arial"/>
                <a:sym typeface="Arial"/>
              </a:rPr>
              <a:t>Units Sold</a:t>
            </a:r>
          </a:p>
        </c:rich>
      </c:tx>
      <c:overlay val="0"/>
      <c:spPr>
        <a:noFill/>
        <a:ln>
          <a:noFill/>
        </a:ln>
        <a:effectLst/>
      </c:spPr>
      <c:txPr>
        <a:bodyPr rot="0" spcFirstLastPara="1" vertOverflow="ellipsis" vert="horz" wrap="square" anchor="ctr" anchorCtr="1"/>
        <a:lstStyle/>
        <a:p>
          <a:pPr marL="0" marR="0" lvl="0" indent="0" algn="ctr" rtl="0">
            <a:lnSpc>
              <a:spcPct val="100000"/>
            </a:lnSpc>
            <a:spcBef>
              <a:spcPts val="0"/>
            </a:spcBef>
            <a:spcAft>
              <a:spcPts val="0"/>
            </a:spcAft>
            <a:buClr>
              <a:srgbClr val="000000"/>
            </a:buClr>
            <a:buFont typeface="Arial"/>
            <a:buNone/>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875000000000001E-2"/>
          <c:y val="0.22524187992125985"/>
          <c:w val="0.92679166666666668"/>
          <c:h val="0.69191437007874013"/>
        </c:manualLayout>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delete val="1"/>
          </c:dLbls>
          <c:cat>
            <c:strRef>
              <c:f>Sheet1!$A$2:$A$13</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Sheet1!$B$2:$B$13</c:f>
              <c:numCache>
                <c:formatCode>General</c:formatCode>
                <c:ptCount val="12"/>
                <c:pt idx="0">
                  <c:v>3</c:v>
                </c:pt>
                <c:pt idx="1">
                  <c:v>3</c:v>
                </c:pt>
                <c:pt idx="2">
                  <c:v>3</c:v>
                </c:pt>
                <c:pt idx="3">
                  <c:v>4</c:v>
                </c:pt>
                <c:pt idx="4">
                  <c:v>4</c:v>
                </c:pt>
                <c:pt idx="5">
                  <c:v>4</c:v>
                </c:pt>
                <c:pt idx="6">
                  <c:v>5</c:v>
                </c:pt>
                <c:pt idx="7">
                  <c:v>5</c:v>
                </c:pt>
                <c:pt idx="8">
                  <c:v>5</c:v>
                </c:pt>
                <c:pt idx="9">
                  <c:v>6</c:v>
                </c:pt>
                <c:pt idx="10">
                  <c:v>6</c:v>
                </c:pt>
                <c:pt idx="11">
                  <c:v>6</c:v>
                </c:pt>
              </c:numCache>
            </c:numRef>
          </c:val>
          <c:extLst>
            <c:ext xmlns:c16="http://schemas.microsoft.com/office/drawing/2014/chart" uri="{C3380CC4-5D6E-409C-BE32-E72D297353CC}">
              <c16:uniqueId val="{00000000-3DBB-4277-8704-AA583669225A}"/>
            </c:ext>
          </c:extLst>
        </c:ser>
        <c:dLbls>
          <c:dLblPos val="outEnd"/>
          <c:showLegendKey val="0"/>
          <c:showVal val="1"/>
          <c:showCatName val="0"/>
          <c:showSerName val="0"/>
          <c:showPercent val="0"/>
          <c:showBubbleSize val="0"/>
        </c:dLbls>
        <c:gapWidth val="219"/>
        <c:overlap val="-27"/>
        <c:axId val="310131256"/>
        <c:axId val="346764056"/>
      </c:barChart>
      <c:catAx>
        <c:axId val="31013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64056"/>
        <c:crosses val="autoZero"/>
        <c:auto val="1"/>
        <c:lblAlgn val="ctr"/>
        <c:lblOffset val="100"/>
        <c:noMultiLvlLbl val="0"/>
      </c:catAx>
      <c:valAx>
        <c:axId val="346764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13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numCol="1"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numCol="1"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numCol="1"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numCol="1"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numCol="1"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0491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Jainelys: “Is</a:t>
            </a:r>
            <a:r>
              <a:rPr lang="en-US" baseline="0" dirty="0"/>
              <a:t> your child’s birthday coming up but you don’t have time to plan a party?...don’t you wish there was a place where you could order and have it shipped right to your door with all of the supplies?</a:t>
            </a:r>
          </a:p>
          <a:p>
            <a:pPr marL="0" lvl="0" indent="0" algn="l" rtl="0">
              <a:spcBef>
                <a:spcPts val="0"/>
              </a:spcBef>
              <a:spcAft>
                <a:spcPts val="0"/>
              </a:spcAft>
              <a:buNone/>
            </a:pPr>
            <a:r>
              <a:rPr lang="en-US" baseline="0" dirty="0"/>
              <a:t>Ayesha” well now there is...”</a:t>
            </a:r>
          </a:p>
          <a:p>
            <a:pPr marL="0" lvl="0" indent="0" algn="l" rtl="0">
              <a:spcBef>
                <a:spcPts val="0"/>
              </a:spcBef>
              <a:spcAft>
                <a:spcPts val="0"/>
              </a:spcAft>
              <a:buNone/>
            </a:pPr>
            <a:r>
              <a:rPr lang="en-US" baseline="0" dirty="0"/>
              <a:t>Jainelys” what if you could get all of </a:t>
            </a:r>
            <a:r>
              <a:rPr lang="en-US" baseline="0" dirty="0" smtClean="0"/>
              <a:t>this…in </a:t>
            </a:r>
            <a:r>
              <a:rPr lang="en-US" baseline="0" dirty="0"/>
              <a:t>this ? with a click of a button”</a:t>
            </a:r>
          </a:p>
        </p:txBody>
      </p:sp>
      <p:sp>
        <p:nvSpPr>
          <p:cNvPr id="161" name="Google Shape;161;p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38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a:t>
            </a:r>
            <a:r>
              <a:rPr lang="en-US" baseline="0" dirty="0"/>
              <a:t>: “The Fiesta Box’s two main competitors are birthday in a box and birthday express. For a princess birthday box our competitors charge from </a:t>
            </a:r>
            <a:r>
              <a:rPr lang="en-US" baseline="0" dirty="0" smtClean="0"/>
              <a:t>$80 </a:t>
            </a:r>
            <a:r>
              <a:rPr lang="en-US" baseline="0" dirty="0"/>
              <a:t>to $100. The Fiesta Box! has decided the price of </a:t>
            </a:r>
            <a:r>
              <a:rPr lang="en-US" baseline="0" dirty="0" smtClean="0"/>
              <a:t>$70</a:t>
            </a:r>
            <a:r>
              <a:rPr lang="en-US" baseline="0" dirty="0"/>
              <a:t>, making it affordable for our target market.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After researching both our competitors’ websites we discovered that they both have limits to party theme options. On the other hand, The Fiesta Box! provides customers with more options and can be customized as well.”</a:t>
            </a:r>
          </a:p>
          <a:p>
            <a:pPr marL="0" lvl="0" indent="0" algn="l" rtl="0">
              <a:spcBef>
                <a:spcPts val="0"/>
              </a:spcBef>
              <a:spcAft>
                <a:spcPts val="0"/>
              </a:spcAft>
              <a:buNone/>
            </a:pPr>
            <a:endParaRPr lang="en-US" baseline="0" dirty="0"/>
          </a:p>
        </p:txBody>
      </p:sp>
      <p:sp>
        <p:nvSpPr>
          <p:cNvPr id="245" name="Google Shape;245;p1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4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a:t>
            </a:r>
            <a:r>
              <a:rPr lang="en-US" baseline="0" dirty="0"/>
              <a:t> </a:t>
            </a:r>
            <a:r>
              <a:rPr lang="en-US" baseline="0" dirty="0" smtClean="0"/>
              <a:t>“The Fiesta </a:t>
            </a:r>
            <a:r>
              <a:rPr lang="en-US" baseline="0" dirty="0" err="1" smtClean="0"/>
              <a:t>Box!’s</a:t>
            </a:r>
            <a:r>
              <a:rPr lang="en-US" baseline="0" dirty="0" smtClean="0"/>
              <a:t> </a:t>
            </a:r>
            <a:r>
              <a:rPr lang="en-US" baseline="0" dirty="0"/>
              <a:t>major qualification is that we are </a:t>
            </a:r>
            <a:r>
              <a:rPr lang="en-US" baseline="0" dirty="0" smtClean="0"/>
              <a:t>operational. </a:t>
            </a:r>
            <a:r>
              <a:rPr lang="en-US" baseline="0" dirty="0"/>
              <a:t>With our 8 years of combined party planning experience ,we have felt the need for a product that can provide us with all the necessary party supplies in a hassle free way”</a:t>
            </a:r>
          </a:p>
          <a:p>
            <a:pPr marL="0" lvl="0" indent="0" algn="l" rtl="0">
              <a:spcBef>
                <a:spcPts val="0"/>
              </a:spcBef>
              <a:spcAft>
                <a:spcPts val="0"/>
              </a:spcAft>
              <a:buNone/>
            </a:pPr>
            <a:r>
              <a:rPr lang="en-US" baseline="0"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Jainelys : </a:t>
            </a:r>
            <a:r>
              <a:rPr lang="en-US" baseline="0" dirty="0" smtClean="0"/>
              <a:t>“we have great skill and experience with interacting and helping others. </a:t>
            </a:r>
            <a:r>
              <a:rPr lang="en-US" baseline="0" dirty="0"/>
              <a:t>By the end of this school year we will have completed a Marketing and Entrepreneurship class, which will give us knowledge and insight towards starting our own business.” </a:t>
            </a:r>
            <a:endParaRPr lang="en-US" dirty="0"/>
          </a:p>
        </p:txBody>
      </p:sp>
      <p:sp>
        <p:nvSpPr>
          <p:cNvPr id="254" name="Google Shape;254;p1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86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 Ayesha:” the</a:t>
            </a:r>
            <a:r>
              <a:rPr lang="en-US" baseline="0" dirty="0"/>
              <a:t> Fiesta Box has</a:t>
            </a:r>
            <a:r>
              <a:rPr lang="en-US" dirty="0"/>
              <a:t> projected</a:t>
            </a:r>
            <a:r>
              <a:rPr lang="en-US" baseline="0" dirty="0"/>
              <a:t> we can sell about 54 boxes our first year, of different themes and sizes.”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“We start off at 3 boxes because we are not well known </a:t>
            </a:r>
            <a:r>
              <a:rPr lang="en-US" baseline="0" dirty="0" smtClean="0"/>
              <a:t>yet. </a:t>
            </a:r>
            <a:r>
              <a:rPr lang="en-US" baseline="0" dirty="0"/>
              <a:t>As we market, our sales will go up as we become more known. Our gross revenue is $3,240 and our net profit is $833.” </a:t>
            </a:r>
          </a:p>
        </p:txBody>
      </p:sp>
      <p:sp>
        <p:nvSpPr>
          <p:cNvPr id="262" name="Google Shape;262;p1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numCol="1" anchor="t" anchorCtr="0">
            <a:noAutofit/>
          </a:bodyPr>
          <a:lstStyle/>
          <a:p>
            <a:pPr marL="0" marR="0" lvl="0" indent="0" algn="l" rtl="0">
              <a:spcBef>
                <a:spcPts val="0"/>
              </a:spcBef>
              <a:spcAft>
                <a:spcPts val="0"/>
              </a:spcAft>
              <a:buNone/>
            </a:pPr>
            <a:r>
              <a:rPr lang="en-US" sz="1200" b="0" i="0" u="none" strike="noStrike" cap="none" baseline="0" dirty="0">
                <a:solidFill>
                  <a:schemeClr val="dk1"/>
                </a:solidFill>
                <a:latin typeface="Arial"/>
                <a:ea typeface="Arial"/>
                <a:cs typeface="Arial"/>
                <a:sym typeface="Arial"/>
              </a:rPr>
              <a:t>Ayesha: “ The Fiesta Box has a total start up cost of $345 which will cover things like the DBA which will allow us to do business as a partnership and $16 to create our website domain where customers can order their Fiesta Boxes from. Majority of our costs are put towards buying start up supplies, this money will allow us to make 20 Fiesta Boxes, which are enough to start up the business.” </a:t>
            </a:r>
          </a:p>
          <a:p>
            <a:pPr marL="0" marR="0" lvl="0" indent="0" algn="l" rtl="0">
              <a:spcBef>
                <a:spcPts val="0"/>
              </a:spcBef>
              <a:spcAft>
                <a:spcPts val="0"/>
              </a:spcAft>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baseline="0" dirty="0">
                <a:solidFill>
                  <a:schemeClr val="dk1"/>
                </a:solidFill>
                <a:latin typeface="Arial"/>
                <a:ea typeface="Arial"/>
                <a:cs typeface="Arial"/>
                <a:sym typeface="Arial"/>
              </a:rPr>
              <a:t>Jainelys: We have given ourselves a $173 emergency fund and $465 reserved for fixed </a:t>
            </a:r>
            <a:r>
              <a:rPr lang="en-US" sz="1200" b="0" i="0" u="none" strike="noStrike" cap="none" baseline="0" dirty="0" smtClean="0">
                <a:solidFill>
                  <a:schemeClr val="dk1"/>
                </a:solidFill>
                <a:latin typeface="Arial"/>
                <a:ea typeface="Arial"/>
                <a:cs typeface="Arial"/>
                <a:sym typeface="Arial"/>
              </a:rPr>
              <a:t>expenses for 3 months. Our </a:t>
            </a:r>
            <a:r>
              <a:rPr lang="en-US" sz="1200" b="0" i="0" u="none" strike="noStrike" cap="none" baseline="0" dirty="0">
                <a:solidFill>
                  <a:schemeClr val="dk1"/>
                </a:solidFill>
                <a:latin typeface="Arial"/>
                <a:ea typeface="Arial"/>
                <a:cs typeface="Arial"/>
                <a:sym typeface="Arial"/>
              </a:rPr>
              <a:t>return on investment is 90% and our return on sales is 27%”</a:t>
            </a:r>
          </a:p>
          <a:p>
            <a:pPr marL="0" marR="0" lvl="0" indent="0" algn="l" rtl="0">
              <a:spcBef>
                <a:spcPts val="0"/>
              </a:spcBef>
              <a:spcAft>
                <a:spcPts val="0"/>
              </a:spcAft>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p:txBody>
      </p:sp>
      <p:sp>
        <p:nvSpPr>
          <p:cNvPr id="275" name="Google Shape;275;p1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numCol="1"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096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 “ In 2 years we plan to expand the Fiesta Box! by</a:t>
            </a:r>
            <a:r>
              <a:rPr lang="en-US" baseline="0" dirty="0"/>
              <a:t> providing people with supplies for a variety of parties, </a:t>
            </a:r>
            <a:r>
              <a:rPr lang="en-US" baseline="0" dirty="0" smtClean="0"/>
              <a:t>… </a:t>
            </a:r>
            <a:r>
              <a:rPr lang="en-US" baseline="0" dirty="0"/>
              <a:t>like Halloween, Easter, and graduations.”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 We plan on donating 5% of our net profit to the Make a Wish </a:t>
            </a:r>
            <a:r>
              <a:rPr lang="en-US" baseline="0" dirty="0" smtClean="0"/>
              <a:t>Foundation. We chose this organization because we decided to share our success and help make a </a:t>
            </a:r>
            <a:r>
              <a:rPr lang="en-US" baseline="0" dirty="0" err="1" smtClean="0"/>
              <a:t>childs</a:t>
            </a:r>
            <a:r>
              <a:rPr lang="en-US" baseline="0" dirty="0" smtClean="0"/>
              <a:t> wish come true.</a:t>
            </a:r>
            <a:endParaRPr dirty="0"/>
          </a:p>
        </p:txBody>
      </p:sp>
      <p:sp>
        <p:nvSpPr>
          <p:cNvPr id="285" name="Google Shape;285;p1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 “Thank you for the consideration of The Fiesta Box!”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Jainelys: “Partying Made Easy”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Ayesha: “We can be contacted by email and found on Instagram. The Fiesta Box! has an up and running informational website.”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Jainelys: “Thank You”</a:t>
            </a:r>
            <a:endParaRPr dirty="0"/>
          </a:p>
        </p:txBody>
      </p:sp>
      <p:sp>
        <p:nvSpPr>
          <p:cNvPr id="293" name="Google Shape;293;p1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60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baseline="0" dirty="0"/>
              <a:t>Ayesha: “Good Morning. My name is Ayesha Nazir.”</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“And my name is Jainelys Sierra…. And our business is The Fiesta Box!</a:t>
            </a:r>
          </a:p>
        </p:txBody>
      </p:sp>
      <p:sp>
        <p:nvSpPr>
          <p:cNvPr id="166" name="Google Shape;166;p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77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 “When the time comes for parents to plan their child’s birthday party, their busy day just keeps getting busier. They have to pick the perfect </a:t>
            </a:r>
            <a:r>
              <a:rPr lang="en-US" dirty="0" smtClean="0"/>
              <a:t>theme to </a:t>
            </a:r>
            <a:r>
              <a:rPr lang="en-US" dirty="0"/>
              <a:t>make their child have a memorable </a:t>
            </a:r>
            <a:r>
              <a:rPr lang="en-US" dirty="0" smtClean="0"/>
              <a:t>birthday…. </a:t>
            </a:r>
            <a:r>
              <a:rPr lang="en-US" dirty="0"/>
              <a:t>Along with their already busy life, this task seems to be like another burden on their shoulders.”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Jainelys: “Along with not having enough time, it is very difficult to find all the needed party supplies in</a:t>
            </a:r>
            <a:r>
              <a:rPr lang="en-US" baseline="0" dirty="0"/>
              <a:t> one place.</a:t>
            </a:r>
            <a:r>
              <a:rPr lang="en-US" dirty="0"/>
              <a:t> Many stores run out of stock quickly or do not even carry the decorations you </a:t>
            </a:r>
            <a:r>
              <a:rPr lang="en-US" dirty="0" smtClean="0"/>
              <a:t>need….. </a:t>
            </a:r>
            <a:r>
              <a:rPr lang="en-US" dirty="0"/>
              <a:t>According</a:t>
            </a:r>
            <a:r>
              <a:rPr lang="en-US" baseline="0" dirty="0"/>
              <a:t> to the Fiesta Box survey 83.9 % of our target market don’t find all their needed party supplies in one place. </a:t>
            </a:r>
            <a:r>
              <a:rPr lang="en-US" baseline="0" dirty="0" smtClean="0"/>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Ayesha: “Even if they can find everything online and get them shipped to their house, whose child wants to open up a </a:t>
            </a:r>
            <a:r>
              <a:rPr lang="en-US" dirty="0" smtClean="0"/>
              <a:t>boring shipping box</a:t>
            </a:r>
            <a:r>
              <a:rPr lang="en-US" baseline="0" dirty="0" smtClean="0"/>
              <a:t>.</a:t>
            </a:r>
            <a:r>
              <a:rPr lang="en-US" dirty="0" smtClean="0"/>
              <a:t> </a:t>
            </a:r>
            <a:r>
              <a:rPr lang="en-US" dirty="0"/>
              <a:t>The boxes that party supplies are sent in today cannot be reused as gift </a:t>
            </a:r>
            <a:r>
              <a:rPr lang="en-US" dirty="0" smtClean="0"/>
              <a:t>boxes.”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Jainelys: “There’s always a limit to what online party supply shopping can get you. The themes are not as endless as they are said to </a:t>
            </a:r>
            <a:r>
              <a:rPr lang="en-US" dirty="0" smtClean="0"/>
              <a:t>be. </a:t>
            </a:r>
            <a:r>
              <a:rPr lang="en-US" dirty="0"/>
              <a:t>Many decorations today can’t be customized to a certain </a:t>
            </a:r>
            <a:r>
              <a:rPr lang="en-US" dirty="0" smtClean="0"/>
              <a:t>theme. “</a:t>
            </a:r>
            <a:endParaRPr dirty="0"/>
          </a:p>
        </p:txBody>
      </p:sp>
      <p:sp>
        <p:nvSpPr>
          <p:cNvPr id="174" name="Google Shape;174;p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18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a:t>
            </a:r>
            <a:r>
              <a:rPr lang="en-US" baseline="0" dirty="0"/>
              <a:t> “The Fiesta Box! will ship your </a:t>
            </a:r>
            <a:r>
              <a:rPr lang="en-US" baseline="0" dirty="0" smtClean="0"/>
              <a:t>box so everything will come on the same day and it makes party supply shopping quick and easy.”</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 The boxes we ship your supplies in match the theme of the birthday party. There are many options to choose from and can be customized to your liking.”</a:t>
            </a:r>
          </a:p>
          <a:p>
            <a:pPr marL="0" lvl="0" indent="0" algn="l" rtl="0">
              <a:spcBef>
                <a:spcPts val="0"/>
              </a:spcBef>
              <a:spcAft>
                <a:spcPts val="0"/>
              </a:spcAft>
              <a:buNone/>
            </a:pPr>
            <a:endParaRPr lang="en-US" baseline="0" dirty="0"/>
          </a:p>
        </p:txBody>
      </p:sp>
      <p:sp>
        <p:nvSpPr>
          <p:cNvPr id="182" name="Google Shape;182;p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41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 “We provide customers with all the things they need to have a great hassle free party</a:t>
            </a:r>
            <a:r>
              <a:rPr lang="en-US" baseline="0" dirty="0"/>
              <a:t> experience</a:t>
            </a:r>
            <a:r>
              <a:rPr lang="en-US" dirty="0"/>
              <a:t>. Our boxes will include decorations, invitations, tableware, and</a:t>
            </a:r>
            <a:r>
              <a:rPr lang="en-US" baseline="0" dirty="0"/>
              <a:t> decorating tips and tricks</a:t>
            </a:r>
            <a:r>
              <a:rPr lang="en-US" dirty="0"/>
              <a:t>, that all match and go with their party theme. </a:t>
            </a:r>
            <a:r>
              <a:rPr lang="en-US" dirty="0" smtClean="0"/>
              <a:t>we </a:t>
            </a:r>
            <a:r>
              <a:rPr lang="en-US" dirty="0"/>
              <a:t>decorate the box to your liking so it can be reused to put a present </a:t>
            </a:r>
            <a:r>
              <a:rPr lang="en-US" dirty="0" smtClean="0"/>
              <a:t>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Jainelys: “The Fiesta Box! will be shipped straight to the buyers door, saving them time and preventing them from having to go to the store and finding everything themselves. Ordering online can lead to your supplies coming at different times. The Fiesta Box will deliver everything in one box guaranteeing that everything arrives at one time to your door.” </a:t>
            </a:r>
            <a:endParaRPr dirty="0"/>
          </a:p>
        </p:txBody>
      </p:sp>
      <p:sp>
        <p:nvSpPr>
          <p:cNvPr id="190" name="Google Shape;190;p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49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dirty="0"/>
              <a:t>Ayesha</a:t>
            </a:r>
            <a:r>
              <a:rPr lang="en-US" baseline="0" dirty="0"/>
              <a:t> “The Fiesta box's mission is to give parents the ability to buy everything they need for their child’s birthday party all in one box, no matter the theme.”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The Fiesta Box! Allows parents to impress and surprise their children by buying them the perfect party supplies that go with the party’s theme, creating a great bond between parent and child. </a:t>
            </a:r>
          </a:p>
        </p:txBody>
      </p:sp>
      <p:sp>
        <p:nvSpPr>
          <p:cNvPr id="198" name="Google Shape;198;p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99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baseline="0" dirty="0"/>
              <a:t>Ayesha: ‘”Our economics of unit is one pink princess fiesta </a:t>
            </a:r>
            <a:r>
              <a:rPr lang="en-US" baseline="0" dirty="0" smtClean="0"/>
              <a:t>box for a party of 8, </a:t>
            </a:r>
            <a:r>
              <a:rPr lang="en-US" baseline="0" dirty="0"/>
              <a:t>that is right in front of you. We chose this unit because we feel that this is a common birthday party theme for young children. We chose a party of 8 because it is the ideal size for a child’s party.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 Besides this box we give a variety of different options for party themes which include, but are not limited to; superheroes, animals, and </a:t>
            </a:r>
            <a:r>
              <a:rPr lang="en-US" baseline="0" dirty="0" smtClean="0"/>
              <a:t>cartoon characters.”</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Ayesha:” It costs us 8.69 to make the product. </a:t>
            </a:r>
            <a:r>
              <a:rPr lang="en-US" baseline="0" dirty="0" smtClean="0"/>
              <a:t>This box includes: decorations, tableware, invitations, party favors, and other tips and </a:t>
            </a:r>
            <a:r>
              <a:rPr lang="en-US" baseline="0" dirty="0" err="1" smtClean="0"/>
              <a:t>tricks.We</a:t>
            </a:r>
            <a:r>
              <a:rPr lang="en-US" baseline="0" dirty="0" smtClean="0"/>
              <a:t> </a:t>
            </a:r>
            <a:r>
              <a:rPr lang="en-US" baseline="0" dirty="0"/>
              <a:t>will sell the box for $60 plus shipping and handling. We chose this price because it is close to what our competition is selling at, but still more affordable. Our cost of labor is about $3. The other variable costs are for the packaging for the boxes. Our profit on the box is $46.54.”</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“The majority of our costs are total fixed expenses, which will be $155. We depreciated a laptop for 3 years and phone for 2 years because since our business is online based, we would like to keep up with the latest technology. We break even at 4 boxes a month.”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
        <p:nvSpPr>
          <p:cNvPr id="206" name="Google Shape;206;p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32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numCol="1"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 Ayesha: ”</a:t>
            </a:r>
            <a:r>
              <a:rPr lang="en-US" sz="1200" b="0" i="0" u="none" strike="noStrike" cap="none" baseline="0"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The Fiest</a:t>
            </a:r>
            <a:r>
              <a:rPr lang="en-US" sz="1200" b="0" i="0" u="none" strike="noStrike" cap="none" baseline="0" dirty="0">
                <a:solidFill>
                  <a:schemeClr val="dk1"/>
                </a:solidFill>
                <a:latin typeface="Arial"/>
                <a:ea typeface="Arial"/>
                <a:cs typeface="Arial"/>
                <a:sym typeface="Arial"/>
              </a:rPr>
              <a:t>a Box! Is in the internet and mail order retail industry. Americans spend $460 billion every year towards this industry. The Fiesta Box! targets </a:t>
            </a:r>
            <a:r>
              <a:rPr lang="en-US" sz="1200" b="0" i="0" u="none" strike="noStrike" cap="none" baseline="0" dirty="0" smtClean="0">
                <a:solidFill>
                  <a:schemeClr val="dk1"/>
                </a:solidFill>
                <a:latin typeface="Arial"/>
                <a:ea typeface="Arial"/>
                <a:cs typeface="Arial"/>
                <a:sym typeface="Arial"/>
              </a:rPr>
              <a:t>busy parents </a:t>
            </a:r>
            <a:r>
              <a:rPr lang="en-US" sz="1200" b="0" i="0" u="none" strike="noStrike" cap="none" baseline="0" dirty="0">
                <a:solidFill>
                  <a:schemeClr val="dk1"/>
                </a:solidFill>
                <a:latin typeface="Arial"/>
                <a:ea typeface="Arial"/>
                <a:cs typeface="Arial"/>
                <a:sym typeface="Arial"/>
              </a:rPr>
              <a:t>of children ages 1-10 with a middle to high income</a:t>
            </a:r>
            <a:r>
              <a:rPr lang="en-US" sz="12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baseline="0" dirty="0" smtClean="0">
                <a:solidFill>
                  <a:schemeClr val="dk1"/>
                </a:solidFill>
                <a:latin typeface="Arial"/>
                <a:ea typeface="Arial"/>
                <a:cs typeface="Arial"/>
                <a:sym typeface="Arial"/>
              </a:rPr>
              <a:t>Jainelys</a:t>
            </a:r>
            <a:r>
              <a:rPr lang="en-US" sz="1200" b="0" i="0" u="none" strike="noStrike" cap="none" baseline="0" dirty="0">
                <a:solidFill>
                  <a:schemeClr val="dk1"/>
                </a:solidFill>
                <a:latin typeface="Arial"/>
                <a:ea typeface="Arial"/>
                <a:cs typeface="Arial"/>
                <a:sym typeface="Arial"/>
              </a:rPr>
              <a:t>: “ Our target market </a:t>
            </a:r>
            <a:r>
              <a:rPr lang="en-US" sz="1200" b="0" i="0" u="none" strike="noStrike" cap="none" baseline="0" dirty="0" smtClean="0">
                <a:solidFill>
                  <a:schemeClr val="dk1"/>
                </a:solidFill>
                <a:latin typeface="Arial"/>
                <a:ea typeface="Arial"/>
                <a:cs typeface="Arial"/>
                <a:sym typeface="Arial"/>
              </a:rPr>
              <a:t>lives in the new England region we started off with a population of 1.6 million people, we used half a percent to concentrate on 8,000.”</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lang="en-US" sz="1200" b="0" i="0" u="none" strike="noStrike" cap="none" baseline="0" dirty="0">
              <a:solidFill>
                <a:schemeClr val="dk1"/>
              </a:solidFill>
              <a:latin typeface="Arial"/>
              <a:ea typeface="Arial"/>
              <a:cs typeface="Arial"/>
              <a:sym typeface="Arial"/>
            </a:endParaRPr>
          </a:p>
        </p:txBody>
      </p:sp>
      <p:sp>
        <p:nvSpPr>
          <p:cNvPr id="218" name="Google Shape;218;p8: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numCol="1"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642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95008" y="4387136"/>
            <a:ext cx="5560060" cy="4156234"/>
          </a:xfrm>
          <a:prstGeom prst="rect">
            <a:avLst/>
          </a:prstGeom>
        </p:spPr>
        <p:txBody>
          <a:bodyPr spcFirstLastPara="1" wrap="square" lIns="92475" tIns="46225" rIns="92475" bIns="46225" numCol="1" anchor="t" anchorCtr="0">
            <a:noAutofit/>
          </a:bodyPr>
          <a:lstStyle/>
          <a:p>
            <a:pPr marL="0" lvl="0" indent="0" algn="l" rtl="0">
              <a:spcBef>
                <a:spcPts val="0"/>
              </a:spcBef>
              <a:spcAft>
                <a:spcPts val="0"/>
              </a:spcAft>
              <a:buNone/>
            </a:pPr>
            <a:r>
              <a:rPr lang="en-US" baseline="0" dirty="0"/>
              <a:t>Ayesha:” we plan to reach our target market by using Instagram to promote our business. We have developed a schedule of posting every other day, showing customers different party options as well as promoting our website.”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“We have created an informational website about our business that will be later developed into a functioning ordering site.”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Ayesha: “Inside of each Fiesta Box!, we plan on giving each customer a business card and pen so they can refer us to their family and friends and be constantly reminded of our business.”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Jainelys: “ We plan on using pop up ads on </a:t>
            </a:r>
            <a:r>
              <a:rPr lang="en-US" baseline="0" dirty="0" smtClean="0"/>
              <a:t>online </a:t>
            </a:r>
            <a:r>
              <a:rPr lang="en-US" baseline="0" dirty="0"/>
              <a:t>platforms to attract customers to The Fiesta Box!”</a:t>
            </a:r>
          </a:p>
        </p:txBody>
      </p:sp>
      <p:sp>
        <p:nvSpPr>
          <p:cNvPr id="237" name="Google Shape;237;p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991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85850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52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9119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prstClr val="black"/>
              </a:solidFill>
              <a:effectLst/>
              <a:uLnTx/>
              <a:uFillTx/>
              <a:latin typeface="Century Gothic" panose="020B0502020202020204"/>
              <a:ea typeface="+mn-ea"/>
              <a:cs typeface="Arial"/>
              <a:sym typeface="Aria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6202694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90800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a:ea typeface="+mn-ea"/>
              <a:cs typeface="+mn-cs"/>
              <a:sym typeface="Aria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a:xfrm>
            <a:off x="6453378" y="5211060"/>
            <a:ext cx="1584198" cy="228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9361323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301130251"/>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91791822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229055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99681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9" name="Footer Placeholder 8"/>
          <p:cNvSpPr>
            <a:spLocks noGrp="1"/>
          </p:cNvSpPr>
          <p:nvPr>
            <p:ph type="ftr" sz="quarter" idx="11"/>
          </p:nvPr>
        </p:nvSpPr>
        <p:spPr/>
        <p:txBody>
          <a:bodyPr/>
          <a:lstStyle>
            <a:lvl1pPr algn="r">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03101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489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srgbClr val="FFFFFF"/>
              </a:solidFill>
              <a:effectLst>
                <a:outerShdw blurRad="12700" dist="6350" dir="2700000" algn="tl" rotWithShape="0">
                  <a:prstClr val="black">
                    <a:alpha val="40000"/>
                  </a:prstClr>
                </a:outerShdw>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1200" cap="none" spc="0" normalizeH="0" baseline="0" noProof="0">
              <a:ln>
                <a:noFill/>
              </a:ln>
              <a:solidFill>
                <a:srgbClr val="FFFFFF"/>
              </a:solidFill>
              <a:effectLst>
                <a:outerShdw blurRad="12700" dist="6350" dir="2700000" algn="tl" rotWithShape="0">
                  <a:prstClr val="black">
                    <a:alpha val="40000"/>
                  </a:prstClr>
                </a:outerShdw>
              </a:effectLst>
              <a:uLnTx/>
              <a:uFillTx/>
              <a:latin typeface="Century Gothic" panose="020B0502020202020204"/>
              <a:ea typeface="+mn-ea"/>
              <a:cs typeface="+mn-cs"/>
              <a:sym typeface="Arial"/>
            </a:endParaRP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986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6562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660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27060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920589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2769223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138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69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823755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82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990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900" b="0" i="0" u="none" strike="noStrike" kern="0" cap="none" spc="0" normalizeH="0" baseline="0" noProof="0" smtClean="0">
                <a:ln>
                  <a:noFill/>
                </a:ln>
                <a:solidFill>
                  <a:prstClr val="black">
                    <a:lumMod val="75000"/>
                    <a:lumOff val="2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900" b="0" i="0" u="none" strike="noStrike" kern="0" cap="none" spc="0" normalizeH="0" baseline="0" noProof="0">
              <a:ln>
                <a:noFill/>
              </a:ln>
              <a:solidFill>
                <a:prstClr val="black">
                  <a:lumMod val="75000"/>
                  <a:lumOff val="2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77721491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a:extLst>
              <a:ext uri="{FF2B5EF4-FFF2-40B4-BE49-F238E27FC236}">
                <a16:creationId xmlns:a16="http://schemas.microsoft.com/office/drawing/2014/main" id="{7223BF5E-5916-426E-8E37-6397A9095FAD}"/>
              </a:ext>
            </a:extLst>
          </p:cNvPr>
          <p:cNvPicPr>
            <a:picLocks noChangeAspect="1"/>
          </p:cNvPicPr>
          <p:nvPr/>
        </p:nvPicPr>
        <p:blipFill>
          <a:blip r:embed="rId3"/>
          <a:stretch>
            <a:fillRect/>
          </a:stretch>
        </p:blipFill>
        <p:spPr>
          <a:xfrm>
            <a:off x="2316411" y="605828"/>
            <a:ext cx="4843687" cy="50852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40" y="605828"/>
            <a:ext cx="8146936" cy="5743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47" name="Google Shape;247;p34"/>
          <p:cNvGraphicFramePr/>
          <p:nvPr>
            <p:extLst>
              <p:ext uri="{D42A27DB-BD31-4B8C-83A1-F6EECF244321}">
                <p14:modId xmlns:p14="http://schemas.microsoft.com/office/powerpoint/2010/main" val="1233894256"/>
              </p:ext>
            </p:extLst>
          </p:nvPr>
        </p:nvGraphicFramePr>
        <p:xfrm>
          <a:off x="594360" y="1600200"/>
          <a:ext cx="7955300" cy="2377475"/>
        </p:xfrm>
        <a:graphic>
          <a:graphicData uri="http://schemas.openxmlformats.org/drawingml/2006/table">
            <a:tbl>
              <a:tblPr firstRow="1" bandRow="1">
                <a:noFill/>
                <a:tableStyleId>{45635FF7-C427-4289-992A-E6C846D079F5}</a:tableStyleId>
              </a:tblPr>
              <a:tblGrid>
                <a:gridCol w="1988825">
                  <a:extLst>
                    <a:ext uri="{9D8B030D-6E8A-4147-A177-3AD203B41FA5}">
                      <a16:colId xmlns:a16="http://schemas.microsoft.com/office/drawing/2014/main" val="20000"/>
                    </a:ext>
                  </a:extLst>
                </a:gridCol>
                <a:gridCol w="1988825">
                  <a:extLst>
                    <a:ext uri="{9D8B030D-6E8A-4147-A177-3AD203B41FA5}">
                      <a16:colId xmlns:a16="http://schemas.microsoft.com/office/drawing/2014/main" val="20001"/>
                    </a:ext>
                  </a:extLst>
                </a:gridCol>
                <a:gridCol w="1988825">
                  <a:extLst>
                    <a:ext uri="{9D8B030D-6E8A-4147-A177-3AD203B41FA5}">
                      <a16:colId xmlns:a16="http://schemas.microsoft.com/office/drawing/2014/main" val="20002"/>
                    </a:ext>
                  </a:extLst>
                </a:gridCol>
                <a:gridCol w="1988825">
                  <a:extLst>
                    <a:ext uri="{9D8B030D-6E8A-4147-A177-3AD203B41FA5}">
                      <a16:colId xmlns:a16="http://schemas.microsoft.com/office/drawing/2014/main" val="20003"/>
                    </a:ext>
                  </a:extLst>
                </a:gridCol>
              </a:tblGrid>
              <a:tr h="731525">
                <a:tc>
                  <a:txBody>
                    <a:bodyPr/>
                    <a:lstStyle/>
                    <a:p>
                      <a:pPr marL="0" marR="0" lvl="0" indent="0" algn="l" rtl="0">
                        <a:spcBef>
                          <a:spcPts val="0"/>
                        </a:spcBef>
                        <a:spcAft>
                          <a:spcPts val="0"/>
                        </a:spcAft>
                        <a:buNone/>
                      </a:pPr>
                      <a:endParaRPr sz="1600" dirty="0">
                        <a:latin typeface="Arial"/>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a:spcBef>
                          <a:spcPts val="0"/>
                        </a:spcBef>
                        <a:spcAft>
                          <a:spcPts val="0"/>
                        </a:spcAft>
                        <a:buNone/>
                      </a:pPr>
                      <a:r>
                        <a:rPr lang="en-US" sz="1600" dirty="0">
                          <a:solidFill>
                            <a:schemeClr val="tx1"/>
                          </a:solidFill>
                          <a:latin typeface="+mn-lt"/>
                          <a:ea typeface="Arial"/>
                          <a:cs typeface="Arial"/>
                          <a:sym typeface="Arial"/>
                        </a:rPr>
                        <a:t>The</a:t>
                      </a:r>
                      <a:r>
                        <a:rPr lang="en-US" sz="1600" baseline="0" dirty="0">
                          <a:solidFill>
                            <a:schemeClr val="tx1"/>
                          </a:solidFill>
                          <a:latin typeface="+mn-lt"/>
                          <a:ea typeface="Arial"/>
                          <a:cs typeface="Arial"/>
                          <a:sym typeface="Arial"/>
                        </a:rPr>
                        <a:t> Fiesta Box!</a:t>
                      </a:r>
                      <a:endParaRPr sz="1600" dirty="0">
                        <a:solidFill>
                          <a:schemeClr val="tx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l" defTabSz="914400" rtl="0" eaLnBrk="1" latinLnBrk="0" hangingPunct="1">
                        <a:spcBef>
                          <a:spcPts val="0"/>
                        </a:spcBef>
                        <a:spcAft>
                          <a:spcPts val="0"/>
                        </a:spcAft>
                        <a:buNone/>
                      </a:pPr>
                      <a:r>
                        <a:rPr lang="en-US" sz="1600" b="1" i="0" kern="1200" dirty="0">
                          <a:solidFill>
                            <a:schemeClr val="tx1"/>
                          </a:solidFill>
                          <a:latin typeface="+mn-lt"/>
                          <a:ea typeface="Arial"/>
                          <a:cs typeface="Arial"/>
                          <a:sym typeface="Arial"/>
                        </a:rPr>
                        <a:t>Birthday in a Box</a:t>
                      </a:r>
                      <a:endParaRPr sz="1600" b="1" i="0" kern="1200" dirty="0">
                        <a:solidFill>
                          <a:schemeClr val="tx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600" b="1" i="0" kern="1200" dirty="0">
                          <a:solidFill>
                            <a:schemeClr val="tx1"/>
                          </a:solidFill>
                          <a:latin typeface="+mn-lt"/>
                          <a:ea typeface="Arial"/>
                          <a:cs typeface="Arial"/>
                          <a:sym typeface="Arial"/>
                        </a:rPr>
                        <a:t>Birthday Express</a:t>
                      </a:r>
                      <a:endParaRPr sz="1600" b="1" i="0" kern="1200" dirty="0">
                        <a:solidFill>
                          <a:schemeClr val="tx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48650">
                <a:tc>
                  <a:txBody>
                    <a:bodyPr/>
                    <a:lstStyle/>
                    <a:p>
                      <a:pPr marL="0" marR="0" lvl="0" indent="0" algn="l" rtl="0">
                        <a:spcBef>
                          <a:spcPts val="0"/>
                        </a:spcBef>
                        <a:spcAft>
                          <a:spcPts val="0"/>
                        </a:spcAft>
                        <a:buNone/>
                      </a:pPr>
                      <a:r>
                        <a:rPr lang="en-US" sz="1500" dirty="0">
                          <a:latin typeface="+mn-lt"/>
                          <a:ea typeface="Arial"/>
                          <a:cs typeface="Arial"/>
                          <a:sym typeface="Arial"/>
                        </a:rPr>
                        <a:t>Price</a:t>
                      </a:r>
                      <a:r>
                        <a:rPr lang="en-US" sz="1500" baseline="0" dirty="0">
                          <a:latin typeface="+mn-lt"/>
                          <a:ea typeface="Arial"/>
                          <a:cs typeface="Arial"/>
                          <a:sym typeface="Arial"/>
                        </a:rPr>
                        <a:t> </a:t>
                      </a:r>
                      <a:endParaRPr sz="15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smtClean="0">
                          <a:solidFill>
                            <a:schemeClr val="dk1"/>
                          </a:solidFill>
                          <a:latin typeface="+mn-lt"/>
                          <a:ea typeface="Arial"/>
                          <a:cs typeface="Arial"/>
                          <a:sym typeface="Arial"/>
                        </a:rPr>
                        <a:t>$70.00</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l" defTabSz="914400" rtl="0" eaLnBrk="1" latinLnBrk="0" hangingPunct="1">
                        <a:spcBef>
                          <a:spcPts val="0"/>
                        </a:spcBef>
                        <a:spcAft>
                          <a:spcPts val="0"/>
                        </a:spcAft>
                        <a:buNone/>
                      </a:pPr>
                      <a:r>
                        <a:rPr lang="en-US" sz="1500" b="0" i="0" kern="1200" dirty="0" smtClean="0">
                          <a:solidFill>
                            <a:schemeClr val="dk1"/>
                          </a:solidFill>
                          <a:latin typeface="+mn-lt"/>
                          <a:ea typeface="Arial"/>
                          <a:cs typeface="Arial"/>
                          <a:sym typeface="Arial"/>
                        </a:rPr>
                        <a:t>$82.93</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$99.95</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48650">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Selection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More options and customizable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Limited options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Limited options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48650">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Quality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Reusable gift boxes that match themes</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Comes in brown shipping boxes</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500" b="0" i="0" kern="1200" dirty="0">
                          <a:solidFill>
                            <a:schemeClr val="dk1"/>
                          </a:solidFill>
                          <a:latin typeface="+mn-lt"/>
                          <a:ea typeface="Arial"/>
                          <a:cs typeface="Arial"/>
                          <a:sym typeface="Arial"/>
                        </a:rPr>
                        <a:t>Comes in brown shipping box </a:t>
                      </a:r>
                      <a:endParaRPr sz="1500" b="0" i="0" kern="1200" dirty="0">
                        <a:solidFill>
                          <a:schemeClr val="dk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248" name="Google Shape;248;p34"/>
          <p:cNvGraphicFramePr/>
          <p:nvPr>
            <p:extLst>
              <p:ext uri="{D42A27DB-BD31-4B8C-83A1-F6EECF244321}">
                <p14:modId xmlns:p14="http://schemas.microsoft.com/office/powerpoint/2010/main" val="319762531"/>
              </p:ext>
            </p:extLst>
          </p:nvPr>
        </p:nvGraphicFramePr>
        <p:xfrm>
          <a:off x="594360" y="4267200"/>
          <a:ext cx="7955275" cy="1412006"/>
        </p:xfrm>
        <a:graphic>
          <a:graphicData uri="http://schemas.openxmlformats.org/drawingml/2006/table">
            <a:tbl>
              <a:tblPr firstRow="1" bandRow="1">
                <a:noFill/>
                <a:tableStyleId>{45635FF7-C427-4289-992A-E6C846D079F5}</a:tableStyleId>
              </a:tblPr>
              <a:tblGrid>
                <a:gridCol w="7955275">
                  <a:extLst>
                    <a:ext uri="{9D8B030D-6E8A-4147-A177-3AD203B41FA5}">
                      <a16:colId xmlns:a16="http://schemas.microsoft.com/office/drawing/2014/main" val="20000"/>
                    </a:ext>
                  </a:extLst>
                </a:gridCol>
              </a:tblGrid>
              <a:tr h="301750">
                <a:tc>
                  <a:txBody>
                    <a:bodyPr/>
                    <a:lstStyle/>
                    <a:p>
                      <a:pPr marL="0" marR="0" lvl="0" indent="0" algn="ctr" defTabSz="914400" rtl="0" eaLnBrk="1" latinLnBrk="0" hangingPunct="1">
                        <a:spcBef>
                          <a:spcPts val="0"/>
                        </a:spcBef>
                        <a:spcAft>
                          <a:spcPts val="0"/>
                        </a:spcAft>
                        <a:buNone/>
                      </a:pPr>
                      <a:r>
                        <a:rPr lang="en-US" sz="1600" b="1" i="0" kern="1200" dirty="0">
                          <a:solidFill>
                            <a:schemeClr val="tx1"/>
                          </a:solidFill>
                          <a:latin typeface="+mn-lt"/>
                          <a:ea typeface="Arial"/>
                          <a:cs typeface="Arial"/>
                          <a:sym typeface="Arial"/>
                        </a:rPr>
                        <a:t>My Competitive Advantages</a:t>
                      </a:r>
                      <a:endParaRPr sz="1600" b="1" i="0" kern="1200" dirty="0">
                        <a:solidFill>
                          <a:schemeClr val="tx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370850">
                <a:tc>
                  <a:txBody>
                    <a:bodyPr/>
                    <a:lstStyle/>
                    <a:p>
                      <a:pPr marL="0" marR="0" lvl="0" indent="0" algn="l" defTabSz="914400" rtl="0" eaLnBrk="1" latinLnBrk="0" hangingPunct="1">
                        <a:lnSpc>
                          <a:spcPct val="150000"/>
                        </a:lnSpc>
                        <a:spcBef>
                          <a:spcPts val="0"/>
                        </a:spcBef>
                        <a:spcAft>
                          <a:spcPts val="0"/>
                        </a:spcAft>
                        <a:buNone/>
                      </a:pPr>
                      <a:r>
                        <a:rPr lang="en-US" sz="1500" b="0" i="0" kern="1200" dirty="0">
                          <a:solidFill>
                            <a:schemeClr val="dk1"/>
                          </a:solidFill>
                          <a:latin typeface="+mn-lt"/>
                          <a:ea typeface="Arial"/>
                          <a:cs typeface="Arial"/>
                          <a:sym typeface="Arial"/>
                        </a:rPr>
                        <a:t>1. More affordable for parents </a:t>
                      </a:r>
                      <a:endParaRPr sz="1500" b="0" i="0" kern="1200" dirty="0">
                        <a:solidFill>
                          <a:schemeClr val="dk1"/>
                        </a:solidFill>
                        <a:latin typeface="+mn-lt"/>
                        <a:ea typeface="Arial"/>
                        <a:cs typeface="Arial"/>
                      </a:endParaRPr>
                    </a:p>
                    <a:p>
                      <a:pPr marL="0" marR="0" lvl="0" indent="0" algn="l" defTabSz="914400" rtl="0" eaLnBrk="1" latinLnBrk="0" hangingPunct="1">
                        <a:lnSpc>
                          <a:spcPct val="150000"/>
                        </a:lnSpc>
                        <a:spcBef>
                          <a:spcPts val="0"/>
                        </a:spcBef>
                        <a:spcAft>
                          <a:spcPts val="0"/>
                        </a:spcAft>
                        <a:buNone/>
                      </a:pPr>
                      <a:r>
                        <a:rPr lang="en-US" sz="1500" b="0" i="0" kern="1200" dirty="0">
                          <a:solidFill>
                            <a:schemeClr val="dk1"/>
                          </a:solidFill>
                          <a:latin typeface="+mn-lt"/>
                          <a:ea typeface="Arial"/>
                          <a:cs typeface="Arial"/>
                          <a:sym typeface="Arial"/>
                        </a:rPr>
                        <a:t>2. More customization options and themes </a:t>
                      </a:r>
                      <a:endParaRPr sz="1500" b="0" i="0" kern="1200" dirty="0">
                        <a:solidFill>
                          <a:schemeClr val="dk1"/>
                        </a:solidFill>
                        <a:latin typeface="+mn-lt"/>
                        <a:ea typeface="Arial"/>
                        <a:cs typeface="Arial"/>
                      </a:endParaRPr>
                    </a:p>
                    <a:p>
                      <a:pPr marL="0" marR="0" lvl="0" indent="0" algn="l" defTabSz="914400" rtl="0" eaLnBrk="1" latinLnBrk="0" hangingPunct="1">
                        <a:lnSpc>
                          <a:spcPct val="150000"/>
                        </a:lnSpc>
                        <a:spcBef>
                          <a:spcPts val="0"/>
                        </a:spcBef>
                        <a:spcAft>
                          <a:spcPts val="0"/>
                        </a:spcAft>
                        <a:buNone/>
                      </a:pPr>
                      <a:r>
                        <a:rPr lang="en-US" sz="1500" b="0" i="0" kern="1200" dirty="0">
                          <a:solidFill>
                            <a:schemeClr val="dk1"/>
                          </a:solidFill>
                          <a:latin typeface="+mn-lt"/>
                          <a:ea typeface="Arial"/>
                          <a:cs typeface="Arial"/>
                          <a:sym typeface="Arial"/>
                        </a:rPr>
                        <a:t>3. Comes in higher quality gift boxes</a:t>
                      </a:r>
                      <a:endParaRPr sz="1500" b="0" i="0" kern="1200" dirty="0">
                        <a:solidFill>
                          <a:schemeClr val="dk1"/>
                        </a:solidFill>
                        <a:latin typeface="+mn-lt"/>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249" name="Google Shape;249;p34"/>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50" name="Google Shape;250;p34"/>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lvl="0" algn="ctr"/>
            <a:endParaRPr sz="1800" b="0" i="0" u="none" strike="noStrike" cap="none" dirty="0">
              <a:solidFill>
                <a:srgbClr val="FF0000"/>
              </a:solidFill>
              <a:latin typeface="Arial"/>
              <a:ea typeface="Arial"/>
              <a:cs typeface="Arial"/>
              <a:sym typeface="Arial"/>
            </a:endParaRPr>
          </a:p>
        </p:txBody>
      </p:sp>
      <p:sp>
        <p:nvSpPr>
          <p:cNvPr id="251" name="Google Shape;251;p34"/>
          <p:cNvSpPr txBox="1"/>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algn="ctr">
              <a:lnSpc>
                <a:spcPct val="90000"/>
              </a:lnSpc>
              <a:buClr>
                <a:schemeClr val="dk1"/>
              </a:buClr>
              <a:buSzPts val="4000"/>
            </a:pPr>
            <a:r>
              <a:rPr lang="en-US" sz="6000" kern="1200" dirty="0">
                <a:solidFill>
                  <a:schemeClr val="dk1"/>
                </a:solidFill>
                <a:latin typeface="Century Gothic" panose="020B0502020202020204" pitchFamily="34" charset="0"/>
              </a:rPr>
              <a:t>Competition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idx="1"/>
          </p:nvPr>
        </p:nvSpPr>
        <p:spPr>
          <a:xfrm>
            <a:off x="457200" y="1600200"/>
            <a:ext cx="8229600" cy="4346525"/>
          </a:xfrm>
          <a:prstGeom prst="rect">
            <a:avLst/>
          </a:prstGeom>
          <a:noFill/>
          <a:ln>
            <a:noFill/>
          </a:ln>
        </p:spPr>
        <p:txBody>
          <a:bodyPr spcFirstLastPara="1" wrap="square" lIns="91425" tIns="45700" rIns="91425" bIns="45700" numCol="1" anchor="t" anchorCtr="0">
            <a:noAutofit/>
          </a:bodyPr>
          <a:lstStyle/>
          <a:p>
            <a:pPr marL="660400" lvl="0" indent="-457200">
              <a:spcBef>
                <a:spcPts val="0"/>
              </a:spcBef>
              <a:buClr>
                <a:schemeClr val="dk1"/>
              </a:buClr>
              <a:buSzPts val="3200"/>
              <a:buFont typeface="Wingdings" panose="05000000000000000000" pitchFamily="2" charset="2"/>
              <a:buChar char="Ø"/>
            </a:pPr>
            <a:r>
              <a:rPr lang="en-US" sz="2800" dirty="0" smtClean="0">
                <a:solidFill>
                  <a:schemeClr val="dk1"/>
                </a:solidFill>
                <a:latin typeface="Century Gothic" panose="020B0502020202020204" pitchFamily="34" charset="0"/>
                <a:ea typeface="Arial"/>
                <a:cs typeface="Arial"/>
                <a:sym typeface="Arial"/>
              </a:rPr>
              <a:t>We are currently operational</a:t>
            </a:r>
          </a:p>
          <a:p>
            <a:pPr marL="660400" lvl="0" indent="-457200">
              <a:spcBef>
                <a:spcPts val="0"/>
              </a:spcBef>
              <a:buClr>
                <a:schemeClr val="dk1"/>
              </a:buClr>
              <a:buSzPts val="3200"/>
              <a:buFont typeface="Wingdings" panose="05000000000000000000" pitchFamily="2" charset="2"/>
              <a:buChar char="Ø"/>
            </a:pPr>
            <a:r>
              <a:rPr lang="en-US" sz="2800" dirty="0" smtClean="0">
                <a:solidFill>
                  <a:schemeClr val="dk1"/>
                </a:solidFill>
                <a:latin typeface="Century Gothic" panose="020B0502020202020204" pitchFamily="34" charset="0"/>
                <a:ea typeface="Arial"/>
                <a:cs typeface="Arial"/>
                <a:sym typeface="Arial"/>
              </a:rPr>
              <a:t>We </a:t>
            </a:r>
            <a:r>
              <a:rPr lang="en-US" sz="2800" dirty="0">
                <a:solidFill>
                  <a:schemeClr val="dk1"/>
                </a:solidFill>
                <a:latin typeface="Century Gothic" panose="020B0502020202020204" pitchFamily="34" charset="0"/>
                <a:ea typeface="Arial"/>
                <a:cs typeface="Arial"/>
                <a:sym typeface="Arial"/>
              </a:rPr>
              <a:t>are part of our target market</a:t>
            </a:r>
          </a:p>
          <a:p>
            <a:pPr marL="66040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Have 8 years of combined experience</a:t>
            </a:r>
          </a:p>
          <a:p>
            <a:pPr marL="66040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Have excellent customer service </a:t>
            </a:r>
            <a:r>
              <a:rPr lang="en-US" sz="2800" dirty="0" smtClean="0">
                <a:solidFill>
                  <a:schemeClr val="dk1"/>
                </a:solidFill>
                <a:latin typeface="Century Gothic" panose="020B0502020202020204" pitchFamily="34" charset="0"/>
                <a:ea typeface="Arial"/>
                <a:cs typeface="Arial"/>
                <a:sym typeface="Arial"/>
              </a:rPr>
              <a:t>skills</a:t>
            </a:r>
            <a:endParaRPr lang="en-US" sz="2800" dirty="0">
              <a:solidFill>
                <a:schemeClr val="dk1"/>
              </a:solidFill>
              <a:latin typeface="Century Gothic" panose="020B0502020202020204" pitchFamily="34" charset="0"/>
              <a:ea typeface="Arial"/>
              <a:cs typeface="Arial"/>
              <a:sym typeface="Arial"/>
            </a:endParaRPr>
          </a:p>
        </p:txBody>
      </p:sp>
      <p:pic>
        <p:nvPicPr>
          <p:cNvPr id="257" name="Google Shape;257;p35"/>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58" name="Google Shape;258;p35"/>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259" name="Google Shape;259;p35"/>
          <p:cNvSpPr txBox="1"/>
          <p:nvPr/>
        </p:nvSpPr>
        <p:spPr>
          <a:xfrm>
            <a:off x="457200" y="141890"/>
            <a:ext cx="8229600" cy="1143000"/>
          </a:xfrm>
          <a:prstGeom prst="rect">
            <a:avLst/>
          </a:prstGeom>
          <a:noFill/>
          <a:ln>
            <a:noFill/>
          </a:ln>
        </p:spPr>
        <p:txBody>
          <a:bodyPr spcFirstLastPara="1" wrap="square" lIns="91425" tIns="45700" rIns="91425" bIns="45700" numCol="1" anchor="ctr" anchorCtr="0">
            <a:noAutofit/>
          </a:bodyPr>
          <a:lstStyle/>
          <a:p>
            <a:pPr algn="ctr" fontAlgn="auto">
              <a:lnSpc>
                <a:spcPct val="90000"/>
              </a:lnSpc>
              <a:buClr>
                <a:schemeClr val="dk1"/>
              </a:buClr>
              <a:buSzPts val="4000"/>
              <a:tabLst/>
              <a:defRPr/>
            </a:pPr>
            <a:r>
              <a:rPr lang="en-US" sz="6000" kern="1200" dirty="0">
                <a:solidFill>
                  <a:schemeClr val="dk1"/>
                </a:solidFill>
                <a:latin typeface="Century Gothic" panose="020B0502020202020204" pitchFamily="34" charset="0"/>
              </a:rPr>
              <a:t>Qualifications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extLst>
      <p:ext uri="{BB962C8B-B14F-4D97-AF65-F5344CB8AC3E}">
        <p14:creationId xmlns:p14="http://schemas.microsoft.com/office/powerpoint/2010/main" val="293709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5" name="Google Shape;265;p36"/>
          <p:cNvGrpSpPr/>
          <p:nvPr/>
        </p:nvGrpSpPr>
        <p:grpSpPr>
          <a:xfrm>
            <a:off x="922020" y="1624584"/>
            <a:ext cx="7299960" cy="585216"/>
            <a:chOff x="838200" y="1737954"/>
            <a:chExt cx="7299960" cy="585216"/>
          </a:xfrm>
        </p:grpSpPr>
        <p:sp>
          <p:nvSpPr>
            <p:cNvPr id="266" name="Google Shape;266;p36"/>
            <p:cNvSpPr txBox="1"/>
            <p:nvPr/>
          </p:nvSpPr>
          <p:spPr>
            <a:xfrm>
              <a:off x="838200" y="1737954"/>
              <a:ext cx="2194560" cy="585216"/>
            </a:xfrm>
            <a:prstGeom prst="rect">
              <a:avLst/>
            </a:prstGeom>
            <a:solidFill>
              <a:srgbClr val="C5D8F1"/>
            </a:solidFill>
            <a:ln w="9525" cap="flat" cmpd="sng">
              <a:solidFill>
                <a:schemeClr val="dk2"/>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spcBef>
                  <a:spcPts val="0"/>
                </a:spcBef>
                <a:spcAft>
                  <a:spcPts val="0"/>
                </a:spcAft>
                <a:buNone/>
              </a:pPr>
              <a:r>
                <a:rPr lang="en-US" sz="1600" b="0" i="0" u="sng" strike="noStrike" cap="none" dirty="0">
                  <a:solidFill>
                    <a:schemeClr val="dk1"/>
                  </a:solidFill>
                  <a:latin typeface="+mn-lt"/>
                  <a:sym typeface="Arial"/>
                </a:rPr>
                <a:t>Total Units</a:t>
              </a:r>
              <a:endParaRPr dirty="0">
                <a:latin typeface="+mn-lt"/>
              </a:endParaRPr>
            </a:p>
            <a:p>
              <a:pPr marL="0" marR="0" lvl="0" indent="0" algn="ctr" rtl="0">
                <a:spcBef>
                  <a:spcPts val="0"/>
                </a:spcBef>
                <a:spcAft>
                  <a:spcPts val="0"/>
                </a:spcAft>
                <a:buNone/>
              </a:pPr>
              <a:r>
                <a:rPr lang="en-US" sz="1600" b="1" dirty="0">
                  <a:solidFill>
                    <a:schemeClr val="dk1"/>
                  </a:solidFill>
                  <a:latin typeface="+mn-lt"/>
                </a:rPr>
                <a:t>54 boxes</a:t>
              </a:r>
              <a:endParaRPr sz="1600" b="1" i="0" u="none" strike="noStrike" cap="none" dirty="0">
                <a:solidFill>
                  <a:srgbClr val="000000"/>
                </a:solidFill>
                <a:latin typeface="+mn-lt"/>
                <a:sym typeface="Arial"/>
              </a:endParaRPr>
            </a:p>
          </p:txBody>
        </p:sp>
        <p:sp>
          <p:nvSpPr>
            <p:cNvPr id="267" name="Google Shape;267;p36"/>
            <p:cNvSpPr txBox="1"/>
            <p:nvPr/>
          </p:nvSpPr>
          <p:spPr>
            <a:xfrm>
              <a:off x="3390900" y="1737954"/>
              <a:ext cx="2194560" cy="585216"/>
            </a:xfrm>
            <a:prstGeom prst="rect">
              <a:avLst/>
            </a:prstGeom>
            <a:solidFill>
              <a:srgbClr val="C5D8F1"/>
            </a:solidFill>
            <a:ln w="9525" cap="flat" cmpd="sng">
              <a:solidFill>
                <a:schemeClr val="dk2"/>
              </a:solidFill>
              <a:prstDash val="solid"/>
              <a:round/>
              <a:headEnd type="none" w="sm" len="sm"/>
              <a:tailEnd type="none" w="sm" len="sm"/>
            </a:ln>
          </p:spPr>
          <p:txBody>
            <a:bodyPr spcFirstLastPara="1" wrap="square" lIns="91425" tIns="45700" rIns="91425" bIns="45700" numCol="1" anchor="ctr" anchorCtr="0">
              <a:noAutofit/>
            </a:bodyPr>
            <a:lstStyle/>
            <a:p>
              <a:pPr algn="ctr"/>
              <a:r>
                <a:rPr lang="en-US" sz="1600" u="sng" dirty="0">
                  <a:solidFill>
                    <a:schemeClr val="dk1"/>
                  </a:solidFill>
                  <a:latin typeface="+mn-lt"/>
                </a:rPr>
                <a:t>Gross Revenue</a:t>
              </a:r>
              <a:endParaRPr sz="1600" u="sng" dirty="0">
                <a:solidFill>
                  <a:schemeClr val="dk1"/>
                </a:solidFill>
                <a:latin typeface="+mn-lt"/>
              </a:endParaRPr>
            </a:p>
            <a:p>
              <a:pPr algn="ctr"/>
              <a:r>
                <a:rPr lang="en-US" sz="1600" b="1" dirty="0">
                  <a:solidFill>
                    <a:schemeClr val="dk1"/>
                  </a:solidFill>
                  <a:latin typeface="+mn-lt"/>
                </a:rPr>
                <a:t>$</a:t>
              </a:r>
              <a:r>
                <a:rPr lang="en-US" sz="1600" b="1" dirty="0" smtClean="0">
                  <a:solidFill>
                    <a:schemeClr val="dk1"/>
                  </a:solidFill>
                  <a:latin typeface="+mn-lt"/>
                </a:rPr>
                <a:t>3,780</a:t>
              </a:r>
              <a:endParaRPr sz="1600" b="1" dirty="0">
                <a:solidFill>
                  <a:schemeClr val="dk1"/>
                </a:solidFill>
                <a:latin typeface="+mn-lt"/>
              </a:endParaRPr>
            </a:p>
          </p:txBody>
        </p:sp>
        <p:sp>
          <p:nvSpPr>
            <p:cNvPr id="268" name="Google Shape;268;p36"/>
            <p:cNvSpPr txBox="1"/>
            <p:nvPr/>
          </p:nvSpPr>
          <p:spPr>
            <a:xfrm>
              <a:off x="5943600" y="1737954"/>
              <a:ext cx="2194560" cy="585216"/>
            </a:xfrm>
            <a:prstGeom prst="rect">
              <a:avLst/>
            </a:prstGeom>
            <a:solidFill>
              <a:srgbClr val="C5D8F1"/>
            </a:solidFill>
            <a:ln w="9525" cap="flat" cmpd="sng">
              <a:solidFill>
                <a:schemeClr val="dk2"/>
              </a:solidFill>
              <a:prstDash val="solid"/>
              <a:round/>
              <a:headEnd type="none" w="sm" len="sm"/>
              <a:tailEnd type="none" w="sm" len="sm"/>
            </a:ln>
          </p:spPr>
          <p:txBody>
            <a:bodyPr spcFirstLastPara="1" wrap="square" lIns="91425" tIns="45700" rIns="91425" bIns="45700" numCol="1" anchor="ctr" anchorCtr="0">
              <a:noAutofit/>
            </a:bodyPr>
            <a:lstStyle/>
            <a:p>
              <a:pPr algn="ctr"/>
              <a:r>
                <a:rPr lang="en-US" sz="1600" u="sng" dirty="0">
                  <a:solidFill>
                    <a:schemeClr val="dk1"/>
                  </a:solidFill>
                  <a:latin typeface="+mn-lt"/>
                </a:rPr>
                <a:t>Net Profit</a:t>
              </a:r>
              <a:endParaRPr sz="1600" u="sng" dirty="0">
                <a:solidFill>
                  <a:schemeClr val="dk1"/>
                </a:solidFill>
                <a:latin typeface="+mn-lt"/>
              </a:endParaRPr>
            </a:p>
            <a:p>
              <a:pPr algn="ctr"/>
              <a:r>
                <a:rPr lang="en-US" sz="1600" b="1" dirty="0" smtClean="0">
                  <a:solidFill>
                    <a:schemeClr val="dk1"/>
                  </a:solidFill>
                  <a:latin typeface="+mn-lt"/>
                </a:rPr>
                <a:t>$899</a:t>
              </a:r>
              <a:endParaRPr sz="1600" b="1" dirty="0">
                <a:solidFill>
                  <a:schemeClr val="dk1"/>
                </a:solidFill>
                <a:latin typeface="+mn-lt"/>
              </a:endParaRPr>
            </a:p>
          </p:txBody>
        </p:sp>
      </p:grpSp>
      <p:pic>
        <p:nvPicPr>
          <p:cNvPr id="269" name="Google Shape;269;p36"/>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70" name="Google Shape;270;p36"/>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sp>
        <p:nvSpPr>
          <p:cNvPr id="271" name="Google Shape;271;p36"/>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algn="ctr">
              <a:spcBef>
                <a:spcPts val="0"/>
              </a:spcBef>
              <a:buClr>
                <a:schemeClr val="dk1"/>
              </a:buClr>
              <a:buSzPts val="4000"/>
            </a:pPr>
            <a:r>
              <a:rPr lang="en-US" sz="6000" dirty="0">
                <a:solidFill>
                  <a:schemeClr val="dk1"/>
                </a:solidFill>
                <a:latin typeface="Century Gothic" panose="020B0502020202020204" pitchFamily="34" charset="0"/>
                <a:ea typeface="Arial"/>
                <a:cs typeface="Arial"/>
                <a:sym typeface="Arial"/>
              </a:rPr>
              <a:t>Sales Projections</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graphicFrame>
        <p:nvGraphicFramePr>
          <p:cNvPr id="6" name="Chart 5"/>
          <p:cNvGraphicFramePr/>
          <p:nvPr>
            <p:extLst>
              <p:ext uri="{D42A27DB-BD31-4B8C-83A1-F6EECF244321}">
                <p14:modId xmlns:p14="http://schemas.microsoft.com/office/powerpoint/2010/main" val="2316243768"/>
              </p:ext>
            </p:extLst>
          </p:nvPr>
        </p:nvGraphicFramePr>
        <p:xfrm>
          <a:off x="922020" y="2538983"/>
          <a:ext cx="7299959" cy="32837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p37"/>
          <p:cNvGraphicFramePr/>
          <p:nvPr>
            <p:extLst>
              <p:ext uri="{D42A27DB-BD31-4B8C-83A1-F6EECF244321}">
                <p14:modId xmlns:p14="http://schemas.microsoft.com/office/powerpoint/2010/main" val="885771443"/>
              </p:ext>
            </p:extLst>
          </p:nvPr>
        </p:nvGraphicFramePr>
        <p:xfrm>
          <a:off x="548640" y="1508760"/>
          <a:ext cx="8046725" cy="2834645"/>
        </p:xfrm>
        <a:graphic>
          <a:graphicData uri="http://schemas.openxmlformats.org/drawingml/2006/table">
            <a:tbl>
              <a:tblPr>
                <a:noFill/>
                <a:tableStyleId>{974F21B2-1806-4BAB-9C58-AF1799733FFD}</a:tableStyleId>
              </a:tblPr>
              <a:tblGrid>
                <a:gridCol w="2586450">
                  <a:extLst>
                    <a:ext uri="{9D8B030D-6E8A-4147-A177-3AD203B41FA5}">
                      <a16:colId xmlns:a16="http://schemas.microsoft.com/office/drawing/2014/main" val="20000"/>
                    </a:ext>
                  </a:extLst>
                </a:gridCol>
                <a:gridCol w="3967900">
                  <a:extLst>
                    <a:ext uri="{9D8B030D-6E8A-4147-A177-3AD203B41FA5}">
                      <a16:colId xmlns:a16="http://schemas.microsoft.com/office/drawing/2014/main" val="20001"/>
                    </a:ext>
                  </a:extLst>
                </a:gridCol>
                <a:gridCol w="1492375">
                  <a:extLst>
                    <a:ext uri="{9D8B030D-6E8A-4147-A177-3AD203B41FA5}">
                      <a16:colId xmlns:a16="http://schemas.microsoft.com/office/drawing/2014/main" val="20002"/>
                    </a:ext>
                  </a:extLst>
                </a:gridCol>
              </a:tblGrid>
              <a:tr h="274325">
                <a:tc>
                  <a:txBody>
                    <a:bodyPr/>
                    <a:lstStyle/>
                    <a:p>
                      <a:pPr marL="0" marR="0" lvl="0" indent="0" algn="ctr" rtl="0">
                        <a:spcBef>
                          <a:spcPts val="0"/>
                        </a:spcBef>
                        <a:spcAft>
                          <a:spcPts val="0"/>
                        </a:spcAft>
                        <a:buNone/>
                      </a:pPr>
                      <a:r>
                        <a:rPr lang="en-US" sz="1400" b="1" dirty="0">
                          <a:solidFill>
                            <a:schemeClr val="tx1"/>
                          </a:solidFill>
                          <a:latin typeface="+mn-lt"/>
                          <a:ea typeface="Arial"/>
                          <a:cs typeface="Arial"/>
                          <a:sym typeface="Arial"/>
                        </a:rPr>
                        <a:t>Item</a:t>
                      </a:r>
                      <a:endParaRPr dirty="0">
                        <a:solidFill>
                          <a:schemeClr val="tx1"/>
                        </a:solidFill>
                        <a:latin typeface="+mn-lt"/>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66"/>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tx1"/>
                          </a:solidFill>
                          <a:latin typeface="+mn-lt"/>
                          <a:ea typeface="Arial"/>
                          <a:cs typeface="Arial"/>
                          <a:sym typeface="Arial"/>
                        </a:rPr>
                        <a:t>Why Needed</a:t>
                      </a:r>
                      <a:endParaRPr sz="1400" b="1" kern="1200" dirty="0">
                        <a:solidFill>
                          <a:schemeClr val="tx1"/>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66"/>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tx1"/>
                          </a:solidFill>
                          <a:latin typeface="+mn-lt"/>
                          <a:ea typeface="Arial"/>
                          <a:cs typeface="Arial"/>
                          <a:sym typeface="Arial"/>
                        </a:rPr>
                        <a:t>Cost</a:t>
                      </a:r>
                      <a:endParaRPr sz="1400" b="1" kern="1200" dirty="0">
                        <a:solidFill>
                          <a:schemeClr val="tx1"/>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41475">
                <a:tc>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DBA</a:t>
                      </a:r>
                      <a:endParaRPr sz="1400" kern="1200" dirty="0">
                        <a:solidFill>
                          <a:srgbClr val="000000"/>
                        </a:solidFill>
                        <a:latin typeface="+mn-lt"/>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Paperwork to do business</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$5.00</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41475">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rPr>
                        <a:t>Phone/computers</a:t>
                      </a:r>
                      <a:endParaRPr sz="1400" kern="1200" dirty="0">
                        <a:solidFill>
                          <a:srgbClr val="000000"/>
                        </a:solidFill>
                        <a:latin typeface="+mn-lt"/>
                        <a:ea typeface="Arial"/>
                        <a:cs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Communications with customers</a:t>
                      </a:r>
                      <a:endParaRPr sz="1400" kern="1200" dirty="0">
                        <a:solidFill>
                          <a:srgbClr val="000000"/>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Owned </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41475">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Start up supplies</a:t>
                      </a:r>
                      <a:endParaRPr sz="1400" kern="1200" dirty="0">
                        <a:solidFill>
                          <a:srgbClr val="000000"/>
                        </a:solidFill>
                        <a:latin typeface="+mn-lt"/>
                        <a:ea typeface="Arial"/>
                        <a:cs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To make boxes</a:t>
                      </a:r>
                      <a:endParaRPr sz="1400" kern="1200" dirty="0">
                        <a:solidFill>
                          <a:srgbClr val="000000"/>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$280.00</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41475">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Website </a:t>
                      </a:r>
                      <a:endParaRPr sz="1400" kern="1200" dirty="0">
                        <a:solidFill>
                          <a:srgbClr val="000000"/>
                        </a:solidFill>
                        <a:latin typeface="+mn-lt"/>
                        <a:ea typeface="Arial"/>
                        <a:cs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Domain for customers to order from</a:t>
                      </a:r>
                      <a:endParaRPr sz="1400" kern="1200" dirty="0">
                        <a:solidFill>
                          <a:srgbClr val="000000"/>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$16.00</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r h="41475">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Business cards/pens/ads </a:t>
                      </a:r>
                      <a:endParaRPr sz="1400" kern="1200" dirty="0">
                        <a:solidFill>
                          <a:srgbClr val="000000"/>
                        </a:solidFill>
                        <a:latin typeface="+mn-lt"/>
                        <a:ea typeface="Arial"/>
                        <a:cs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For advertising </a:t>
                      </a:r>
                      <a:endParaRPr sz="1400" kern="1200" dirty="0">
                        <a:solidFill>
                          <a:srgbClr val="000000"/>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smtClean="0">
                          <a:solidFill>
                            <a:srgbClr val="000000"/>
                          </a:solidFill>
                          <a:latin typeface="+mn-lt"/>
                          <a:ea typeface="Arial"/>
                          <a:cs typeface="Arial"/>
                          <a:sym typeface="Arial"/>
                        </a:rPr>
                        <a:t>$19.00</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5"/>
                  </a:ext>
                </a:extLst>
              </a:tr>
              <a:tr h="41475">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Packaging</a:t>
                      </a:r>
                      <a:endParaRPr sz="1400" kern="1200" dirty="0">
                        <a:solidFill>
                          <a:srgbClr val="000000"/>
                        </a:solidFill>
                        <a:latin typeface="+mn-lt"/>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US" sz="1400" kern="1200" dirty="0">
                          <a:solidFill>
                            <a:srgbClr val="000000"/>
                          </a:solidFill>
                          <a:latin typeface="+mn-lt"/>
                          <a:ea typeface="Arial"/>
                          <a:cs typeface="Arial"/>
                          <a:sym typeface="Arial"/>
                        </a:rPr>
                        <a:t>To ship the boxes </a:t>
                      </a:r>
                      <a:endParaRPr sz="1400" kern="1200" dirty="0">
                        <a:solidFill>
                          <a:srgbClr val="000000"/>
                        </a:solidFill>
                        <a:latin typeface="+mn-lt"/>
                        <a:ea typeface="Arial"/>
                        <a:cs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$20.00</a:t>
                      </a:r>
                      <a:endParaRPr sz="1400"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6"/>
                  </a:ext>
                </a:extLst>
              </a:tr>
              <a:tr h="39550">
                <a:tc>
                  <a:txBody>
                    <a:bodyPr/>
                    <a:lstStyle/>
                    <a:p>
                      <a:pPr marL="0" marR="0" lvl="0" indent="0" algn="r"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b="1" dirty="0">
                          <a:latin typeface="+mn-lt"/>
                          <a:ea typeface="Arial"/>
                          <a:cs typeface="Arial"/>
                          <a:sym typeface="Arial"/>
                        </a:rPr>
                        <a:t>Total Start-Up Expenditures</a:t>
                      </a:r>
                      <a:endParaRPr sz="1400" dirty="0">
                        <a:latin typeface="+mn-lt"/>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r" defTabSz="914400" rtl="0" eaLnBrk="1" latinLnBrk="0" hangingPunct="1">
                        <a:spcBef>
                          <a:spcPts val="0"/>
                        </a:spcBef>
                        <a:spcAft>
                          <a:spcPts val="0"/>
                        </a:spcAft>
                        <a:buNone/>
                      </a:pPr>
                      <a:r>
                        <a:rPr lang="en-US" sz="1400" b="1" kern="1200" dirty="0">
                          <a:solidFill>
                            <a:srgbClr val="000000"/>
                          </a:solidFill>
                          <a:latin typeface="+mn-lt"/>
                          <a:ea typeface="Arial"/>
                          <a:cs typeface="Arial"/>
                          <a:sym typeface="Arial"/>
                        </a:rPr>
                        <a:t>$</a:t>
                      </a:r>
                      <a:r>
                        <a:rPr lang="en-US" sz="1400" b="1" kern="1200" dirty="0" smtClean="0">
                          <a:solidFill>
                            <a:srgbClr val="000000"/>
                          </a:solidFill>
                          <a:latin typeface="+mn-lt"/>
                          <a:ea typeface="Arial"/>
                          <a:cs typeface="Arial"/>
                          <a:sym typeface="Arial"/>
                        </a:rPr>
                        <a:t>340.00</a:t>
                      </a:r>
                      <a:endParaRPr sz="1400" b="1" kern="1200" dirty="0">
                        <a:solidFill>
                          <a:srgbClr val="000000"/>
                        </a:solidFill>
                        <a:latin typeface="+mn-lt"/>
                        <a:ea typeface="Arial"/>
                        <a:cs typeface="Arial"/>
                        <a:sym typeface="Arial"/>
                      </a:endParaRPr>
                    </a:p>
                  </a:txBody>
                  <a:tcPr marL="68575" marR="68575" marT="0" marB="0">
                    <a:lnL w="12700" cap="flat" cmpd="sng" algn="ctr">
                      <a:no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FF"/>
                    </a:solidFill>
                  </a:tcPr>
                </a:tc>
                <a:extLst>
                  <a:ext uri="{0D108BD9-81ED-4DB2-BD59-A6C34878D82A}">
                    <a16:rowId xmlns:a16="http://schemas.microsoft.com/office/drawing/2014/main" val="10007"/>
                  </a:ext>
                </a:extLst>
              </a:tr>
              <a:tr h="182875">
                <a:tc gridSpan="2">
                  <a:txBody>
                    <a:bodyPr/>
                    <a:lstStyle/>
                    <a:p>
                      <a:pPr marL="0" marR="0" lvl="0" indent="0" algn="l"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n-US"/>
                    </a:p>
                  </a:txBody>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8"/>
                  </a:ext>
                </a:extLst>
              </a:tr>
              <a:tr h="213350">
                <a:tc>
                  <a:txBody>
                    <a:bodyPr/>
                    <a:lstStyle/>
                    <a:p>
                      <a:pPr marL="0" marR="0" lvl="0" indent="0" algn="r"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dirty="0">
                          <a:latin typeface="+mn-lt"/>
                          <a:ea typeface="Arial"/>
                          <a:cs typeface="Arial"/>
                          <a:sym typeface="Arial"/>
                        </a:rPr>
                        <a:t>Emergency Fund</a:t>
                      </a:r>
                      <a:endParaRPr sz="1400" dirty="0">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dirty="0">
                          <a:latin typeface="+mn-lt"/>
                          <a:ea typeface="Arial"/>
                          <a:cs typeface="Arial"/>
                          <a:sym typeface="Arial"/>
                        </a:rPr>
                        <a:t>$</a:t>
                      </a:r>
                      <a:r>
                        <a:rPr lang="en-US" sz="1400" dirty="0" smtClean="0">
                          <a:latin typeface="+mn-lt"/>
                          <a:ea typeface="Arial"/>
                          <a:cs typeface="Arial"/>
                          <a:sym typeface="Arial"/>
                        </a:rPr>
                        <a:t>170.00</a:t>
                      </a:r>
                      <a:endParaRPr dirty="0">
                        <a:latin typeface="+mn-lt"/>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FF"/>
                    </a:solidFill>
                  </a:tcPr>
                </a:tc>
                <a:extLst>
                  <a:ext uri="{0D108BD9-81ED-4DB2-BD59-A6C34878D82A}">
                    <a16:rowId xmlns:a16="http://schemas.microsoft.com/office/drawing/2014/main" val="10009"/>
                  </a:ext>
                </a:extLst>
              </a:tr>
              <a:tr h="46250">
                <a:tc>
                  <a:txBody>
                    <a:bodyPr/>
                    <a:lstStyle/>
                    <a:p>
                      <a:pPr marL="0" marR="0" lvl="0" indent="0" algn="r" rtl="0">
                        <a:spcBef>
                          <a:spcPts val="0"/>
                        </a:spcBef>
                        <a:spcAft>
                          <a:spcPts val="0"/>
                        </a:spcAft>
                        <a:buNone/>
                      </a:pPr>
                      <a:endParaRPr sz="140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dirty="0">
                          <a:latin typeface="+mn-lt"/>
                          <a:ea typeface="Arial"/>
                          <a:cs typeface="Arial"/>
                          <a:sym typeface="Arial"/>
                        </a:rPr>
                        <a:t>Reserve for Fixed Expenses</a:t>
                      </a:r>
                      <a:endParaRPr sz="1400" dirty="0">
                        <a:latin typeface="+mn-lt"/>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dirty="0">
                          <a:latin typeface="+mn-lt"/>
                          <a:ea typeface="Arial"/>
                          <a:cs typeface="Arial"/>
                          <a:sym typeface="Arial"/>
                        </a:rPr>
                        <a:t>$465.00</a:t>
                      </a:r>
                      <a:endParaRPr dirty="0">
                        <a:latin typeface="+mn-lt"/>
                      </a:endParaRPr>
                    </a:p>
                  </a:txBody>
                  <a:tcPr marL="68575" marR="68575" marT="0" marB="0">
                    <a:lnL w="12700" cap="flat" cmpd="sng" algn="ctr">
                      <a:no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FF"/>
                    </a:solidFill>
                  </a:tcPr>
                </a:tc>
                <a:extLst>
                  <a:ext uri="{0D108BD9-81ED-4DB2-BD59-A6C34878D82A}">
                    <a16:rowId xmlns:a16="http://schemas.microsoft.com/office/drawing/2014/main" val="10010"/>
                  </a:ext>
                </a:extLst>
              </a:tr>
              <a:tr h="182875">
                <a:tc gridSpan="2">
                  <a:txBody>
                    <a:bodyPr/>
                    <a:lstStyle/>
                    <a:p>
                      <a:pPr marL="0" marR="0" lvl="0" indent="0" algn="l"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n-US"/>
                    </a:p>
                  </a:txBody>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11"/>
                  </a:ext>
                </a:extLst>
              </a:tr>
              <a:tr h="46250">
                <a:tc>
                  <a:txBody>
                    <a:bodyPr/>
                    <a:lstStyle/>
                    <a:p>
                      <a:pPr marL="0" marR="0" lvl="0" indent="0" algn="r" rtl="0">
                        <a:spcBef>
                          <a:spcPts val="0"/>
                        </a:spcBef>
                        <a:spcAft>
                          <a:spcPts val="0"/>
                        </a:spcAft>
                        <a:buNone/>
                      </a:pPr>
                      <a:endParaRPr sz="140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b="1" dirty="0">
                          <a:latin typeface="+mn-lt"/>
                          <a:ea typeface="Arial"/>
                          <a:cs typeface="Arial"/>
                          <a:sym typeface="Arial"/>
                        </a:rPr>
                        <a:t>Total Startup Investment</a:t>
                      </a:r>
                      <a:endParaRPr sz="1400" dirty="0">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FF"/>
                    </a:solidFill>
                  </a:tcPr>
                </a:tc>
                <a:tc>
                  <a:txBody>
                    <a:bodyPr/>
                    <a:lstStyle/>
                    <a:p>
                      <a:pPr marL="0" marR="0" lvl="0" indent="0" algn="r" defTabSz="914400" rtl="0" eaLnBrk="1" latinLnBrk="0" hangingPunct="1">
                        <a:spcBef>
                          <a:spcPts val="0"/>
                        </a:spcBef>
                        <a:spcAft>
                          <a:spcPts val="0"/>
                        </a:spcAft>
                        <a:buNone/>
                      </a:pPr>
                      <a:r>
                        <a:rPr lang="en-US" sz="1400" b="1" kern="1200" dirty="0" smtClean="0">
                          <a:solidFill>
                            <a:srgbClr val="000000"/>
                          </a:solidFill>
                          <a:latin typeface="+mn-lt"/>
                          <a:ea typeface="Arial"/>
                          <a:cs typeface="Arial"/>
                          <a:sym typeface="Arial"/>
                        </a:rPr>
                        <a:t>$975.00</a:t>
                      </a:r>
                      <a:endParaRPr sz="1400" b="1" kern="1200" dirty="0">
                        <a:solidFill>
                          <a:srgbClr val="000000"/>
                        </a:solidFill>
                        <a:latin typeface="+mn-lt"/>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FF"/>
                    </a:solidFill>
                  </a:tcPr>
                </a:tc>
                <a:extLst>
                  <a:ext uri="{0D108BD9-81ED-4DB2-BD59-A6C34878D82A}">
                    <a16:rowId xmlns:a16="http://schemas.microsoft.com/office/drawing/2014/main" val="10012"/>
                  </a:ext>
                </a:extLst>
              </a:tr>
            </a:tbl>
          </a:graphicData>
        </a:graphic>
      </p:graphicFrame>
      <p:graphicFrame>
        <p:nvGraphicFramePr>
          <p:cNvPr id="278" name="Google Shape;278;p37"/>
          <p:cNvGraphicFramePr/>
          <p:nvPr>
            <p:extLst>
              <p:ext uri="{D42A27DB-BD31-4B8C-83A1-F6EECF244321}">
                <p14:modId xmlns:p14="http://schemas.microsoft.com/office/powerpoint/2010/main" val="3260982743"/>
              </p:ext>
            </p:extLst>
          </p:nvPr>
        </p:nvGraphicFramePr>
        <p:xfrm>
          <a:off x="457200" y="4678258"/>
          <a:ext cx="3840500" cy="711838"/>
        </p:xfrm>
        <a:graphic>
          <a:graphicData uri="http://schemas.openxmlformats.org/drawingml/2006/table">
            <a:tbl>
              <a:tblPr>
                <a:noFill/>
                <a:tableStyleId>{974F21B2-1806-4BAB-9C58-AF1799733FFD}</a:tableStyleId>
              </a:tblPr>
              <a:tblGrid>
                <a:gridCol w="1592400">
                  <a:extLst>
                    <a:ext uri="{9D8B030D-6E8A-4147-A177-3AD203B41FA5}">
                      <a16:colId xmlns:a16="http://schemas.microsoft.com/office/drawing/2014/main" val="20000"/>
                    </a:ext>
                  </a:extLst>
                </a:gridCol>
                <a:gridCol w="187350">
                  <a:extLst>
                    <a:ext uri="{9D8B030D-6E8A-4147-A177-3AD203B41FA5}">
                      <a16:colId xmlns:a16="http://schemas.microsoft.com/office/drawing/2014/main" val="20001"/>
                    </a:ext>
                  </a:extLst>
                </a:gridCol>
                <a:gridCol w="936700">
                  <a:extLst>
                    <a:ext uri="{9D8B030D-6E8A-4147-A177-3AD203B41FA5}">
                      <a16:colId xmlns:a16="http://schemas.microsoft.com/office/drawing/2014/main" val="20002"/>
                    </a:ext>
                  </a:extLst>
                </a:gridCol>
                <a:gridCol w="187350">
                  <a:extLst>
                    <a:ext uri="{9D8B030D-6E8A-4147-A177-3AD203B41FA5}">
                      <a16:colId xmlns:a16="http://schemas.microsoft.com/office/drawing/2014/main" val="20003"/>
                    </a:ext>
                  </a:extLst>
                </a:gridCol>
                <a:gridCol w="936700">
                  <a:extLst>
                    <a:ext uri="{9D8B030D-6E8A-4147-A177-3AD203B41FA5}">
                      <a16:colId xmlns:a16="http://schemas.microsoft.com/office/drawing/2014/main" val="20004"/>
                    </a:ext>
                  </a:extLst>
                </a:gridCol>
              </a:tblGrid>
              <a:tr h="247875">
                <a:tc gridSpan="5">
                  <a:txBody>
                    <a:bodyPr/>
                    <a:lstStyle/>
                    <a:p>
                      <a:pPr marL="0" marR="0" lvl="0" indent="0" algn="ctr" defTabSz="914400" rtl="0" eaLnBrk="1" latinLnBrk="0" hangingPunct="1">
                        <a:spcBef>
                          <a:spcPts val="0"/>
                        </a:spcBef>
                        <a:spcAft>
                          <a:spcPts val="0"/>
                        </a:spcAft>
                        <a:buNone/>
                      </a:pPr>
                      <a:r>
                        <a:rPr lang="en-US" sz="1400" b="1" kern="1200" dirty="0">
                          <a:solidFill>
                            <a:schemeClr val="tx1"/>
                          </a:solidFill>
                          <a:latin typeface="+mn-lt"/>
                          <a:ea typeface="Arial"/>
                          <a:cs typeface="Arial"/>
                          <a:sym typeface="Arial"/>
                        </a:rPr>
                        <a:t>ROI: Return on Investment</a:t>
                      </a:r>
                      <a:endParaRPr sz="1400" b="1" kern="1200" dirty="0">
                        <a:solidFill>
                          <a:schemeClr val="tx1"/>
                        </a:solidFill>
                        <a:latin typeface="+mn-lt"/>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600">
                <a:tc>
                  <a:txBody>
                    <a:bodyPr/>
                    <a:lstStyle/>
                    <a:p>
                      <a:pPr marL="0" marR="0" lvl="0" indent="0" algn="ctr" defTabSz="914400" rtl="0" eaLnBrk="1" latinLnBrk="0" hangingPunct="1">
                        <a:spcBef>
                          <a:spcPts val="0"/>
                        </a:spcBef>
                        <a:spcAft>
                          <a:spcPts val="0"/>
                        </a:spcAft>
                        <a:buNone/>
                      </a:pPr>
                      <a:r>
                        <a:rPr lang="en-US" sz="1400" kern="1200" dirty="0" smtClean="0">
                          <a:solidFill>
                            <a:srgbClr val="000000"/>
                          </a:solidFill>
                          <a:latin typeface="+mn-lt"/>
                          <a:ea typeface="Arial"/>
                          <a:cs typeface="Arial"/>
                          <a:sym typeface="Arial"/>
                        </a:rPr>
                        <a:t>$899</a:t>
                      </a:r>
                      <a:endParaRPr sz="1400" kern="1200" dirty="0">
                        <a:solidFill>
                          <a:srgbClr val="000000"/>
                        </a:solidFill>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endParaRPr sz="1400"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ctr" defTabSz="914400" rtl="0" eaLnBrk="1" latinLnBrk="0" hangingPunct="1">
                        <a:spcBef>
                          <a:spcPts val="0"/>
                        </a:spcBef>
                        <a:spcAft>
                          <a:spcPts val="0"/>
                        </a:spcAft>
                        <a:buNone/>
                      </a:pPr>
                      <a:r>
                        <a:rPr lang="en-US" sz="1400" b="1" kern="1200" dirty="0" smtClean="0">
                          <a:solidFill>
                            <a:srgbClr val="000000"/>
                          </a:solidFill>
                          <a:latin typeface="+mn-lt"/>
                          <a:ea typeface="Arial"/>
                          <a:cs typeface="Arial"/>
                          <a:sym typeface="Arial"/>
                        </a:rPr>
                        <a:t>92%</a:t>
                      </a:r>
                      <a:endParaRPr sz="1400" b="1"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endParaRPr sz="1400"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b="1" kern="1200" dirty="0">
                          <a:solidFill>
                            <a:srgbClr val="000000"/>
                          </a:solidFill>
                          <a:latin typeface="+mn-lt"/>
                          <a:ea typeface="Arial"/>
                          <a:cs typeface="Arial"/>
                          <a:sym typeface="Arial"/>
                        </a:rPr>
                        <a:t>$</a:t>
                      </a:r>
                      <a:r>
                        <a:rPr lang="en-US" sz="1400" b="1" kern="1200" dirty="0" smtClean="0">
                          <a:solidFill>
                            <a:srgbClr val="000000"/>
                          </a:solidFill>
                          <a:latin typeface="+mn-lt"/>
                          <a:ea typeface="Arial"/>
                          <a:cs typeface="Arial"/>
                          <a:sym typeface="Arial"/>
                        </a:rPr>
                        <a:t>0.92</a:t>
                      </a:r>
                      <a:endParaRPr sz="1400" b="1"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242363">
                <a:tc>
                  <a:txBody>
                    <a:bodyPr/>
                    <a:lstStyle/>
                    <a:p>
                      <a:pPr marL="0" marR="0" lvl="0" indent="0" algn="ct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r>
                        <a:rPr lang="en-US" sz="1400" kern="1200" dirty="0" smtClean="0">
                          <a:solidFill>
                            <a:srgbClr val="000000"/>
                          </a:solidFill>
                          <a:latin typeface="+mn-lt"/>
                          <a:ea typeface="Arial"/>
                          <a:cs typeface="Arial"/>
                          <a:sym typeface="Arial"/>
                        </a:rPr>
                        <a:t>975</a:t>
                      </a:r>
                      <a:endParaRPr sz="1400" kern="1200" dirty="0">
                        <a:solidFill>
                          <a:srgbClr val="000000"/>
                        </a:solidFill>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279" name="Google Shape;279;p37"/>
          <p:cNvGraphicFramePr/>
          <p:nvPr>
            <p:extLst>
              <p:ext uri="{D42A27DB-BD31-4B8C-83A1-F6EECF244321}">
                <p14:modId xmlns:p14="http://schemas.microsoft.com/office/powerpoint/2010/main" val="2707115015"/>
              </p:ext>
            </p:extLst>
          </p:nvPr>
        </p:nvGraphicFramePr>
        <p:xfrm>
          <a:off x="4754890" y="4678258"/>
          <a:ext cx="3840475" cy="693707"/>
        </p:xfrm>
        <a:graphic>
          <a:graphicData uri="http://schemas.openxmlformats.org/drawingml/2006/table">
            <a:tbl>
              <a:tblPr>
                <a:noFill/>
                <a:tableStyleId>{974F21B2-1806-4BAB-9C58-AF1799733FFD}</a:tableStyleId>
              </a:tblPr>
              <a:tblGrid>
                <a:gridCol w="1592025">
                  <a:extLst>
                    <a:ext uri="{9D8B030D-6E8A-4147-A177-3AD203B41FA5}">
                      <a16:colId xmlns:a16="http://schemas.microsoft.com/office/drawing/2014/main" val="20000"/>
                    </a:ext>
                  </a:extLst>
                </a:gridCol>
                <a:gridCol w="187375">
                  <a:extLst>
                    <a:ext uri="{9D8B030D-6E8A-4147-A177-3AD203B41FA5}">
                      <a16:colId xmlns:a16="http://schemas.microsoft.com/office/drawing/2014/main" val="20001"/>
                    </a:ext>
                  </a:extLst>
                </a:gridCol>
                <a:gridCol w="936850">
                  <a:extLst>
                    <a:ext uri="{9D8B030D-6E8A-4147-A177-3AD203B41FA5}">
                      <a16:colId xmlns:a16="http://schemas.microsoft.com/office/drawing/2014/main" val="20002"/>
                    </a:ext>
                  </a:extLst>
                </a:gridCol>
                <a:gridCol w="187375">
                  <a:extLst>
                    <a:ext uri="{9D8B030D-6E8A-4147-A177-3AD203B41FA5}">
                      <a16:colId xmlns:a16="http://schemas.microsoft.com/office/drawing/2014/main" val="20003"/>
                    </a:ext>
                  </a:extLst>
                </a:gridCol>
                <a:gridCol w="936850">
                  <a:extLst>
                    <a:ext uri="{9D8B030D-6E8A-4147-A177-3AD203B41FA5}">
                      <a16:colId xmlns:a16="http://schemas.microsoft.com/office/drawing/2014/main" val="20004"/>
                    </a:ext>
                  </a:extLst>
                </a:gridCol>
              </a:tblGrid>
              <a:tr h="223383">
                <a:tc gridSpan="5">
                  <a:txBody>
                    <a:bodyPr/>
                    <a:lstStyle/>
                    <a:p>
                      <a:pPr marL="0" marR="0" lvl="0" indent="0" algn="ctr" defTabSz="914400" rtl="0" eaLnBrk="1" latinLnBrk="0" hangingPunct="1">
                        <a:spcBef>
                          <a:spcPts val="0"/>
                        </a:spcBef>
                        <a:spcAft>
                          <a:spcPts val="0"/>
                        </a:spcAft>
                        <a:buNone/>
                      </a:pPr>
                      <a:r>
                        <a:rPr lang="en-US" sz="1400" b="1" kern="1200" dirty="0">
                          <a:solidFill>
                            <a:schemeClr val="tx1"/>
                          </a:solidFill>
                          <a:latin typeface="+mn-lt"/>
                          <a:ea typeface="Arial"/>
                          <a:cs typeface="Arial"/>
                          <a:sym typeface="Arial"/>
                        </a:rPr>
                        <a:t>ROS: Return on Sales</a:t>
                      </a:r>
                      <a:endParaRPr sz="1400" b="1" kern="1200" dirty="0">
                        <a:solidFill>
                          <a:schemeClr val="tx1"/>
                        </a:solidFill>
                        <a:latin typeface="+mn-lt"/>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3515">
                <a:tc>
                  <a:txBody>
                    <a:bodyPr/>
                    <a:lstStyle/>
                    <a:p>
                      <a:pPr marL="0" marR="0" lvl="0" indent="0" algn="ctr" defTabSz="914400" rtl="0" eaLnBrk="1" latinLnBrk="0" hangingPunct="1">
                        <a:spcBef>
                          <a:spcPts val="0"/>
                        </a:spcBef>
                        <a:spcAft>
                          <a:spcPts val="0"/>
                        </a:spcAft>
                        <a:buNone/>
                      </a:pPr>
                      <a:r>
                        <a:rPr lang="en-US" sz="1400" kern="1200" dirty="0" smtClean="0">
                          <a:solidFill>
                            <a:srgbClr val="000000"/>
                          </a:solidFill>
                          <a:latin typeface="+mn-lt"/>
                          <a:ea typeface="Arial"/>
                          <a:cs typeface="Arial"/>
                          <a:sym typeface="Arial"/>
                        </a:rPr>
                        <a:t>$899</a:t>
                      </a:r>
                      <a:endParaRPr lang="en-US" sz="1400" kern="1200" dirty="0">
                        <a:solidFill>
                          <a:srgbClr val="000000"/>
                        </a:solidFill>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endParaRPr sz="1400"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ctr" defTabSz="914400" rtl="0" eaLnBrk="1" latinLnBrk="0" hangingPunct="1">
                        <a:spcBef>
                          <a:spcPts val="0"/>
                        </a:spcBef>
                        <a:spcAft>
                          <a:spcPts val="0"/>
                        </a:spcAft>
                        <a:buNone/>
                      </a:pPr>
                      <a:r>
                        <a:rPr lang="en-US" sz="1400" b="1" kern="1200" dirty="0" smtClean="0">
                          <a:solidFill>
                            <a:srgbClr val="000000"/>
                          </a:solidFill>
                          <a:latin typeface="+mn-lt"/>
                          <a:ea typeface="Arial"/>
                          <a:cs typeface="Arial"/>
                          <a:sym typeface="Arial"/>
                        </a:rPr>
                        <a:t>23%</a:t>
                      </a:r>
                      <a:endParaRPr sz="1400" b="1"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endParaRPr sz="1400"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l" defTabSz="914400" rtl="0" eaLnBrk="1" latinLnBrk="0" hangingPunct="1">
                        <a:spcBef>
                          <a:spcPts val="0"/>
                        </a:spcBef>
                        <a:spcAft>
                          <a:spcPts val="0"/>
                        </a:spcAft>
                        <a:buNone/>
                      </a:pPr>
                      <a:r>
                        <a:rPr lang="en-US" sz="1400" b="1" kern="1200" dirty="0">
                          <a:solidFill>
                            <a:srgbClr val="000000"/>
                          </a:solidFill>
                          <a:latin typeface="+mn-lt"/>
                          <a:ea typeface="Arial"/>
                          <a:cs typeface="Arial"/>
                          <a:sym typeface="Arial"/>
                        </a:rPr>
                        <a:t>$</a:t>
                      </a:r>
                      <a:r>
                        <a:rPr lang="en-US" sz="1400" b="1" kern="1200" dirty="0" smtClean="0">
                          <a:solidFill>
                            <a:srgbClr val="000000"/>
                          </a:solidFill>
                          <a:latin typeface="+mn-lt"/>
                          <a:ea typeface="Arial"/>
                          <a:cs typeface="Arial"/>
                          <a:sym typeface="Arial"/>
                        </a:rPr>
                        <a:t>0.23</a:t>
                      </a:r>
                      <a:endParaRPr sz="1400" b="1" kern="1200" dirty="0">
                        <a:solidFill>
                          <a:srgbClr val="000000"/>
                        </a:solidFill>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246809">
                <a:tc>
                  <a:txBody>
                    <a:bodyPr/>
                    <a:lstStyle/>
                    <a:p>
                      <a:pPr marL="0" marR="0" lvl="0" indent="0" algn="ctr" defTabSz="914400" rtl="0" eaLnBrk="1" latinLnBrk="0" hangingPunct="1">
                        <a:spcBef>
                          <a:spcPts val="0"/>
                        </a:spcBef>
                        <a:spcAft>
                          <a:spcPts val="0"/>
                        </a:spcAft>
                        <a:buNone/>
                      </a:pPr>
                      <a:r>
                        <a:rPr lang="en-US" sz="1400" kern="1200" dirty="0">
                          <a:solidFill>
                            <a:srgbClr val="000000"/>
                          </a:solidFill>
                          <a:latin typeface="+mn-lt"/>
                          <a:ea typeface="Arial"/>
                          <a:cs typeface="Arial"/>
                          <a:sym typeface="Arial"/>
                        </a:rPr>
                        <a:t>$</a:t>
                      </a:r>
                      <a:r>
                        <a:rPr lang="en-US" sz="1400" kern="1200" dirty="0" smtClean="0">
                          <a:solidFill>
                            <a:srgbClr val="000000"/>
                          </a:solidFill>
                          <a:latin typeface="+mn-lt"/>
                          <a:ea typeface="Arial"/>
                          <a:cs typeface="Arial"/>
                          <a:sym typeface="Arial"/>
                        </a:rPr>
                        <a:t>3,780</a:t>
                      </a:r>
                      <a:endParaRPr sz="1400" kern="1200" dirty="0">
                        <a:solidFill>
                          <a:srgbClr val="000000"/>
                        </a:solidFill>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280" name="Google Shape;280;p37"/>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81" name="Google Shape;281;p37"/>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sp>
        <p:nvSpPr>
          <p:cNvPr id="282" name="Google Shape;282;p37"/>
          <p:cNvSpPr txBox="1"/>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algn="ctr">
              <a:lnSpc>
                <a:spcPct val="90000"/>
              </a:lnSpc>
              <a:buClr>
                <a:schemeClr val="dk1"/>
              </a:buClr>
              <a:buSzPts val="4000"/>
            </a:pPr>
            <a:r>
              <a:rPr lang="en-US" sz="6000" kern="1200" dirty="0">
                <a:solidFill>
                  <a:schemeClr val="dk1"/>
                </a:solidFill>
                <a:latin typeface="Century Gothic" panose="020B0502020202020204" pitchFamily="34" charset="0"/>
              </a:rPr>
              <a:t>Start-up Funds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0" name="Google Shape;290;p38"/>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marL="0" marR="0" lvl="0" indent="0" algn="ctr" rtl="0">
              <a:spcBef>
                <a:spcPts val="0"/>
              </a:spcBef>
              <a:spcAft>
                <a:spcPts val="0"/>
              </a:spcAft>
              <a:buClr>
                <a:schemeClr val="dk1"/>
              </a:buClr>
              <a:buSzPts val="4000"/>
              <a:buFont typeface="Arial"/>
              <a:buNone/>
            </a:pPr>
            <a:r>
              <a:rPr lang="en-US" sz="6000" dirty="0">
                <a:solidFill>
                  <a:schemeClr val="dk1"/>
                </a:solidFill>
                <a:latin typeface="Century Gothic" panose="020B0502020202020204" pitchFamily="34" charset="0"/>
                <a:ea typeface="Arial"/>
                <a:cs typeface="Arial"/>
              </a:rPr>
              <a:t>Future Plans</a:t>
            </a:r>
          </a:p>
        </p:txBody>
      </p:sp>
      <p:sp>
        <p:nvSpPr>
          <p:cNvPr id="287" name="Google Shape;287;p38"/>
          <p:cNvSpPr txBox="1">
            <a:spLocks noGrp="1"/>
          </p:cNvSpPr>
          <p:nvPr>
            <p:ph idx="1"/>
          </p:nvPr>
        </p:nvSpPr>
        <p:spPr>
          <a:xfrm>
            <a:off x="457200" y="1383714"/>
            <a:ext cx="8229600" cy="1118616"/>
          </a:xfrm>
          <a:prstGeom prst="rect">
            <a:avLst/>
          </a:prstGeom>
          <a:noFill/>
          <a:ln>
            <a:noFill/>
          </a:ln>
        </p:spPr>
        <p:txBody>
          <a:bodyPr spcFirstLastPara="1" wrap="square" lIns="91425" tIns="45700" rIns="91425" bIns="45700" numCol="1" anchor="t" anchorCtr="0">
            <a:noAutofit/>
          </a:bodyPr>
          <a:lstStyle/>
          <a:p>
            <a:pPr marL="660400" lvl="0" indent="-457200" algn="ctr">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In 2 years, we plan to expand The Fiesta Box! by providing people with supplies for parties other than children’s birthdays</a:t>
            </a:r>
            <a:endParaRPr sz="2800" dirty="0">
              <a:solidFill>
                <a:schemeClr val="dk1"/>
              </a:solidFill>
              <a:latin typeface="Century Gothic" panose="020B0502020202020204" pitchFamily="34" charset="0"/>
              <a:ea typeface="Arial"/>
              <a:cs typeface="Arial"/>
              <a:sym typeface="Arial"/>
            </a:endParaRPr>
          </a:p>
        </p:txBody>
      </p:sp>
      <p:pic>
        <p:nvPicPr>
          <p:cNvPr id="288" name="Google Shape;288;p38"/>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89" name="Google Shape;289;p38"/>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0000"/>
              </a:solidFill>
              <a:effectLst/>
              <a:uLnTx/>
              <a:uFillTx/>
              <a:latin typeface="Arial"/>
              <a:ea typeface="Arial"/>
              <a:cs typeface="Arial"/>
              <a:sym typeface="A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
        <p:nvSpPr>
          <p:cNvPr id="2" name="TextBox 1"/>
          <p:cNvSpPr txBox="1"/>
          <p:nvPr/>
        </p:nvSpPr>
        <p:spPr>
          <a:xfrm>
            <a:off x="313944" y="2993910"/>
            <a:ext cx="85161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kern="1200" dirty="0">
                <a:solidFill>
                  <a:schemeClr val="dk1"/>
                </a:solidFill>
                <a:latin typeface="Century Gothic" panose="020B0502020202020204" pitchFamily="34" charset="0"/>
              </a:rPr>
              <a:t>Philanthropy</a:t>
            </a:r>
          </a:p>
        </p:txBody>
      </p:sp>
      <p:sp>
        <p:nvSpPr>
          <p:cNvPr id="3" name="TextBox 2"/>
          <p:cNvSpPr txBox="1"/>
          <p:nvPr/>
        </p:nvSpPr>
        <p:spPr>
          <a:xfrm>
            <a:off x="457200" y="3972967"/>
            <a:ext cx="8229600" cy="954107"/>
          </a:xfrm>
          <a:prstGeom prst="rect">
            <a:avLst/>
          </a:prstGeom>
          <a:noFill/>
        </p:spPr>
        <p:txBody>
          <a:bodyPr wrap="square" rtlCol="0">
            <a:spAutoFit/>
          </a:bodyPr>
          <a:lstStyle/>
          <a:p>
            <a:pPr marL="660400" lvl="0" indent="-457200" algn="ctr" defTabSz="914400" eaLnBrk="1" fontAlgn="auto" latinLnBrk="0" hangingPunct="1">
              <a:buClr>
                <a:schemeClr val="dk1"/>
              </a:buClr>
              <a:buSzPts val="3200"/>
              <a:buFont typeface="Wingdings" panose="05000000000000000000" pitchFamily="2" charset="2"/>
              <a:buChar char="Ø"/>
              <a:tabLst/>
              <a:defRPr/>
            </a:pPr>
            <a:r>
              <a:rPr lang="en-US" sz="2800" kern="1200" dirty="0">
                <a:solidFill>
                  <a:schemeClr val="dk1"/>
                </a:solidFill>
                <a:latin typeface="Century Gothic" panose="020B0502020202020204" pitchFamily="34" charset="0"/>
              </a:rPr>
              <a:t>We will donate 5% of our net profit to the </a:t>
            </a:r>
          </a:p>
          <a:p>
            <a:pPr marL="203200" lvl="0" algn="ctr" defTabSz="914400" eaLnBrk="1" fontAlgn="auto" latinLnBrk="0" hangingPunct="1">
              <a:buClr>
                <a:schemeClr val="dk1"/>
              </a:buClr>
              <a:buSzPts val="3200"/>
              <a:tabLst/>
              <a:defRPr/>
            </a:pPr>
            <a:r>
              <a:rPr lang="en-US" sz="2800" kern="1200" dirty="0">
                <a:solidFill>
                  <a:schemeClr val="dk1"/>
                </a:solidFill>
                <a:latin typeface="Century Gothic" panose="020B0502020202020204" pitchFamily="34" charset="0"/>
              </a:rPr>
              <a:t>Make A Wish Foundation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8713" y="4890148"/>
            <a:ext cx="3457802" cy="1144892"/>
          </a:xfrm>
          <a:prstGeom prst="rect">
            <a:avLst/>
          </a:prstGeom>
        </p:spPr>
      </p:pic>
    </p:spTree>
    <p:extLst>
      <p:ext uri="{BB962C8B-B14F-4D97-AF65-F5344CB8AC3E}">
        <p14:creationId xmlns:p14="http://schemas.microsoft.com/office/powerpoint/2010/main" val="146695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9"/>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96" name="Google Shape;296;p39"/>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sp>
        <p:nvSpPr>
          <p:cNvPr id="297" name="Google Shape;297;p39"/>
          <p:cNvSpPr txBox="1">
            <a:spLocks noGrp="1"/>
          </p:cNvSpPr>
          <p:nvPr>
            <p:ph type="title"/>
          </p:nvPr>
        </p:nvSpPr>
        <p:spPr>
          <a:xfrm>
            <a:off x="386253" y="183931"/>
            <a:ext cx="8371490" cy="1143000"/>
          </a:xfrm>
          <a:prstGeom prst="rect">
            <a:avLst/>
          </a:prstGeom>
          <a:noFill/>
          <a:ln>
            <a:noFill/>
          </a:ln>
        </p:spPr>
        <p:txBody>
          <a:bodyPr spcFirstLastPara="1" wrap="square" lIns="91425" tIns="45700" rIns="91425" bIns="45700" numCol="1" anchor="ctr" anchorCtr="0">
            <a:noAutofit/>
          </a:bodyPr>
          <a:lstStyle/>
          <a:p>
            <a:pPr lvl="0" algn="ctr">
              <a:spcBef>
                <a:spcPts val="0"/>
              </a:spcBef>
              <a:buClr>
                <a:schemeClr val="dk1"/>
              </a:buClr>
              <a:buSzPts val="4000"/>
            </a:pPr>
            <a:r>
              <a:rPr lang="en-US" sz="5400" dirty="0">
                <a:solidFill>
                  <a:schemeClr val="tx1"/>
                </a:solidFill>
              </a:rPr>
              <a:t>𝓟𝓪𝓻𝓽𝔂𝓲𝓷𝓰 𝓜𝓪𝓭𝓮 𝓔𝓪𝓼𝔂</a:t>
            </a:r>
            <a:endParaRPr sz="5400" i="0" u="none" strike="noStrike" cap="none" dirty="0">
              <a:solidFill>
                <a:schemeClr val="tx1"/>
              </a:solidFill>
              <a:latin typeface="Arial"/>
              <a:ea typeface="Arial"/>
              <a:cs typeface="Arial"/>
              <a:sym typeface="Arial"/>
            </a:endParaRPr>
          </a:p>
        </p:txBody>
      </p:sp>
      <p:sp>
        <p:nvSpPr>
          <p:cNvPr id="298" name="Google Shape;298;p39"/>
          <p:cNvSpPr/>
          <p:nvPr/>
        </p:nvSpPr>
        <p:spPr>
          <a:xfrm>
            <a:off x="1475642" y="1166648"/>
            <a:ext cx="6192715" cy="3352800"/>
          </a:xfrm>
          <a:prstGeom prst="rect">
            <a:avLst/>
          </a:prstGeom>
          <a:solidFill>
            <a:srgbClr val="F3ABD3"/>
          </a:solidFill>
          <a:ln>
            <a:noFill/>
          </a:ln>
          <a:effectLst>
            <a:outerShdw blurRad="40000" dist="23000" dir="5400000" rotWithShape="0">
              <a:srgbClr val="000000">
                <a:alpha val="34901"/>
              </a:srgbClr>
            </a:outerShdw>
          </a:effectLst>
        </p:spPr>
        <p:txBody>
          <a:bodyPr spcFirstLastPara="1" wrap="square" lIns="91425" tIns="45700" rIns="91425" bIns="45700" numCol="1" anchor="ctr" anchorCtr="0">
            <a:noAutofit/>
          </a:bodyPr>
          <a:lstStyle/>
          <a:p>
            <a:pPr marL="0" marR="0" lvl="0" indent="0" algn="ctr" rtl="0">
              <a:spcBef>
                <a:spcPts val="0"/>
              </a:spcBef>
              <a:spcAft>
                <a:spcPts val="0"/>
              </a:spcAft>
              <a:buNone/>
            </a:pPr>
            <a:r>
              <a:rPr lang="en-US" sz="2800" b="1" i="0" u="none" strike="noStrike" cap="none" dirty="0">
                <a:solidFill>
                  <a:schemeClr val="tx1"/>
                </a:solidFill>
                <a:latin typeface="Open Sans"/>
                <a:ea typeface="Open Sans"/>
                <a:cs typeface="Open Sans"/>
                <a:sym typeface="Open Sans"/>
              </a:rPr>
              <a:t>Thank you for your consideration of</a:t>
            </a:r>
            <a:br>
              <a:rPr lang="en-US" sz="2800" b="1" i="0" u="none" strike="noStrike" cap="none" dirty="0">
                <a:solidFill>
                  <a:schemeClr val="tx1"/>
                </a:solidFill>
                <a:latin typeface="Open Sans"/>
                <a:ea typeface="Open Sans"/>
                <a:cs typeface="Open Sans"/>
                <a:sym typeface="Open Sans"/>
              </a:rPr>
            </a:br>
            <a:r>
              <a:rPr lang="en-US" sz="6000" b="1" i="0" u="none" strike="noStrike" cap="none" dirty="0">
                <a:solidFill>
                  <a:schemeClr val="tx1"/>
                </a:solidFill>
                <a:latin typeface="Kristen ITC" panose="03050502040202030202" pitchFamily="66" charset="0"/>
                <a:ea typeface="Open Sans"/>
                <a:cs typeface="Open Sans"/>
                <a:sym typeface="Open Sans"/>
              </a:rPr>
              <a:t>The Fiesta Box!</a:t>
            </a:r>
            <a:endParaRPr sz="6000" b="1" i="0" u="none" strike="noStrike" cap="none" dirty="0">
              <a:solidFill>
                <a:schemeClr val="tx1"/>
              </a:solidFill>
              <a:latin typeface="Kristen ITC" panose="03050502040202030202" pitchFamily="66" charset="0"/>
              <a:ea typeface="Open Sans"/>
              <a:cs typeface="Open Sans"/>
              <a:sym typeface="Open Sans"/>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
        <p:nvSpPr>
          <p:cNvPr id="2" name="TextBox 1"/>
          <p:cNvSpPr txBox="1"/>
          <p:nvPr/>
        </p:nvSpPr>
        <p:spPr>
          <a:xfrm>
            <a:off x="386253" y="4666251"/>
            <a:ext cx="8658595" cy="1438855"/>
          </a:xfrm>
          <a:prstGeom prst="rect">
            <a:avLst/>
          </a:prstGeom>
          <a:noFill/>
        </p:spPr>
        <p:txBody>
          <a:bodyPr wrap="square" rtlCol="0">
            <a:spAutoFit/>
          </a:bodyPr>
          <a:lstStyle/>
          <a:p>
            <a:pPr algn="ctr"/>
            <a:r>
              <a:rPr lang="en-US" sz="2450" dirty="0">
                <a:latin typeface="+mn-lt"/>
              </a:rPr>
              <a:t>Website: officialfiestabox.wixsite.com/</a:t>
            </a:r>
            <a:r>
              <a:rPr lang="en-US" sz="2450" dirty="0" err="1">
                <a:latin typeface="+mn-lt"/>
              </a:rPr>
              <a:t>thefiestabox</a:t>
            </a:r>
            <a:endParaRPr lang="en-US" sz="2450" dirty="0">
              <a:latin typeface="+mn-lt"/>
            </a:endParaRPr>
          </a:p>
          <a:p>
            <a:pPr algn="ctr"/>
            <a:r>
              <a:rPr lang="en-US" sz="2450" dirty="0">
                <a:latin typeface="+mn-lt"/>
              </a:rPr>
              <a:t>Email: </a:t>
            </a:r>
            <a:r>
              <a:rPr lang="en-US" sz="2450" dirty="0">
                <a:solidFill>
                  <a:schemeClr val="tx1"/>
                </a:solidFill>
                <a:latin typeface="+mn-lt"/>
              </a:rPr>
              <a:t>officialfiestabox@gmail.com</a:t>
            </a:r>
          </a:p>
          <a:p>
            <a:pPr algn="ctr"/>
            <a:r>
              <a:rPr lang="en-US" sz="2450" dirty="0">
                <a:solidFill>
                  <a:schemeClr val="tx1"/>
                </a:solidFill>
                <a:latin typeface="+mn-lt"/>
              </a:rPr>
              <a:t>Instagram: _</a:t>
            </a:r>
            <a:r>
              <a:rPr lang="en-US" sz="2450" dirty="0" err="1">
                <a:solidFill>
                  <a:schemeClr val="tx1"/>
                </a:solidFill>
                <a:latin typeface="+mn-lt"/>
              </a:rPr>
              <a:t>thefiestabox</a:t>
            </a:r>
            <a:r>
              <a:rPr lang="en-US" sz="2450" dirty="0">
                <a:solidFill>
                  <a:schemeClr val="tx1"/>
                </a:solidFill>
                <a:latin typeface="+mn-lt"/>
              </a:rPr>
              <a:t>_</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ctrTitle"/>
          </p:nvPr>
        </p:nvSpPr>
        <p:spPr>
          <a:prstGeom prst="rect">
            <a:avLst/>
          </a:prstGeom>
          <a:noFill/>
          <a:ln>
            <a:noFill/>
          </a:ln>
        </p:spPr>
        <p:txBody>
          <a:bodyPr spcFirstLastPara="1" wrap="square" lIns="91425" tIns="45700" rIns="91425" bIns="45700" numCol="1" anchor="ctr" anchorCtr="0">
            <a:noAutofit/>
          </a:bodyPr>
          <a:lstStyle/>
          <a:p>
            <a:pPr algn="ctr">
              <a:buSzPts val="4000"/>
            </a:pPr>
            <a:r>
              <a:rPr lang="en-US" sz="7100" b="0" i="0" u="none" strike="noStrike" cap="none" dirty="0">
                <a:latin typeface="Kristen ITC" panose="03050502040202030202" pitchFamily="66" charset="0"/>
                <a:ea typeface="Arial"/>
                <a:cs typeface="Arial"/>
              </a:rPr>
              <a:t>The Fiesta Box!</a:t>
            </a:r>
          </a:p>
        </p:txBody>
      </p:sp>
      <p:sp>
        <p:nvSpPr>
          <p:cNvPr id="2" name="Subtitle 1">
            <a:extLst>
              <a:ext uri="{FF2B5EF4-FFF2-40B4-BE49-F238E27FC236}">
                <a16:creationId xmlns:a16="http://schemas.microsoft.com/office/drawing/2014/main" id="{04E2B2E4-D1E5-4E56-B710-204915E995E5}"/>
              </a:ext>
            </a:extLst>
          </p:cNvPr>
          <p:cNvSpPr>
            <a:spLocks noGrp="1"/>
          </p:cNvSpPr>
          <p:nvPr>
            <p:ph type="subTitle" idx="1"/>
          </p:nvPr>
        </p:nvSpPr>
        <p:spPr/>
        <p:txBody>
          <a:bodyPr>
            <a:noAutofit/>
          </a:bodyPr>
          <a:lstStyle/>
          <a:p>
            <a:r>
              <a:rPr lang="en-US" sz="3000" dirty="0"/>
              <a:t>Ayesha </a:t>
            </a:r>
            <a:r>
              <a:rPr lang="en-US" sz="3000" dirty="0" err="1"/>
              <a:t>Nazir</a:t>
            </a:r>
            <a:r>
              <a:rPr lang="en-US" sz="3000" dirty="0"/>
              <a:t> &amp; Jainelys Sierra</a:t>
            </a:r>
          </a:p>
        </p:txBody>
      </p:sp>
      <p:pic>
        <p:nvPicPr>
          <p:cNvPr id="170" name="Google Shape;170;p26"/>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171" name="Google Shape;171;p26"/>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27"/>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numCol="1" anchor="ctr" anchorCtr="0">
            <a:noAutofit/>
          </a:bodyPr>
          <a:lstStyle/>
          <a:p>
            <a:pPr marL="0" marR="0" lvl="0" indent="0" algn="ctr" rtl="0">
              <a:spcBef>
                <a:spcPts val="0"/>
              </a:spcBef>
              <a:spcAft>
                <a:spcPts val="0"/>
              </a:spcAft>
              <a:buClr>
                <a:schemeClr val="dk1"/>
              </a:buClr>
              <a:buSzPts val="4000"/>
              <a:buFont typeface="Arial"/>
              <a:buNone/>
            </a:pPr>
            <a:r>
              <a:rPr lang="en-US" sz="6000" b="0" i="0" u="none" strike="noStrike" cap="none" dirty="0">
                <a:solidFill>
                  <a:schemeClr val="dk1"/>
                </a:solidFill>
                <a:latin typeface="Century Gothic" panose="020B0502020202020204" pitchFamily="34" charset="0"/>
                <a:ea typeface="Arial"/>
                <a:cs typeface="Arial"/>
                <a:sym typeface="Arial"/>
              </a:rPr>
              <a:t>Problem </a:t>
            </a:r>
            <a:endParaRPr sz="6000" b="0" i="0" u="none" strike="noStrike" cap="none" dirty="0">
              <a:solidFill>
                <a:schemeClr val="dk1"/>
              </a:solidFill>
              <a:latin typeface="Century Gothic" panose="020B0502020202020204" pitchFamily="34" charset="0"/>
              <a:ea typeface="Arial"/>
              <a:cs typeface="Arial"/>
              <a:sym typeface="Arial"/>
            </a:endParaRPr>
          </a:p>
        </p:txBody>
      </p:sp>
      <p:sp>
        <p:nvSpPr>
          <p:cNvPr id="176" name="Google Shape;176;p27"/>
          <p:cNvSpPr txBox="1">
            <a:spLocks noGrp="1"/>
          </p:cNvSpPr>
          <p:nvPr>
            <p:ph idx="1"/>
          </p:nvPr>
        </p:nvSpPr>
        <p:spPr>
          <a:xfrm>
            <a:off x="457200" y="1600200"/>
            <a:ext cx="8229600" cy="4346525"/>
          </a:xfrm>
          <a:prstGeom prst="rect">
            <a:avLst/>
          </a:prstGeom>
          <a:noFill/>
          <a:ln>
            <a:noFill/>
          </a:ln>
        </p:spPr>
        <p:txBody>
          <a:bodyPr spcFirstLastPara="1" wrap="square" lIns="91425" tIns="45700" rIns="91425" bIns="45700" numCol="1" anchor="t" anchorCtr="0">
            <a:noAutofit/>
          </a:bodyPr>
          <a:lstStyle/>
          <a:p>
            <a:pPr marL="660400" marR="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People don’t have time </a:t>
            </a:r>
          </a:p>
          <a:p>
            <a:pPr marL="660400" marR="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Can’t find all the supplies in one place</a:t>
            </a:r>
          </a:p>
          <a:p>
            <a:pPr marL="660400" marR="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The boxes are not eye appealing </a:t>
            </a:r>
          </a:p>
          <a:p>
            <a:pPr marL="660400" marR="0" lvl="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Can’t customize everything </a:t>
            </a:r>
            <a:endParaRPr sz="2800" dirty="0">
              <a:solidFill>
                <a:schemeClr val="dk1"/>
              </a:solidFill>
              <a:latin typeface="Century Gothic" panose="020B0502020202020204" pitchFamily="34" charset="0"/>
              <a:ea typeface="Arial"/>
              <a:cs typeface="Arial"/>
              <a:sym typeface="Arial"/>
            </a:endParaRPr>
          </a:p>
        </p:txBody>
      </p:sp>
      <p:pic>
        <p:nvPicPr>
          <p:cNvPr id="177" name="Google Shape;177;p27"/>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178" name="Google Shape;178;p27"/>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
        <p:nvSpPr>
          <p:cNvPr id="2" name="AutoShape 2" descr="Image result for empty   party store shelv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6386688" y="3531482"/>
            <a:ext cx="2191985" cy="21919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7" name="Google Shape;187;p28"/>
          <p:cNvSpPr txBox="1">
            <a:spLocks noGrp="1"/>
          </p:cNvSpPr>
          <p:nvPr>
            <p:ph type="title"/>
          </p:nvPr>
        </p:nvSpPr>
        <p:spPr>
          <a:xfrm>
            <a:off x="457200" y="368891"/>
            <a:ext cx="8229600" cy="1143000"/>
          </a:xfrm>
          <a:prstGeom prst="rect">
            <a:avLst/>
          </a:prstGeom>
          <a:noFill/>
          <a:ln>
            <a:noFill/>
          </a:ln>
        </p:spPr>
        <p:txBody>
          <a:bodyPr spcFirstLastPara="1" vert="horz" wrap="square" lIns="91425" tIns="45700" rIns="91425" bIns="45700" numCol="1" rtlCol="0" anchor="ctr" anchorCtr="0">
            <a:noAutofit/>
          </a:bodyPr>
          <a:lstStyle/>
          <a:p>
            <a:pPr algn="ctr">
              <a:spcBef>
                <a:spcPts val="0"/>
              </a:spcBef>
              <a:buClr>
                <a:schemeClr val="dk1"/>
              </a:buClr>
              <a:buSzPts val="4000"/>
            </a:pPr>
            <a:r>
              <a:rPr lang="en-US" sz="6000" dirty="0">
                <a:solidFill>
                  <a:schemeClr val="dk1"/>
                </a:solidFill>
                <a:ea typeface="Arial"/>
                <a:cs typeface="Arial"/>
                <a:sym typeface="Arial"/>
              </a:rPr>
              <a:t>Solution</a:t>
            </a:r>
            <a:endParaRPr sz="6000" dirty="0">
              <a:solidFill>
                <a:schemeClr val="dk1"/>
              </a:solidFill>
              <a:ea typeface="Arial"/>
              <a:cs typeface="Arial"/>
              <a:sym typeface="Arial"/>
            </a:endParaRPr>
          </a:p>
        </p:txBody>
      </p:sp>
      <p:sp>
        <p:nvSpPr>
          <p:cNvPr id="184" name="Google Shape;184;p28"/>
          <p:cNvSpPr txBox="1">
            <a:spLocks noGrp="1"/>
          </p:cNvSpPr>
          <p:nvPr>
            <p:ph idx="1"/>
          </p:nvPr>
        </p:nvSpPr>
        <p:spPr>
          <a:xfrm>
            <a:off x="457200" y="1600203"/>
            <a:ext cx="8229600" cy="4346525"/>
          </a:xfrm>
          <a:prstGeom prst="rect">
            <a:avLst/>
          </a:prstGeom>
          <a:noFill/>
          <a:ln>
            <a:noFill/>
          </a:ln>
        </p:spPr>
        <p:txBody>
          <a:bodyPr spcFirstLastPara="1" vert="horz" wrap="square" lIns="91425" tIns="45700" rIns="91425" bIns="45700" numCol="1" rtlCol="0" anchor="t" anchorCtr="0">
            <a:noAutofit/>
          </a:bodyPr>
          <a:lstStyle/>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Ships directly to your house</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Comes in one box</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Decorated boxes</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Different custom options</a:t>
            </a:r>
            <a:endParaRPr sz="2800" dirty="0">
              <a:solidFill>
                <a:schemeClr val="dk1"/>
              </a:solidFill>
              <a:latin typeface="Century Gothic" panose="020B0502020202020204" pitchFamily="34" charset="0"/>
              <a:ea typeface="Arial"/>
              <a:cs typeface="Arial"/>
              <a:sym typeface="Arial"/>
            </a:endParaRPr>
          </a:p>
        </p:txBody>
      </p:sp>
      <p:pic>
        <p:nvPicPr>
          <p:cNvPr id="185" name="Google Shape;185;p28"/>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186" name="Google Shape;186;p28"/>
          <p:cNvSpPr txBox="1"/>
          <p:nvPr/>
        </p:nvSpPr>
        <p:spPr>
          <a:xfrm>
            <a:off x="15240" y="6123357"/>
            <a:ext cx="2499360" cy="646331"/>
          </a:xfrm>
          <a:prstGeom prst="rect">
            <a:avLst/>
          </a:prstGeom>
          <a:noFill/>
          <a:ln>
            <a:noFill/>
          </a:ln>
        </p:spPr>
        <p:txBody>
          <a:bodyPr spcFirstLastPara="1" wrap="square" lIns="91425" tIns="45700" rIns="91425" bIns="45700" numCol="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3" y="6072354"/>
            <a:ext cx="935421" cy="748337"/>
          </a:xfrm>
          <a:prstGeom prst="rect">
            <a:avLst/>
          </a:prstGeom>
        </p:spPr>
      </p:pic>
      <p:pic>
        <p:nvPicPr>
          <p:cNvPr id="2" name="Picture 1"/>
          <p:cNvPicPr>
            <a:picLocks noChangeAspect="1"/>
          </p:cNvPicPr>
          <p:nvPr/>
        </p:nvPicPr>
        <p:blipFill>
          <a:blip r:embed="rId5"/>
          <a:stretch>
            <a:fillRect/>
          </a:stretch>
        </p:blipFill>
        <p:spPr>
          <a:xfrm>
            <a:off x="5644055" y="3166242"/>
            <a:ext cx="2690156" cy="2690156"/>
          </a:xfrm>
          <a:prstGeom prst="rect">
            <a:avLst/>
          </a:prstGeom>
        </p:spPr>
      </p:pic>
    </p:spTree>
    <p:extLst>
      <p:ext uri="{BB962C8B-B14F-4D97-AF65-F5344CB8AC3E}">
        <p14:creationId xmlns:p14="http://schemas.microsoft.com/office/powerpoint/2010/main" val="165459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29"/>
          <p:cNvSpPr txBox="1">
            <a:spLocks noGrp="1"/>
          </p:cNvSpPr>
          <p:nvPr>
            <p:ph type="title"/>
          </p:nvPr>
        </p:nvSpPr>
        <p:spPr>
          <a:xfrm>
            <a:off x="457200" y="368885"/>
            <a:ext cx="8229600" cy="1143000"/>
          </a:xfrm>
          <a:prstGeom prst="rect">
            <a:avLst/>
          </a:prstGeom>
          <a:noFill/>
          <a:ln>
            <a:noFill/>
          </a:ln>
        </p:spPr>
        <p:txBody>
          <a:bodyPr spcFirstLastPara="1" wrap="square" lIns="91425" tIns="45700" rIns="91425" bIns="45700" numCol="1" anchor="ctr" anchorCtr="0">
            <a:noAutofit/>
          </a:bodyPr>
          <a:lstStyle/>
          <a:p>
            <a:pPr marR="0" lvl="0" algn="ctr">
              <a:lnSpc>
                <a:spcPct val="100000"/>
              </a:lnSpc>
              <a:spcBef>
                <a:spcPts val="0"/>
              </a:spcBef>
              <a:buClr>
                <a:schemeClr val="tx1">
                  <a:lumMod val="85000"/>
                  <a:lumOff val="15000"/>
                </a:schemeClr>
              </a:buClr>
              <a:buSzPts val="4000"/>
            </a:pPr>
            <a:r>
              <a:rPr lang="en-US" sz="6000" dirty="0">
                <a:solidFill>
                  <a:schemeClr val="dk1"/>
                </a:solidFill>
                <a:latin typeface="Century Gothic" panose="020B0502020202020204" pitchFamily="34" charset="0"/>
                <a:ea typeface="Arial"/>
                <a:cs typeface="Arial"/>
                <a:sym typeface="Arial"/>
              </a:rPr>
              <a:t>What We Do</a:t>
            </a:r>
          </a:p>
        </p:txBody>
      </p:sp>
      <p:sp>
        <p:nvSpPr>
          <p:cNvPr id="192" name="Google Shape;192;p29"/>
          <p:cNvSpPr txBox="1">
            <a:spLocks noGrp="1"/>
          </p:cNvSpPr>
          <p:nvPr>
            <p:ph idx="1"/>
          </p:nvPr>
        </p:nvSpPr>
        <p:spPr>
          <a:xfrm>
            <a:off x="457200" y="1600200"/>
            <a:ext cx="8229600" cy="4346525"/>
          </a:xfrm>
          <a:prstGeom prst="rect">
            <a:avLst/>
          </a:prstGeom>
          <a:noFill/>
          <a:ln>
            <a:noFill/>
          </a:ln>
        </p:spPr>
        <p:txBody>
          <a:bodyPr spcFirstLastPara="1" wrap="square" lIns="91425" tIns="45700" rIns="91425" bIns="45700" numCol="1" anchor="t" anchorCtr="0">
            <a:noAutofit/>
          </a:bodyPr>
          <a:lstStyle/>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We save you time</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We create customized party boxes</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We ship the box to you </a:t>
            </a:r>
          </a:p>
          <a:p>
            <a:pPr marL="660400" indent="-457200">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sym typeface="Arial"/>
              </a:rPr>
              <a:t>Everything </a:t>
            </a:r>
            <a:r>
              <a:rPr lang="en-US" sz="2800">
                <a:solidFill>
                  <a:schemeClr val="dk1"/>
                </a:solidFill>
                <a:latin typeface="Century Gothic" panose="020B0502020202020204" pitchFamily="34" charset="0"/>
                <a:ea typeface="Arial"/>
                <a:cs typeface="Arial"/>
                <a:sym typeface="Arial"/>
              </a:rPr>
              <a:t>arrives </a:t>
            </a:r>
            <a:r>
              <a:rPr lang="en-US" sz="2800" smtClean="0">
                <a:solidFill>
                  <a:schemeClr val="dk1"/>
                </a:solidFill>
                <a:latin typeface="Century Gothic" panose="020B0502020202020204" pitchFamily="34" charset="0"/>
                <a:ea typeface="Arial"/>
                <a:cs typeface="Arial"/>
                <a:sym typeface="Arial"/>
              </a:rPr>
              <a:t>on </a:t>
            </a:r>
            <a:r>
              <a:rPr lang="en-US" sz="2800" dirty="0">
                <a:solidFill>
                  <a:schemeClr val="dk1"/>
                </a:solidFill>
                <a:latin typeface="Century Gothic" panose="020B0502020202020204" pitchFamily="34" charset="0"/>
                <a:ea typeface="Arial"/>
                <a:cs typeface="Arial"/>
                <a:sym typeface="Arial"/>
              </a:rPr>
              <a:t>the same day</a:t>
            </a:r>
          </a:p>
          <a:p>
            <a:pPr marL="660400" indent="-457200" algn="ctr">
              <a:spcBef>
                <a:spcPts val="0"/>
              </a:spcBef>
              <a:buClr>
                <a:schemeClr val="dk1"/>
              </a:buClr>
              <a:buSzPts val="3200"/>
              <a:buFont typeface="Wingdings" panose="05000000000000000000" pitchFamily="2" charset="2"/>
              <a:buChar char="Ø"/>
            </a:pPr>
            <a:endParaRPr sz="2800" dirty="0">
              <a:solidFill>
                <a:schemeClr val="dk1"/>
              </a:solidFill>
              <a:latin typeface="Century Gothic" panose="020B0502020202020204" pitchFamily="34" charset="0"/>
              <a:ea typeface="Arial"/>
              <a:cs typeface="Arial"/>
              <a:sym typeface="Arial"/>
            </a:endParaRPr>
          </a:p>
        </p:txBody>
      </p:sp>
      <p:pic>
        <p:nvPicPr>
          <p:cNvPr id="193" name="Google Shape;193;p29"/>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194" name="Google Shape;194;p29"/>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pic>
        <p:nvPicPr>
          <p:cNvPr id="3" name="Picture 2"/>
          <p:cNvPicPr>
            <a:picLocks noChangeAspect="1"/>
          </p:cNvPicPr>
          <p:nvPr/>
        </p:nvPicPr>
        <p:blipFill>
          <a:blip r:embed="rId5"/>
          <a:stretch>
            <a:fillRect/>
          </a:stretch>
        </p:blipFill>
        <p:spPr>
          <a:xfrm>
            <a:off x="5917326" y="3365657"/>
            <a:ext cx="2659116" cy="24895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 name="Text Placeholder 1"/>
          <p:cNvSpPr>
            <a:spLocks noGrp="1"/>
          </p:cNvSpPr>
          <p:nvPr>
            <p:ph type="body" idx="1"/>
          </p:nvPr>
        </p:nvSpPr>
        <p:spPr>
          <a:xfrm>
            <a:off x="731519" y="264361"/>
            <a:ext cx="7598239" cy="1196824"/>
          </a:xfrm>
        </p:spPr>
        <p:txBody>
          <a:bodyPr>
            <a:noAutofit/>
          </a:bodyPr>
          <a:lstStyle/>
          <a:p>
            <a:r>
              <a:rPr lang="en-US" sz="6000" dirty="0">
                <a:solidFill>
                  <a:schemeClr val="dk1"/>
                </a:solidFill>
                <a:latin typeface="Century Gothic" panose="020B0502020202020204" pitchFamily="34" charset="0"/>
                <a:ea typeface="Arial"/>
                <a:cs typeface="Arial"/>
              </a:rPr>
              <a:t>Mission Statement</a:t>
            </a:r>
          </a:p>
        </p:txBody>
      </p:sp>
      <p:sp>
        <p:nvSpPr>
          <p:cNvPr id="3" name="Content Placeholder 2"/>
          <p:cNvSpPr>
            <a:spLocks noGrp="1"/>
          </p:cNvSpPr>
          <p:nvPr>
            <p:ph sz="half" idx="2"/>
          </p:nvPr>
        </p:nvSpPr>
        <p:spPr>
          <a:xfrm>
            <a:off x="685799" y="1549500"/>
            <a:ext cx="7806559" cy="1309314"/>
          </a:xfrm>
        </p:spPr>
        <p:txBody>
          <a:bodyPr>
            <a:noAutofit/>
          </a:bodyPr>
          <a:lstStyle/>
          <a:p>
            <a:pPr marL="660400" indent="-457200" algn="ctr">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rPr>
              <a:t>The Fiesta Box! provides customers with customized party supplies in a box </a:t>
            </a:r>
          </a:p>
        </p:txBody>
      </p:sp>
      <p:sp>
        <p:nvSpPr>
          <p:cNvPr id="4" name="Text Placeholder 3"/>
          <p:cNvSpPr>
            <a:spLocks noGrp="1"/>
          </p:cNvSpPr>
          <p:nvPr>
            <p:ph type="body" sz="quarter" idx="3"/>
          </p:nvPr>
        </p:nvSpPr>
        <p:spPr>
          <a:xfrm>
            <a:off x="855170" y="3000779"/>
            <a:ext cx="7350935" cy="800984"/>
          </a:xfrm>
        </p:spPr>
        <p:txBody>
          <a:bodyPr>
            <a:noAutofit/>
          </a:bodyPr>
          <a:lstStyle/>
          <a:p>
            <a:r>
              <a:rPr lang="en-US" sz="6000" dirty="0">
                <a:solidFill>
                  <a:schemeClr val="dk1"/>
                </a:solidFill>
                <a:latin typeface="Century Gothic" panose="020B0502020202020204" pitchFamily="34" charset="0"/>
                <a:ea typeface="Arial"/>
                <a:cs typeface="Arial"/>
              </a:rPr>
              <a:t>Social Impact</a:t>
            </a:r>
          </a:p>
        </p:txBody>
      </p:sp>
      <p:sp>
        <p:nvSpPr>
          <p:cNvPr id="5" name="Content Placeholder 4"/>
          <p:cNvSpPr>
            <a:spLocks noGrp="1"/>
          </p:cNvSpPr>
          <p:nvPr>
            <p:ph sz="quarter" idx="4"/>
          </p:nvPr>
        </p:nvSpPr>
        <p:spPr>
          <a:xfrm>
            <a:off x="685800" y="3943729"/>
            <a:ext cx="7643958" cy="2002996"/>
          </a:xfrm>
        </p:spPr>
        <p:txBody>
          <a:bodyPr>
            <a:normAutofit/>
          </a:bodyPr>
          <a:lstStyle/>
          <a:p>
            <a:pPr marL="660400" indent="-457200" algn="ctr">
              <a:spcBef>
                <a:spcPts val="0"/>
              </a:spcBef>
              <a:buClr>
                <a:schemeClr val="dk1"/>
              </a:buClr>
              <a:buSzPts val="3200"/>
              <a:buFont typeface="Wingdings" panose="05000000000000000000" pitchFamily="2" charset="2"/>
              <a:buChar char="Ø"/>
            </a:pPr>
            <a:r>
              <a:rPr lang="en-US" sz="2800" dirty="0">
                <a:solidFill>
                  <a:schemeClr val="dk1"/>
                </a:solidFill>
                <a:latin typeface="Century Gothic" panose="020B0502020202020204" pitchFamily="34" charset="0"/>
                <a:ea typeface="Arial"/>
                <a:cs typeface="Arial"/>
              </a:rPr>
              <a:t>Bonding between parent and child through a great party experience</a:t>
            </a:r>
          </a:p>
        </p:txBody>
      </p:sp>
      <p:pic>
        <p:nvPicPr>
          <p:cNvPr id="201" name="Google Shape;201;p30"/>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02" name="Google Shape;202;p30"/>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aphicFrame>
        <p:nvGraphicFramePr>
          <p:cNvPr id="208" name="Google Shape;208;p31"/>
          <p:cNvGraphicFramePr/>
          <p:nvPr>
            <p:extLst>
              <p:ext uri="{D42A27DB-BD31-4B8C-83A1-F6EECF244321}">
                <p14:modId xmlns:p14="http://schemas.microsoft.com/office/powerpoint/2010/main" val="2483900733"/>
              </p:ext>
            </p:extLst>
          </p:nvPr>
        </p:nvGraphicFramePr>
        <p:xfrm>
          <a:off x="5181600" y="1439431"/>
          <a:ext cx="3733800" cy="3585985"/>
        </p:xfrm>
        <a:graphic>
          <a:graphicData uri="http://schemas.openxmlformats.org/drawingml/2006/table">
            <a:tbl>
              <a:tblPr firstRow="1" bandRow="1">
                <a:noFill/>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301750">
                <a:tc gridSpan="2">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Description of Expenses</a:t>
                      </a:r>
                      <a:endParaRPr sz="1400" b="1" kern="1200" dirty="0">
                        <a:solidFill>
                          <a:schemeClr val="tx1"/>
                        </a:solidFill>
                        <a:latin typeface="+mn-lt"/>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CC66"/>
                    </a:solidFill>
                  </a:tcPr>
                </a:tc>
                <a:tc hMerge="1">
                  <a:txBody>
                    <a:bodyPr/>
                    <a:lstStyle/>
                    <a:p>
                      <a:endParaRPr lang="en-US"/>
                    </a:p>
                  </a:txBody>
                  <a:tcPr/>
                </a:tc>
                <a:extLst>
                  <a:ext uri="{0D108BD9-81ED-4DB2-BD59-A6C34878D82A}">
                    <a16:rowId xmlns:a16="http://schemas.microsoft.com/office/drawing/2014/main" val="10000"/>
                  </a:ext>
                </a:extLst>
              </a:tr>
              <a:tr h="521325">
                <a:tc>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Variable Material Expenses</a:t>
                      </a:r>
                      <a:endParaRPr sz="1400" b="1" kern="1200" dirty="0">
                        <a:solidFill>
                          <a:schemeClr val="tx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rgbClr val="9999FF"/>
                    </a:solidFill>
                  </a:tcPr>
                </a:tc>
                <a:tc>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Total:  $8.69</a:t>
                      </a:r>
                      <a:endParaRPr sz="1400" b="1" kern="1200" dirty="0">
                        <a:solidFill>
                          <a:schemeClr val="tx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rgbClr val="9999FF"/>
                    </a:solidFill>
                  </a:tcPr>
                </a:tc>
                <a:extLst>
                  <a:ext uri="{0D108BD9-81ED-4DB2-BD59-A6C34878D82A}">
                    <a16:rowId xmlns:a16="http://schemas.microsoft.com/office/drawing/2014/main" val="10001"/>
                  </a:ext>
                </a:extLst>
              </a:tr>
              <a:tr h="306650">
                <a:tc>
                  <a:txBody>
                    <a:bodyPr/>
                    <a:lstStyle/>
                    <a:p>
                      <a:pPr marL="0" marR="0" lvl="0" indent="0" algn="ctr" rtl="0">
                        <a:spcBef>
                          <a:spcPts val="0"/>
                        </a:spcBef>
                        <a:spcAft>
                          <a:spcPts val="0"/>
                        </a:spcAft>
                        <a:buNone/>
                      </a:pPr>
                      <a:r>
                        <a:rPr lang="en-US" sz="1400" b="0" u="none" strike="noStrike" cap="none" dirty="0">
                          <a:latin typeface="+mn-lt"/>
                          <a:ea typeface="Arial"/>
                          <a:cs typeface="Arial"/>
                          <a:sym typeface="Arial"/>
                        </a:rPr>
                        <a:t>1 </a:t>
                      </a:r>
                      <a:r>
                        <a:rPr lang="en-US" sz="1400" b="0" u="none" strike="noStrike" cap="none" dirty="0" smtClean="0">
                          <a:latin typeface="+mn-lt"/>
                          <a:ea typeface="Arial"/>
                          <a:cs typeface="Arial"/>
                          <a:sym typeface="Arial"/>
                        </a:rPr>
                        <a:t>Gift</a:t>
                      </a:r>
                      <a:r>
                        <a:rPr lang="en-US" sz="1400" b="0" u="none" strike="noStrike" cap="none" baseline="0" dirty="0" smtClean="0">
                          <a:latin typeface="+mn-lt"/>
                          <a:ea typeface="Arial"/>
                          <a:cs typeface="Arial"/>
                          <a:sym typeface="Arial"/>
                        </a:rPr>
                        <a:t> </a:t>
                      </a:r>
                      <a:r>
                        <a:rPr lang="en-US" sz="1400" b="0" u="none" strike="noStrike" cap="none" baseline="0" dirty="0">
                          <a:latin typeface="+mn-lt"/>
                          <a:ea typeface="Arial"/>
                          <a:cs typeface="Arial"/>
                          <a:sym typeface="Arial"/>
                        </a:rPr>
                        <a:t>B</a:t>
                      </a:r>
                      <a:r>
                        <a:rPr lang="en-US" sz="1400" b="0" u="none" strike="noStrike" cap="none" baseline="0" dirty="0" smtClean="0">
                          <a:latin typeface="+mn-lt"/>
                          <a:ea typeface="Arial"/>
                          <a:cs typeface="Arial"/>
                          <a:sym typeface="Arial"/>
                        </a:rPr>
                        <a:t>ox </a:t>
                      </a:r>
                      <a:r>
                        <a:rPr lang="en-US" sz="1400" b="0" u="none" strike="noStrike" cap="none" baseline="0" dirty="0">
                          <a:latin typeface="+mn-lt"/>
                          <a:ea typeface="Arial"/>
                          <a:cs typeface="Arial"/>
                          <a:sym typeface="Arial"/>
                        </a:rPr>
                        <a:t>with </a:t>
                      </a:r>
                      <a:r>
                        <a:rPr lang="en-US" sz="1400" b="0" u="none" strike="noStrike" cap="none" baseline="0" dirty="0" smtClean="0">
                          <a:latin typeface="+mn-lt"/>
                          <a:ea typeface="Arial"/>
                          <a:cs typeface="Arial"/>
                          <a:sym typeface="Arial"/>
                        </a:rPr>
                        <a:t>Lid</a:t>
                      </a:r>
                      <a:endParaRPr sz="1400" b="0" u="none" strike="noStrike" cap="none" dirty="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rtl="0">
                        <a:spcBef>
                          <a:spcPts val="0"/>
                        </a:spcBef>
                        <a:spcAft>
                          <a:spcPts val="0"/>
                        </a:spcAft>
                        <a:buNone/>
                      </a:pPr>
                      <a:r>
                        <a:rPr lang="en-US" sz="1400" b="0" u="none" strike="noStrike" cap="none" dirty="0">
                          <a:latin typeface="+mn-lt"/>
                          <a:ea typeface="Arial"/>
                          <a:cs typeface="Arial"/>
                          <a:sym typeface="Arial"/>
                        </a:rPr>
                        <a:t>$0.08</a:t>
                      </a:r>
                      <a:endParaRPr sz="1400" b="0" u="none" strike="noStrike" cap="none" dirty="0">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2"/>
                  </a:ext>
                </a:extLst>
              </a:tr>
              <a:tr h="306650">
                <a:tc>
                  <a:txBody>
                    <a:bodyPr/>
                    <a:lstStyle/>
                    <a:p>
                      <a:pPr marL="0" marR="0" lvl="0" indent="0" algn="ctr" rtl="0">
                        <a:spcBef>
                          <a:spcPts val="0"/>
                        </a:spcBef>
                        <a:spcAft>
                          <a:spcPts val="0"/>
                        </a:spcAft>
                        <a:buNone/>
                      </a:pPr>
                      <a:r>
                        <a:rPr lang="en-US" sz="1400" b="0" i="0" u="none" strike="noStrike" kern="1200" cap="none" dirty="0">
                          <a:solidFill>
                            <a:schemeClr val="dk1"/>
                          </a:solidFill>
                          <a:latin typeface="+mn-lt"/>
                          <a:ea typeface="Arial"/>
                          <a:cs typeface="Arial"/>
                          <a:sym typeface="Arial"/>
                        </a:rPr>
                        <a:t>Contents of Box</a:t>
                      </a:r>
                      <a:endParaRPr sz="1400" b="0" i="0" u="none" strike="noStrike" kern="1200" cap="none"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defTabSz="914400" rtl="0" eaLnBrk="1" latinLnBrk="0" hangingPunct="1">
                        <a:spcBef>
                          <a:spcPts val="0"/>
                        </a:spcBef>
                        <a:spcAft>
                          <a:spcPts val="0"/>
                        </a:spcAft>
                        <a:buNone/>
                      </a:pPr>
                      <a:r>
                        <a:rPr lang="en-US" sz="1400" b="0" i="0" u="none" strike="noStrike" kern="1200" cap="none" dirty="0">
                          <a:solidFill>
                            <a:schemeClr val="dk1"/>
                          </a:solidFill>
                          <a:latin typeface="+mn-lt"/>
                          <a:ea typeface="Arial"/>
                          <a:cs typeface="Arial"/>
                          <a:sym typeface="Arial"/>
                        </a:rPr>
                        <a:t>$8.61</a:t>
                      </a:r>
                      <a:endParaRPr sz="1400" b="0" i="0" u="none" strike="noStrike" kern="1200" cap="none" dirty="0">
                        <a:solidFill>
                          <a:schemeClr val="dk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3"/>
                  </a:ext>
                </a:extLst>
              </a:tr>
              <a:tr h="306650">
                <a:tc>
                  <a:txBody>
                    <a:bodyPr/>
                    <a:lstStyle/>
                    <a:p>
                      <a:pPr marL="0" marR="0" lvl="0" indent="0" algn="ctr" rtl="0">
                        <a:spcBef>
                          <a:spcPts val="0"/>
                        </a:spcBef>
                        <a:spcAft>
                          <a:spcPts val="0"/>
                        </a:spcAft>
                        <a:buNone/>
                      </a:pPr>
                      <a:endParaRPr sz="14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defTabSz="914400" rtl="0" eaLnBrk="1" latinLnBrk="0" hangingPunct="1">
                        <a:spcBef>
                          <a:spcPts val="0"/>
                        </a:spcBef>
                        <a:spcAft>
                          <a:spcPts val="0"/>
                        </a:spcAft>
                        <a:buNone/>
                      </a:pPr>
                      <a:endParaRPr sz="1400" b="0" i="0" u="none" strike="noStrike" kern="1200" cap="none" dirty="0">
                        <a:solidFill>
                          <a:schemeClr val="dk1"/>
                        </a:solidFill>
                        <a:latin typeface="Arial"/>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4"/>
                  </a:ext>
                </a:extLst>
              </a:tr>
              <a:tr h="306650">
                <a:tc>
                  <a:txBody>
                    <a:bodyPr/>
                    <a:lstStyle/>
                    <a:p>
                      <a:pPr marL="0" marR="0" lvl="0" indent="0" algn="ctr" rtl="0">
                        <a:spcBef>
                          <a:spcPts val="0"/>
                        </a:spcBef>
                        <a:spcAft>
                          <a:spcPts val="0"/>
                        </a:spcAft>
                        <a:buNone/>
                      </a:pPr>
                      <a:endParaRPr sz="14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defTabSz="914400" rtl="0" eaLnBrk="1" latinLnBrk="0" hangingPunct="1">
                        <a:spcBef>
                          <a:spcPts val="0"/>
                        </a:spcBef>
                        <a:spcAft>
                          <a:spcPts val="0"/>
                        </a:spcAft>
                        <a:buNone/>
                      </a:pPr>
                      <a:endParaRPr sz="1400" b="0" i="0" u="none" strike="noStrike" kern="1200" cap="none" dirty="0">
                        <a:solidFill>
                          <a:schemeClr val="dk1"/>
                        </a:solidFill>
                        <a:latin typeface="Arial"/>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5"/>
                  </a:ext>
                </a:extLst>
              </a:tr>
              <a:tr h="306650">
                <a:tc>
                  <a:txBody>
                    <a:bodyPr/>
                    <a:lstStyle/>
                    <a:p>
                      <a:pPr marL="0" marR="0" lvl="0" indent="0" algn="ctr" defTabSz="914400" rtl="0" eaLnBrk="1" fontAlgn="auto" latinLnBrk="0" hangingPunct="1">
                        <a:lnSpc>
                          <a:spcPct val="100000"/>
                        </a:lnSpc>
                        <a:spcBef>
                          <a:spcPts val="0"/>
                        </a:spcBef>
                        <a:spcAft>
                          <a:spcPts val="0"/>
                        </a:spcAft>
                        <a:buClr>
                          <a:schemeClr val="lt1"/>
                        </a:buClr>
                        <a:buSzPts val="1400"/>
                        <a:buFont typeface="Arial"/>
                        <a:buNone/>
                        <a:tabLst/>
                        <a:defRPr/>
                      </a:pPr>
                      <a:r>
                        <a:rPr lang="en-US" sz="1400" b="1" kern="1200" noProof="0" dirty="0">
                          <a:solidFill>
                            <a:schemeClr val="tx1"/>
                          </a:solidFill>
                          <a:latin typeface="+mn-lt"/>
                          <a:ea typeface="Arial"/>
                          <a:cs typeface="Arial"/>
                          <a:sym typeface="Arial"/>
                        </a:rPr>
                        <a:t>Fixed Expenses</a:t>
                      </a:r>
                    </a:p>
                  </a:txBody>
                  <a:tcPr marL="91450" marR="91450" marT="45725" marB="45725">
                    <a:lnL w="12700" cap="flat" cmpd="sng">
                      <a:solidFill>
                        <a:schemeClr val="dk1"/>
                      </a:solidFill>
                      <a:prstDash val="solid"/>
                      <a:round/>
                      <a:headEnd type="none" w="sm" len="sm"/>
                      <a:tailEnd type="none" w="sm" len="sm"/>
                    </a:lnL>
                    <a:solidFill>
                      <a:srgbClr val="9999FF"/>
                    </a:solidFill>
                  </a:tcPr>
                </a:tc>
                <a:tc>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Total:  $155.00</a:t>
                      </a:r>
                      <a:endParaRPr sz="1400" b="1" kern="1200" dirty="0">
                        <a:solidFill>
                          <a:schemeClr val="tx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rgbClr val="9999FF"/>
                    </a:solidFill>
                  </a:tcPr>
                </a:tc>
                <a:extLst>
                  <a:ext uri="{0D108BD9-81ED-4DB2-BD59-A6C34878D82A}">
                    <a16:rowId xmlns:a16="http://schemas.microsoft.com/office/drawing/2014/main" val="10007"/>
                  </a:ext>
                </a:extLst>
              </a:tr>
              <a:tr h="306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dirty="0">
                          <a:solidFill>
                            <a:schemeClr val="dk1"/>
                          </a:solidFill>
                          <a:latin typeface="+mn-lt"/>
                          <a:ea typeface="Arial"/>
                          <a:cs typeface="Arial"/>
                          <a:sym typeface="Arial"/>
                        </a:rPr>
                        <a:t>Rent</a:t>
                      </a:r>
                      <a:r>
                        <a:rPr lang="en-US" sz="1400" b="0" i="0" u="none" strike="noStrike" kern="1200" cap="none" baseline="0" dirty="0">
                          <a:solidFill>
                            <a:schemeClr val="dk1"/>
                          </a:solidFill>
                          <a:latin typeface="+mn-lt"/>
                          <a:ea typeface="Arial"/>
                          <a:cs typeface="Arial"/>
                          <a:sym typeface="Arial"/>
                        </a:rPr>
                        <a:t>/Utilities</a:t>
                      </a:r>
                      <a:endParaRPr lang="en-US" sz="1400" b="0" i="0" u="none" strike="noStrike" kern="1200" cap="none"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rtl="0">
                        <a:spcBef>
                          <a:spcPts val="0"/>
                        </a:spcBef>
                        <a:spcAft>
                          <a:spcPts val="0"/>
                        </a:spcAft>
                        <a:buNone/>
                      </a:pPr>
                      <a:r>
                        <a:rPr lang="en-US" sz="1400" b="0" i="0" u="none" strike="noStrike" kern="1200" cap="none" dirty="0">
                          <a:solidFill>
                            <a:schemeClr val="dk1"/>
                          </a:solidFill>
                          <a:latin typeface="+mn-lt"/>
                          <a:ea typeface="Arial"/>
                          <a:cs typeface="Arial"/>
                          <a:sym typeface="Arial"/>
                        </a:rPr>
                        <a:t>$40.00</a:t>
                      </a:r>
                      <a:endParaRPr sz="1400" b="0" i="0" u="none" strike="noStrike" kern="1200" cap="none" dirty="0">
                        <a:solidFill>
                          <a:schemeClr val="dk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8"/>
                  </a:ext>
                </a:extLst>
              </a:tr>
              <a:tr h="306650">
                <a:tc>
                  <a:txBody>
                    <a:bodyPr/>
                    <a:lstStyle/>
                    <a:p>
                      <a:pPr marL="0" marR="0" lvl="0" indent="0" algn="ctr" rtl="0">
                        <a:spcBef>
                          <a:spcPts val="0"/>
                        </a:spcBef>
                        <a:spcAft>
                          <a:spcPts val="0"/>
                        </a:spcAft>
                        <a:buNone/>
                      </a:pPr>
                      <a:r>
                        <a:rPr lang="en-US" sz="1400" b="0" i="0" u="none" strike="noStrike" kern="1200" cap="none" dirty="0">
                          <a:solidFill>
                            <a:schemeClr val="dk1"/>
                          </a:solidFill>
                          <a:latin typeface="+mn-lt"/>
                          <a:ea typeface="Arial"/>
                          <a:cs typeface="Arial"/>
                          <a:sym typeface="Arial"/>
                        </a:rPr>
                        <a:t>Advertising</a:t>
                      </a:r>
                      <a:endParaRPr sz="1400" b="0" i="0" u="none" strike="noStrike" kern="1200" cap="none"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rtl="0">
                        <a:spcBef>
                          <a:spcPts val="0"/>
                        </a:spcBef>
                        <a:spcAft>
                          <a:spcPts val="0"/>
                        </a:spcAft>
                        <a:buNone/>
                      </a:pPr>
                      <a:r>
                        <a:rPr lang="en-US" sz="1400" b="0" i="0" u="none" strike="noStrike" kern="1200" cap="none" dirty="0" smtClean="0">
                          <a:solidFill>
                            <a:schemeClr val="dk1"/>
                          </a:solidFill>
                          <a:latin typeface="+mn-lt"/>
                          <a:ea typeface="Arial"/>
                          <a:cs typeface="Arial"/>
                          <a:sym typeface="Arial"/>
                        </a:rPr>
                        <a:t>$35.00</a:t>
                      </a:r>
                      <a:endParaRPr sz="1400" b="0" i="0" u="none" strike="noStrike" kern="1200" cap="none" dirty="0">
                        <a:solidFill>
                          <a:schemeClr val="dk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09"/>
                  </a:ext>
                </a:extLst>
              </a:tr>
              <a:tr h="306650">
                <a:tc>
                  <a:txBody>
                    <a:bodyPr/>
                    <a:lstStyle/>
                    <a:p>
                      <a:pPr marL="0" marR="0" lvl="0" indent="0" algn="ctr" rtl="0">
                        <a:spcBef>
                          <a:spcPts val="0"/>
                        </a:spcBef>
                        <a:spcAft>
                          <a:spcPts val="0"/>
                        </a:spcAft>
                        <a:buNone/>
                      </a:pPr>
                      <a:r>
                        <a:rPr lang="en-US" sz="1400" b="0" i="0" u="none" strike="noStrike" kern="1200" cap="none" dirty="0">
                          <a:solidFill>
                            <a:schemeClr val="dk1"/>
                          </a:solidFill>
                          <a:latin typeface="+mn-lt"/>
                          <a:ea typeface="Arial"/>
                          <a:cs typeface="Arial"/>
                          <a:sym typeface="Arial"/>
                        </a:rPr>
                        <a:t>Depreciation</a:t>
                      </a:r>
                      <a:endParaRPr sz="1400" b="0" i="0" u="none" strike="noStrike" kern="1200" cap="none"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rtl="0">
                        <a:spcBef>
                          <a:spcPts val="0"/>
                        </a:spcBef>
                        <a:spcAft>
                          <a:spcPts val="0"/>
                        </a:spcAft>
                        <a:buNone/>
                      </a:pPr>
                      <a:r>
                        <a:rPr lang="en-US" sz="1400" b="0" i="0" u="none" strike="noStrike" kern="1200" cap="none" dirty="0" smtClean="0">
                          <a:solidFill>
                            <a:schemeClr val="dk1"/>
                          </a:solidFill>
                          <a:latin typeface="+mn-lt"/>
                          <a:ea typeface="Arial"/>
                          <a:cs typeface="Arial"/>
                          <a:sym typeface="Arial"/>
                        </a:rPr>
                        <a:t>$35.00</a:t>
                      </a:r>
                      <a:endParaRPr sz="1400" b="0" i="0" u="none" strike="noStrike" kern="1200" cap="none" dirty="0">
                        <a:solidFill>
                          <a:schemeClr val="dk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10"/>
                  </a:ext>
                </a:extLst>
              </a:tr>
              <a:tr h="306650">
                <a:tc>
                  <a:txBody>
                    <a:bodyPr/>
                    <a:lstStyle/>
                    <a:p>
                      <a:pPr marL="0" marR="0" lvl="0" indent="0" algn="ctr" rtl="0">
                        <a:spcBef>
                          <a:spcPts val="0"/>
                        </a:spcBef>
                        <a:spcAft>
                          <a:spcPts val="0"/>
                        </a:spcAft>
                        <a:buNone/>
                      </a:pPr>
                      <a:r>
                        <a:rPr lang="en-US" sz="1400" b="0" i="0" u="none" strike="noStrike" kern="1200" cap="none" dirty="0">
                          <a:solidFill>
                            <a:schemeClr val="dk1"/>
                          </a:solidFill>
                          <a:latin typeface="+mn-lt"/>
                          <a:ea typeface="Arial"/>
                          <a:cs typeface="Arial"/>
                          <a:sym typeface="Arial"/>
                        </a:rPr>
                        <a:t>Salary</a:t>
                      </a:r>
                      <a:endParaRPr sz="1400" b="0" i="0" u="none" strike="noStrike" kern="1200" cap="none"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solidFill>
                      <a:schemeClr val="bg1">
                        <a:lumMod val="85000"/>
                      </a:schemeClr>
                    </a:solidFill>
                  </a:tcPr>
                </a:tc>
                <a:tc>
                  <a:txBody>
                    <a:bodyPr/>
                    <a:lstStyle/>
                    <a:p>
                      <a:pPr marL="0" marR="0" lvl="0" indent="0" algn="ctr" rtl="0">
                        <a:spcBef>
                          <a:spcPts val="0"/>
                        </a:spcBef>
                        <a:spcAft>
                          <a:spcPts val="0"/>
                        </a:spcAft>
                        <a:buNone/>
                      </a:pPr>
                      <a:r>
                        <a:rPr lang="en-US" sz="1400" b="0" i="0" u="none" strike="noStrike" kern="1200" cap="none" dirty="0" smtClean="0">
                          <a:solidFill>
                            <a:schemeClr val="dk1"/>
                          </a:solidFill>
                          <a:latin typeface="+mn-lt"/>
                          <a:ea typeface="Arial"/>
                          <a:cs typeface="Arial"/>
                          <a:sym typeface="Arial"/>
                        </a:rPr>
                        <a:t>$45.00</a:t>
                      </a:r>
                      <a:endParaRPr sz="1400" b="0" i="0" u="none" strike="noStrike" kern="1200" cap="none" dirty="0">
                        <a:solidFill>
                          <a:schemeClr val="dk1"/>
                        </a:solidFill>
                        <a:latin typeface="+mn-lt"/>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chemeClr val="bg1">
                        <a:lumMod val="85000"/>
                      </a:schemeClr>
                    </a:solidFill>
                  </a:tcPr>
                </a:tc>
                <a:extLst>
                  <a:ext uri="{0D108BD9-81ED-4DB2-BD59-A6C34878D82A}">
                    <a16:rowId xmlns:a16="http://schemas.microsoft.com/office/drawing/2014/main" val="10011"/>
                  </a:ext>
                </a:extLst>
              </a:tr>
            </a:tbl>
          </a:graphicData>
        </a:graphic>
      </p:graphicFrame>
      <mc:AlternateContent xmlns:mc="http://schemas.openxmlformats.org/markup-compatibility/2006" xmlns:a14="http://schemas.microsoft.com/office/drawing/2010/main">
        <mc:Choice Requires="a14">
          <p:graphicFrame>
            <p:nvGraphicFramePr>
              <p:cNvPr id="209" name="Google Shape;209;p31"/>
              <p:cNvGraphicFramePr/>
              <p:nvPr>
                <p:extLst>
                  <p:ext uri="{D42A27DB-BD31-4B8C-83A1-F6EECF244321}">
                    <p14:modId xmlns:p14="http://schemas.microsoft.com/office/powerpoint/2010/main" val="2906030626"/>
                  </p:ext>
                </p:extLst>
              </p:nvPr>
            </p:nvGraphicFramePr>
            <p:xfrm>
              <a:off x="304800" y="2430479"/>
              <a:ext cx="4572000" cy="2020545"/>
            </p:xfrm>
            <a:graphic>
              <a:graphicData uri="http://schemas.openxmlformats.org/drawingml/2006/table">
                <a:tbl>
                  <a:tblPr>
                    <a:noFil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4325">
                    <a:tc gridSpan="3">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Economics of One Unit</a:t>
                          </a:r>
                          <a:endParaRPr sz="1400" b="1" kern="1200" dirty="0">
                            <a:solidFill>
                              <a:schemeClr val="tx1"/>
                            </a:solidFill>
                            <a:latin typeface="+mn-lt"/>
                            <a:ea typeface="Arial"/>
                            <a:cs typeface="Arial"/>
                            <a:sym typeface="Arial"/>
                          </a:endParaRPr>
                        </a:p>
                      </a:txBody>
                      <a:tcPr marL="45075" marR="45075" marT="1142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132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Selling Price</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400" b="1" kern="1200" dirty="0" smtClean="0">
                              <a:solidFill>
                                <a:srgbClr val="000000"/>
                              </a:solidFill>
                              <a:latin typeface="+mn-lt"/>
                              <a:ea typeface="Arial"/>
                              <a:cs typeface="Arial"/>
                              <a:sym typeface="Arial"/>
                            </a:rPr>
                            <a:t>$</a:t>
                          </a:r>
                          <a14:m>
                            <m:oMath xmlns:m="http://schemas.openxmlformats.org/officeDocument/2006/math">
                              <m:sSub>
                                <m:sSubPr>
                                  <m:ctrlPr>
                                    <a:rPr lang="en-US" sz="1400" b="1" i="1" kern="1200" smtClean="0">
                                      <a:solidFill>
                                        <a:srgbClr val="000000"/>
                                      </a:solidFill>
                                      <a:latin typeface="Cambria Math" panose="02040503050406030204" pitchFamily="18" charset="0"/>
                                      <a:ea typeface="Arial"/>
                                      <a:cs typeface="Arial"/>
                                      <a:sym typeface="Arial"/>
                                    </a:rPr>
                                  </m:ctrlPr>
                                </m:sSubPr>
                                <m:e>
                                  <m:r>
                                    <a:rPr lang="en-US" sz="1400" b="1" i="0" kern="1200" smtClean="0">
                                      <a:solidFill>
                                        <a:srgbClr val="000000"/>
                                      </a:solidFill>
                                      <a:latin typeface="Cambria Math" panose="02040503050406030204" pitchFamily="18" charset="0"/>
                                      <a:ea typeface="Arial"/>
                                      <a:cs typeface="Arial"/>
                                      <a:sym typeface="Arial"/>
                                    </a:rPr>
                                    <m:t>𝟕</m:t>
                                  </m:r>
                                  <m:r>
                                    <a:rPr lang="en-US" sz="1400" b="1" kern="1200" smtClean="0">
                                      <a:solidFill>
                                        <a:srgbClr val="000000"/>
                                      </a:solidFill>
                                      <a:latin typeface="Cambria Math" panose="02040503050406030204" pitchFamily="18" charset="0"/>
                                      <a:ea typeface="Arial"/>
                                      <a:cs typeface="Arial"/>
                                      <a:sym typeface="Arial"/>
                                    </a:rPr>
                                    <m:t>𝟎</m:t>
                                  </m:r>
                                </m:e>
                                <m:sub>
                                  <m:r>
                                    <a:rPr lang="en-US" sz="1400" b="1" kern="1200" smtClean="0">
                                      <a:solidFill>
                                        <a:srgbClr val="000000"/>
                                      </a:solidFill>
                                      <a:latin typeface="Cambria Math" panose="02040503050406030204" pitchFamily="18" charset="0"/>
                                      <a:ea typeface="Arial"/>
                                      <a:cs typeface="Arial"/>
                                      <a:sym typeface="Arial"/>
                                    </a:rPr>
                                    <m:t>+</m:t>
                                  </m:r>
                                  <m:r>
                                    <a:rPr lang="en-US" sz="1400" b="1" kern="1200" smtClean="0">
                                      <a:solidFill>
                                        <a:srgbClr val="000000"/>
                                      </a:solidFill>
                                      <a:latin typeface="Cambria Math" panose="02040503050406030204" pitchFamily="18" charset="0"/>
                                      <a:ea typeface="Arial"/>
                                      <a:cs typeface="Arial"/>
                                      <a:sym typeface="Arial"/>
                                    </a:rPr>
                                    <m:t>𝑺𝑯</m:t>
                                  </m:r>
                                </m:sub>
                              </m:sSub>
                            </m:oMath>
                          </a14:m>
                          <a:endParaRPr sz="1400" b="1" kern="1200" dirty="0">
                            <a:solidFill>
                              <a:srgbClr val="000000"/>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301600">
                    <a:tc>
                      <a:txBody>
                        <a:bodyPr/>
                        <a:lstStyle/>
                        <a:p>
                          <a:pPr marL="0" marR="0" lvl="0" indent="0" algn="l" rtl="0">
                            <a:spcBef>
                              <a:spcPts val="0"/>
                            </a:spcBef>
                            <a:spcAft>
                              <a:spcPts val="0"/>
                            </a:spcAft>
                            <a:buNone/>
                          </a:pPr>
                          <a:r>
                            <a:rPr lang="en-US" sz="1300" dirty="0">
                              <a:latin typeface="+mn-lt"/>
                              <a:ea typeface="Arial"/>
                              <a:cs typeface="Arial"/>
                              <a:sym typeface="Arial"/>
                            </a:rPr>
                            <a:t>      Cost of var. materials exp.</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a:solidFill>
                                <a:schemeClr val="tx1"/>
                              </a:solidFill>
                              <a:latin typeface="+mn-lt"/>
                              <a:ea typeface="Arial"/>
                              <a:cs typeface="Arial"/>
                              <a:sym typeface="Arial"/>
                            </a:rPr>
                            <a:t>$8.69</a:t>
                          </a:r>
                          <a:endParaRPr sz="1300" kern="1200" dirty="0">
                            <a:solidFill>
                              <a:schemeClr val="tx1"/>
                            </a:solidFill>
                            <a:latin typeface="+mn-lt"/>
                            <a:ea typeface="Arial"/>
                            <a:cs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281325">
                    <a:tc>
                      <a:txBody>
                        <a:bodyPr/>
                        <a:lstStyle/>
                        <a:p>
                          <a:pPr marL="0" marR="0" lvl="0" indent="0" algn="l" rtl="0">
                            <a:spcBef>
                              <a:spcPts val="0"/>
                            </a:spcBef>
                            <a:spcAft>
                              <a:spcPts val="0"/>
                            </a:spcAft>
                            <a:buNone/>
                          </a:pPr>
                          <a:r>
                            <a:rPr lang="en-US" sz="1300" dirty="0">
                              <a:latin typeface="+mn-lt"/>
                              <a:ea typeface="Arial"/>
                              <a:cs typeface="Arial"/>
                              <a:sym typeface="Arial"/>
                            </a:rPr>
                            <a:t>      Cost of labor </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smtClean="0">
                              <a:solidFill>
                                <a:schemeClr val="tx1"/>
                              </a:solidFill>
                              <a:latin typeface="+mn-lt"/>
                              <a:ea typeface="Arial"/>
                              <a:cs typeface="Arial"/>
                              <a:sym typeface="Arial"/>
                            </a:rPr>
                            <a:t>$5.05</a:t>
                          </a:r>
                          <a:endParaRPr sz="1300"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314900">
                    <a:tc>
                      <a:txBody>
                        <a:bodyPr/>
                        <a:lstStyle/>
                        <a:p>
                          <a:pPr marL="0" marR="0" lvl="0" indent="0" algn="l" rtl="0">
                            <a:spcBef>
                              <a:spcPts val="0"/>
                            </a:spcBef>
                            <a:spcAft>
                              <a:spcPts val="0"/>
                            </a:spcAft>
                            <a:buNone/>
                          </a:pPr>
                          <a:r>
                            <a:rPr lang="en-US" sz="1300" dirty="0">
                              <a:latin typeface="+mn-lt"/>
                              <a:ea typeface="Arial"/>
                              <a:cs typeface="Arial"/>
                              <a:sym typeface="Arial"/>
                            </a:rPr>
                            <a:t>      Other variable costs</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a:solidFill>
                                <a:schemeClr val="tx1"/>
                              </a:solidFill>
                              <a:latin typeface="+mn-lt"/>
                              <a:ea typeface="Arial"/>
                              <a:cs typeface="Arial"/>
                              <a:sym typeface="Arial"/>
                            </a:rPr>
                            <a:t>$2.24</a:t>
                          </a:r>
                          <a:endParaRPr sz="1300"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endParaRPr sz="1400" b="1"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r h="28132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Total COGS/ COSS</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b="1" dirty="0" smtClean="0">
                              <a:latin typeface="+mn-lt"/>
                              <a:ea typeface="Arial"/>
                              <a:cs typeface="Arial"/>
                              <a:sym typeface="Arial"/>
                            </a:rPr>
                            <a:t>$15.98</a:t>
                          </a:r>
                          <a:endParaRPr sz="1400" b="1"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5"/>
                      </a:ext>
                    </a:extLst>
                  </a:tr>
                  <a:tr h="28132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Contribution Margin</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800" b="1" dirty="0" smtClean="0">
                              <a:latin typeface="+mn-lt"/>
                              <a:ea typeface="Arial"/>
                              <a:cs typeface="Arial"/>
                              <a:sym typeface="Arial"/>
                            </a:rPr>
                            <a:t>$54.02</a:t>
                          </a:r>
                          <a:endParaRPr sz="1800" b="1"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9FF"/>
                        </a:solidFill>
                      </a:tcPr>
                    </a:tc>
                    <a:extLst>
                      <a:ext uri="{0D108BD9-81ED-4DB2-BD59-A6C34878D82A}">
                        <a16:rowId xmlns:a16="http://schemas.microsoft.com/office/drawing/2014/main" val="10006"/>
                      </a:ext>
                    </a:extLst>
                  </a:tr>
                </a:tbl>
              </a:graphicData>
            </a:graphic>
          </p:graphicFrame>
        </mc:Choice>
        <mc:Fallback xmlns="">
          <p:graphicFrame>
            <p:nvGraphicFramePr>
              <p:cNvPr id="209" name="Google Shape;209;p31"/>
              <p:cNvGraphicFramePr/>
              <p:nvPr>
                <p:extLst>
                  <p:ext uri="{D42A27DB-BD31-4B8C-83A1-F6EECF244321}">
                    <p14:modId xmlns:p14="http://schemas.microsoft.com/office/powerpoint/2010/main" val="2906030626"/>
                  </p:ext>
                </p:extLst>
              </p:nvPr>
            </p:nvGraphicFramePr>
            <p:xfrm>
              <a:off x="304800" y="2430479"/>
              <a:ext cx="4572000" cy="2020545"/>
            </p:xfrm>
            <a:graphic>
              <a:graphicData uri="http://schemas.openxmlformats.org/drawingml/2006/table">
                <a:tbl>
                  <a:tblPr>
                    <a:noFil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4325">
                    <a:tc gridSpan="3">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Economics of One Unit</a:t>
                          </a:r>
                          <a:endParaRPr sz="1400" b="1" kern="1200" dirty="0">
                            <a:solidFill>
                              <a:schemeClr val="tx1"/>
                            </a:solidFill>
                            <a:latin typeface="+mn-lt"/>
                            <a:ea typeface="Arial"/>
                            <a:cs typeface="Arial"/>
                            <a:sym typeface="Arial"/>
                          </a:endParaRPr>
                        </a:p>
                      </a:txBody>
                      <a:tcPr marL="45075" marR="45075" marT="11425"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132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Selling Price</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endParaRPr lang="en-US"/>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blipFill>
                          <a:blip r:embed="rId3"/>
                          <a:stretch>
                            <a:fillRect l="-401333" t="-110638" r="-2000" b="-561702"/>
                          </a:stretch>
                        </a:blipFill>
                      </a:tcPr>
                    </a:tc>
                    <a:extLst>
                      <a:ext uri="{0D108BD9-81ED-4DB2-BD59-A6C34878D82A}">
                        <a16:rowId xmlns:a16="http://schemas.microsoft.com/office/drawing/2014/main" val="10001"/>
                      </a:ext>
                    </a:extLst>
                  </a:tr>
                  <a:tr h="301600">
                    <a:tc>
                      <a:txBody>
                        <a:bodyPr/>
                        <a:lstStyle/>
                        <a:p>
                          <a:pPr marL="0" marR="0" lvl="0" indent="0" algn="l" rtl="0">
                            <a:spcBef>
                              <a:spcPts val="0"/>
                            </a:spcBef>
                            <a:spcAft>
                              <a:spcPts val="0"/>
                            </a:spcAft>
                            <a:buNone/>
                          </a:pPr>
                          <a:r>
                            <a:rPr lang="en-US" sz="1300" dirty="0">
                              <a:latin typeface="+mn-lt"/>
                              <a:ea typeface="Arial"/>
                              <a:cs typeface="Arial"/>
                              <a:sym typeface="Arial"/>
                            </a:rPr>
                            <a:t>      Cost of var. materials exp.</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a:solidFill>
                                <a:schemeClr val="tx1"/>
                              </a:solidFill>
                              <a:latin typeface="+mn-lt"/>
                              <a:ea typeface="Arial"/>
                              <a:cs typeface="Arial"/>
                              <a:sym typeface="Arial"/>
                            </a:rPr>
                            <a:t>$8.69</a:t>
                          </a:r>
                          <a:endParaRPr sz="1300" kern="1200" dirty="0">
                            <a:solidFill>
                              <a:schemeClr val="tx1"/>
                            </a:solidFill>
                            <a:latin typeface="+mn-lt"/>
                            <a:ea typeface="Arial"/>
                            <a:cs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281325">
                    <a:tc>
                      <a:txBody>
                        <a:bodyPr/>
                        <a:lstStyle/>
                        <a:p>
                          <a:pPr marL="0" marR="0" lvl="0" indent="0" algn="l" rtl="0">
                            <a:spcBef>
                              <a:spcPts val="0"/>
                            </a:spcBef>
                            <a:spcAft>
                              <a:spcPts val="0"/>
                            </a:spcAft>
                            <a:buNone/>
                          </a:pPr>
                          <a:r>
                            <a:rPr lang="en-US" sz="1300" dirty="0">
                              <a:latin typeface="+mn-lt"/>
                              <a:ea typeface="Arial"/>
                              <a:cs typeface="Arial"/>
                              <a:sym typeface="Arial"/>
                            </a:rPr>
                            <a:t>      Cost of labor </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smtClean="0">
                              <a:solidFill>
                                <a:schemeClr val="tx1"/>
                              </a:solidFill>
                              <a:latin typeface="+mn-lt"/>
                              <a:ea typeface="Arial"/>
                              <a:cs typeface="Arial"/>
                              <a:sym typeface="Arial"/>
                            </a:rPr>
                            <a:t>$5.05</a:t>
                          </a:r>
                          <a:endParaRPr sz="1300"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314900">
                    <a:tc>
                      <a:txBody>
                        <a:bodyPr/>
                        <a:lstStyle/>
                        <a:p>
                          <a:pPr marL="0" marR="0" lvl="0" indent="0" algn="l" rtl="0">
                            <a:spcBef>
                              <a:spcPts val="0"/>
                            </a:spcBef>
                            <a:spcAft>
                              <a:spcPts val="0"/>
                            </a:spcAft>
                            <a:buNone/>
                          </a:pPr>
                          <a:r>
                            <a:rPr lang="en-US" sz="1300" dirty="0">
                              <a:latin typeface="+mn-lt"/>
                              <a:ea typeface="Arial"/>
                              <a:cs typeface="Arial"/>
                              <a:sym typeface="Arial"/>
                            </a:rPr>
                            <a:t>      Other variable costs</a:t>
                          </a:r>
                          <a:endParaRPr sz="1300"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r>
                            <a:rPr lang="en-US" sz="1300" kern="1200" dirty="0">
                              <a:solidFill>
                                <a:schemeClr val="tx1"/>
                              </a:solidFill>
                              <a:latin typeface="+mn-lt"/>
                              <a:ea typeface="Arial"/>
                              <a:cs typeface="Arial"/>
                              <a:sym typeface="Arial"/>
                            </a:rPr>
                            <a:t>$2.24</a:t>
                          </a:r>
                          <a:endParaRPr sz="1300"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r" rtl="0">
                            <a:spcBef>
                              <a:spcPts val="0"/>
                            </a:spcBef>
                            <a:spcAft>
                              <a:spcPts val="0"/>
                            </a:spcAft>
                            <a:buNone/>
                          </a:pPr>
                          <a:endParaRPr sz="1400" b="1" dirty="0">
                            <a:latin typeface="Arial"/>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r h="28132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Total COGS/ COSS</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400" b="1" dirty="0" smtClean="0">
                              <a:latin typeface="+mn-lt"/>
                              <a:ea typeface="Arial"/>
                              <a:cs typeface="Arial"/>
                              <a:sym typeface="Arial"/>
                            </a:rPr>
                            <a:t>$15.98</a:t>
                          </a:r>
                          <a:endParaRPr sz="1400" b="1"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5"/>
                      </a:ext>
                    </a:extLst>
                  </a:tr>
                  <a:tr h="285745">
                    <a:tc>
                      <a:txBody>
                        <a:bodyPr/>
                        <a:lstStyle/>
                        <a:p>
                          <a:pPr marL="0" marR="0" lvl="0" indent="0" algn="l"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Contribution Margin</a:t>
                          </a:r>
                          <a:endParaRPr sz="1400" b="1" kern="1200" dirty="0">
                            <a:solidFill>
                              <a:schemeClr val="tx1"/>
                            </a:solidFill>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r" rtl="0">
                            <a:lnSpc>
                              <a:spcPct val="100000"/>
                            </a:lnSpc>
                            <a:spcBef>
                              <a:spcPts val="0"/>
                            </a:spcBef>
                            <a:spcAft>
                              <a:spcPts val="0"/>
                            </a:spcAft>
                            <a:buClr>
                              <a:schemeClr val="dk1"/>
                            </a:buClr>
                            <a:buSzPts val="1400"/>
                            <a:buFont typeface="Arial"/>
                            <a:buNone/>
                          </a:pPr>
                          <a:r>
                            <a:rPr lang="en-US" sz="1800" b="1" dirty="0" smtClean="0">
                              <a:latin typeface="+mn-lt"/>
                              <a:ea typeface="Arial"/>
                              <a:cs typeface="Arial"/>
                              <a:sym typeface="Arial"/>
                            </a:rPr>
                            <a:t>$54.02</a:t>
                          </a:r>
                          <a:endParaRPr sz="1800" b="1" dirty="0">
                            <a:latin typeface="+mn-lt"/>
                            <a:ea typeface="Arial"/>
                            <a:cs typeface="Arial"/>
                            <a:sym typeface="Arial"/>
                          </a:endParaRPr>
                        </a:p>
                      </a:txBody>
                      <a:tcPr marL="45075" marR="45075" marT="114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9FF"/>
                        </a:solidFill>
                      </a:tcPr>
                    </a:tc>
                    <a:extLst>
                      <a:ext uri="{0D108BD9-81ED-4DB2-BD59-A6C34878D82A}">
                        <a16:rowId xmlns:a16="http://schemas.microsoft.com/office/drawing/2014/main" val="10006"/>
                      </a:ext>
                    </a:extLst>
                  </a:tr>
                </a:tbl>
              </a:graphicData>
            </a:graphic>
          </p:graphicFrame>
        </mc:Fallback>
      </mc:AlternateContent>
      <p:graphicFrame>
        <p:nvGraphicFramePr>
          <p:cNvPr id="210" name="Google Shape;210;p31"/>
          <p:cNvGraphicFramePr/>
          <p:nvPr>
            <p:extLst>
              <p:ext uri="{D42A27DB-BD31-4B8C-83A1-F6EECF244321}">
                <p14:modId xmlns:p14="http://schemas.microsoft.com/office/powerpoint/2010/main" val="586177002"/>
              </p:ext>
            </p:extLst>
          </p:nvPr>
        </p:nvGraphicFramePr>
        <p:xfrm>
          <a:off x="304800" y="1439438"/>
          <a:ext cx="4572000" cy="609620"/>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tblGrid>
              <a:tr h="301750">
                <a:tc>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Definition of One Unit</a:t>
                      </a:r>
                      <a:endParaRPr sz="1400" b="1" kern="1200" dirty="0">
                        <a:solidFill>
                          <a:schemeClr val="tx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182875">
                <a:tc>
                  <a:txBody>
                    <a:bodyPr/>
                    <a:lstStyle/>
                    <a:p>
                      <a:pPr marL="0" marR="0" lvl="0" indent="0" algn="ctr" rtl="0">
                        <a:lnSpc>
                          <a:spcPct val="100000"/>
                        </a:lnSpc>
                        <a:spcBef>
                          <a:spcPts val="0"/>
                        </a:spcBef>
                        <a:spcAft>
                          <a:spcPts val="0"/>
                        </a:spcAft>
                        <a:buClr>
                          <a:schemeClr val="dk1"/>
                        </a:buClr>
                        <a:buSzPts val="1400"/>
                        <a:buFont typeface="Arial"/>
                        <a:buNone/>
                      </a:pPr>
                      <a:r>
                        <a:rPr lang="en-US" sz="1400" b="0" dirty="0">
                          <a:solidFill>
                            <a:schemeClr val="dk1"/>
                          </a:solidFill>
                          <a:latin typeface="+mn-lt"/>
                          <a:ea typeface="Arial"/>
                          <a:cs typeface="Arial"/>
                          <a:sym typeface="Arial"/>
                        </a:rPr>
                        <a:t>One</a:t>
                      </a:r>
                      <a:r>
                        <a:rPr lang="en-US" sz="1400" b="0" baseline="0" dirty="0">
                          <a:solidFill>
                            <a:schemeClr val="dk1"/>
                          </a:solidFill>
                          <a:latin typeface="+mn-lt"/>
                          <a:ea typeface="Arial"/>
                          <a:cs typeface="Arial"/>
                          <a:sym typeface="Arial"/>
                        </a:rPr>
                        <a:t> </a:t>
                      </a:r>
                      <a:r>
                        <a:rPr lang="en-US" sz="1400" b="0" baseline="0" dirty="0" smtClean="0">
                          <a:solidFill>
                            <a:schemeClr val="dk1"/>
                          </a:solidFill>
                          <a:latin typeface="+mn-lt"/>
                          <a:ea typeface="Arial"/>
                          <a:cs typeface="Arial"/>
                          <a:sym typeface="Arial"/>
                        </a:rPr>
                        <a:t>Pink </a:t>
                      </a:r>
                      <a:r>
                        <a:rPr lang="en-US" sz="1400" b="0" baseline="0" dirty="0">
                          <a:solidFill>
                            <a:schemeClr val="dk1"/>
                          </a:solidFill>
                          <a:latin typeface="+mn-lt"/>
                          <a:ea typeface="Arial"/>
                          <a:cs typeface="Arial"/>
                          <a:sym typeface="Arial"/>
                        </a:rPr>
                        <a:t>P</a:t>
                      </a:r>
                      <a:r>
                        <a:rPr lang="en-US" sz="1400" b="0" baseline="0" dirty="0" smtClean="0">
                          <a:solidFill>
                            <a:schemeClr val="dk1"/>
                          </a:solidFill>
                          <a:latin typeface="+mn-lt"/>
                          <a:ea typeface="Arial"/>
                          <a:cs typeface="Arial"/>
                          <a:sym typeface="Arial"/>
                        </a:rPr>
                        <a:t>rincess </a:t>
                      </a:r>
                      <a:r>
                        <a:rPr lang="en-US" sz="1400" b="0" baseline="0" dirty="0">
                          <a:solidFill>
                            <a:schemeClr val="dk1"/>
                          </a:solidFill>
                          <a:latin typeface="+mn-lt"/>
                          <a:ea typeface="Arial"/>
                          <a:cs typeface="Arial"/>
                          <a:sym typeface="Arial"/>
                        </a:rPr>
                        <a:t>Fiesta Box! (8)</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11" name="Google Shape;211;p31"/>
          <p:cNvGraphicFramePr/>
          <p:nvPr>
            <p:extLst>
              <p:ext uri="{D42A27DB-BD31-4B8C-83A1-F6EECF244321}">
                <p14:modId xmlns:p14="http://schemas.microsoft.com/office/powerpoint/2010/main" val="4226162795"/>
              </p:ext>
            </p:extLst>
          </p:nvPr>
        </p:nvGraphicFramePr>
        <p:xfrm>
          <a:off x="304800" y="4828032"/>
          <a:ext cx="4572000" cy="810775"/>
        </p:xfrm>
        <a:graphic>
          <a:graphicData uri="http://schemas.openxmlformats.org/drawingml/2006/table">
            <a:tbl>
              <a:tblPr>
                <a:noFill/>
              </a:tblPr>
              <a:tblGrid>
                <a:gridCol w="1518925">
                  <a:extLst>
                    <a:ext uri="{9D8B030D-6E8A-4147-A177-3AD203B41FA5}">
                      <a16:colId xmlns:a16="http://schemas.microsoft.com/office/drawing/2014/main" val="20000"/>
                    </a:ext>
                  </a:extLst>
                </a:gridCol>
                <a:gridCol w="358850">
                  <a:extLst>
                    <a:ext uri="{9D8B030D-6E8A-4147-A177-3AD203B41FA5}">
                      <a16:colId xmlns:a16="http://schemas.microsoft.com/office/drawing/2014/main" val="20001"/>
                    </a:ext>
                  </a:extLst>
                </a:gridCol>
                <a:gridCol w="898075">
                  <a:extLst>
                    <a:ext uri="{9D8B030D-6E8A-4147-A177-3AD203B41FA5}">
                      <a16:colId xmlns:a16="http://schemas.microsoft.com/office/drawing/2014/main" val="20002"/>
                    </a:ext>
                  </a:extLst>
                </a:gridCol>
                <a:gridCol w="408225">
                  <a:extLst>
                    <a:ext uri="{9D8B030D-6E8A-4147-A177-3AD203B41FA5}">
                      <a16:colId xmlns:a16="http://schemas.microsoft.com/office/drawing/2014/main" val="20003"/>
                    </a:ext>
                  </a:extLst>
                </a:gridCol>
                <a:gridCol w="1387925">
                  <a:extLst>
                    <a:ext uri="{9D8B030D-6E8A-4147-A177-3AD203B41FA5}">
                      <a16:colId xmlns:a16="http://schemas.microsoft.com/office/drawing/2014/main" val="20004"/>
                    </a:ext>
                  </a:extLst>
                </a:gridCol>
              </a:tblGrid>
              <a:tr h="274325">
                <a:tc gridSpan="5">
                  <a:txBody>
                    <a:bodyPr/>
                    <a:lstStyle/>
                    <a:p>
                      <a:pPr marL="0" marR="0" lvl="0" indent="0" algn="ctr" defTabSz="914400" rtl="0" eaLnBrk="1" latinLnBrk="0" hangingPunct="1">
                        <a:lnSpc>
                          <a:spcPct val="100000"/>
                        </a:lnSpc>
                        <a:spcBef>
                          <a:spcPts val="0"/>
                        </a:spcBef>
                        <a:spcAft>
                          <a:spcPts val="0"/>
                        </a:spcAft>
                        <a:buClr>
                          <a:schemeClr val="lt1"/>
                        </a:buClr>
                        <a:buSzPts val="1400"/>
                        <a:buFont typeface="Arial"/>
                        <a:buNone/>
                      </a:pPr>
                      <a:r>
                        <a:rPr lang="en-US" sz="1400" b="1" kern="1200" dirty="0">
                          <a:solidFill>
                            <a:schemeClr val="tx1"/>
                          </a:solidFill>
                          <a:latin typeface="+mn-lt"/>
                          <a:ea typeface="Arial"/>
                          <a:cs typeface="Arial"/>
                          <a:sym typeface="Arial"/>
                        </a:rPr>
                        <a:t>Monthly Break Even Units</a:t>
                      </a:r>
                      <a:endParaRPr sz="1400" b="1" kern="1200" dirty="0">
                        <a:solidFill>
                          <a:schemeClr val="tx1"/>
                        </a:solidFill>
                        <a:latin typeface="+mn-lt"/>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8225">
                <a:tc>
                  <a:txBody>
                    <a:bodyPr/>
                    <a:lstStyle/>
                    <a:p>
                      <a:pPr marL="0" marR="0" lvl="0" indent="0" algn="ctr" rtl="0">
                        <a:spcBef>
                          <a:spcPts val="0"/>
                        </a:spcBef>
                        <a:spcAft>
                          <a:spcPts val="0"/>
                        </a:spcAft>
                        <a:buNone/>
                      </a:pPr>
                      <a:r>
                        <a:rPr lang="en-US" sz="1400" dirty="0">
                          <a:latin typeface="+mn-lt"/>
                          <a:ea typeface="Arial"/>
                          <a:cs typeface="Arial"/>
                          <a:sym typeface="Arial"/>
                        </a:rPr>
                        <a:t>$155.00</a:t>
                      </a:r>
                      <a:endParaRPr sz="1600" dirty="0">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r" rtl="0">
                        <a:spcBef>
                          <a:spcPts val="0"/>
                        </a:spcBef>
                        <a:spcAft>
                          <a:spcPts val="0"/>
                        </a:spcAft>
                        <a:buNone/>
                      </a:pPr>
                      <a:r>
                        <a:rPr lang="en-US" sz="1400" dirty="0">
                          <a:latin typeface="+mn-lt"/>
                          <a:ea typeface="Arial"/>
                          <a:cs typeface="Arial"/>
                          <a:sym typeface="Arial"/>
                        </a:rPr>
                        <a:t>=</a:t>
                      </a:r>
                      <a:endParaRPr sz="1600" dirty="0">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ctr" rtl="0">
                        <a:spcBef>
                          <a:spcPts val="0"/>
                        </a:spcBef>
                        <a:spcAft>
                          <a:spcPts val="0"/>
                        </a:spcAft>
                        <a:buNone/>
                      </a:pPr>
                      <a:r>
                        <a:rPr lang="en-US" sz="1400" b="0" dirty="0" smtClean="0">
                          <a:latin typeface="+mn-lt"/>
                          <a:ea typeface="Arial"/>
                          <a:cs typeface="Arial"/>
                          <a:sym typeface="Arial"/>
                        </a:rPr>
                        <a:t>2.8</a:t>
                      </a:r>
                      <a:endParaRPr sz="1400" b="0" dirty="0">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ctr" rtl="0">
                        <a:spcBef>
                          <a:spcPts val="0"/>
                        </a:spcBef>
                        <a:spcAft>
                          <a:spcPts val="0"/>
                        </a:spcAft>
                        <a:buNone/>
                      </a:pPr>
                      <a:r>
                        <a:rPr lang="en-US" sz="1400" dirty="0">
                          <a:latin typeface="+mn-lt"/>
                          <a:ea typeface="Arial"/>
                          <a:cs typeface="Arial"/>
                          <a:sym typeface="Arial"/>
                        </a:rPr>
                        <a:t>≈</a:t>
                      </a:r>
                      <a:endParaRPr sz="1600" dirty="0">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rowSpan="2">
                  <a:txBody>
                    <a:bodyPr/>
                    <a:lstStyle/>
                    <a:p>
                      <a:pPr marL="0" marR="0" lvl="0" indent="0" algn="ctr" rtl="0">
                        <a:spcBef>
                          <a:spcPts val="0"/>
                        </a:spcBef>
                        <a:spcAft>
                          <a:spcPts val="0"/>
                        </a:spcAft>
                        <a:buNone/>
                      </a:pPr>
                      <a:r>
                        <a:rPr lang="en-US" sz="1600" b="1" baseline="0" dirty="0">
                          <a:latin typeface="+mn-lt"/>
                          <a:ea typeface="Arial"/>
                          <a:cs typeface="Arial"/>
                          <a:sym typeface="Arial"/>
                        </a:rPr>
                        <a:t>3</a:t>
                      </a:r>
                      <a:r>
                        <a:rPr lang="en-US" sz="1600" b="1" baseline="0" dirty="0" smtClean="0">
                          <a:latin typeface="+mn-lt"/>
                          <a:ea typeface="Arial"/>
                          <a:cs typeface="Arial"/>
                          <a:sym typeface="Arial"/>
                        </a:rPr>
                        <a:t> </a:t>
                      </a:r>
                      <a:r>
                        <a:rPr lang="en-US" sz="1600" b="1" baseline="0" dirty="0">
                          <a:latin typeface="+mn-lt"/>
                          <a:ea typeface="Arial"/>
                          <a:cs typeface="Arial"/>
                          <a:sym typeface="Arial"/>
                        </a:rPr>
                        <a:t>Boxes</a:t>
                      </a:r>
                      <a:endParaRPr sz="1600" b="1" dirty="0">
                        <a:latin typeface="+mn-lt"/>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268225">
                <a:tc>
                  <a:txBody>
                    <a:bodyPr/>
                    <a:lstStyle/>
                    <a:p>
                      <a:pPr marL="0" marR="0" lvl="0" indent="0" algn="ctr" rtl="0">
                        <a:spcBef>
                          <a:spcPts val="0"/>
                        </a:spcBef>
                        <a:spcAft>
                          <a:spcPts val="0"/>
                        </a:spcAft>
                        <a:buNone/>
                      </a:pPr>
                      <a:r>
                        <a:rPr lang="en-US" sz="1400" dirty="0" smtClean="0">
                          <a:latin typeface="+mn-lt"/>
                          <a:ea typeface="Arial"/>
                          <a:cs typeface="Arial"/>
                          <a:sym typeface="Arial"/>
                        </a:rPr>
                        <a:t>$54.02</a:t>
                      </a:r>
                      <a:endParaRPr sz="1600" dirty="0">
                        <a:latin typeface="+mn-lt"/>
                        <a:ea typeface="Arial"/>
                        <a:cs typeface="Arial"/>
                        <a:sym typeface="Arial"/>
                      </a:endParaRPr>
                    </a:p>
                  </a:txBody>
                  <a:tcPr marL="68575" marR="6857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212" name="Google Shape;212;p31"/>
          <p:cNvPicPr preferRelativeResize="0"/>
          <p:nvPr/>
        </p:nvPicPr>
        <p:blipFill rotWithShape="1">
          <a:blip r:embed="rId4">
            <a:alphaModFix/>
          </a:blip>
          <a:srcRect/>
          <a:stretch/>
        </p:blipFill>
        <p:spPr>
          <a:xfrm>
            <a:off x="0" y="6035040"/>
            <a:ext cx="9144000" cy="822960"/>
          </a:xfrm>
          <a:prstGeom prst="rect">
            <a:avLst/>
          </a:prstGeom>
          <a:noFill/>
          <a:ln>
            <a:noFill/>
          </a:ln>
        </p:spPr>
      </p:pic>
      <p:sp>
        <p:nvSpPr>
          <p:cNvPr id="213" name="Google Shape;213;p31"/>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214" name="Google Shape;214;p31"/>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marL="0" marR="0" lvl="0" indent="0" algn="ctr" rtl="0">
              <a:spcBef>
                <a:spcPts val="0"/>
              </a:spcBef>
              <a:spcAft>
                <a:spcPts val="0"/>
              </a:spcAft>
              <a:buClr>
                <a:schemeClr val="dk1"/>
              </a:buClr>
              <a:buSzPts val="4000"/>
              <a:buFont typeface="Arial"/>
              <a:buNone/>
            </a:pPr>
            <a:r>
              <a:rPr lang="en-US" sz="6000" dirty="0">
                <a:solidFill>
                  <a:schemeClr val="dk1"/>
                </a:solidFill>
                <a:latin typeface="Century Gothic" panose="020B0502020202020204" pitchFamily="34" charset="0"/>
                <a:ea typeface="Arial"/>
                <a:cs typeface="Arial"/>
                <a:sym typeface="Arial"/>
              </a:rPr>
              <a:t>Business Model</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Tree>
    <p:extLst>
      <p:ext uri="{BB962C8B-B14F-4D97-AF65-F5344CB8AC3E}">
        <p14:creationId xmlns:p14="http://schemas.microsoft.com/office/powerpoint/2010/main" val="85212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220" name="Google Shape;220;p32"/>
          <p:cNvGraphicFramePr/>
          <p:nvPr>
            <p:extLst>
              <p:ext uri="{D42A27DB-BD31-4B8C-83A1-F6EECF244321}">
                <p14:modId xmlns:p14="http://schemas.microsoft.com/office/powerpoint/2010/main" val="2104247442"/>
              </p:ext>
            </p:extLst>
          </p:nvPr>
        </p:nvGraphicFramePr>
        <p:xfrm>
          <a:off x="381000" y="2286000"/>
          <a:ext cx="5105400" cy="3657630"/>
        </p:xfrm>
        <a:graphic>
          <a:graphicData uri="http://schemas.openxmlformats.org/drawingml/2006/table">
            <a:tbl>
              <a:tblPr firstRow="1" bandRow="1">
                <a:noFill/>
                <a:tableStyleId>{45635FF7-C427-4289-992A-E6C846D079F5}</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01750">
                <a:tc gridSpan="2">
                  <a:txBody>
                    <a:bodyPr/>
                    <a:lstStyle/>
                    <a:p>
                      <a:pPr marL="0" marR="0" lvl="0" indent="0" algn="ctr" rtl="0">
                        <a:lnSpc>
                          <a:spcPct val="100000"/>
                        </a:lnSpc>
                        <a:spcBef>
                          <a:spcPts val="0"/>
                        </a:spcBef>
                        <a:spcAft>
                          <a:spcPts val="0"/>
                        </a:spcAft>
                        <a:buClr>
                          <a:srgbClr val="000000"/>
                        </a:buClr>
                        <a:buFont typeface="Arial"/>
                        <a:buNone/>
                      </a:pPr>
                      <a:r>
                        <a:rPr lang="en-US" sz="1400" b="1" i="0" u="none" strike="noStrike" cap="none" dirty="0">
                          <a:solidFill>
                            <a:srgbClr val="000000"/>
                          </a:solidFill>
                          <a:latin typeface="+mn-lt"/>
                          <a:ea typeface="Arial"/>
                          <a:cs typeface="Arial"/>
                          <a:sym typeface="Arial"/>
                        </a:rPr>
                        <a:t>Description of Target Consumer</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66"/>
                    </a:solidFill>
                  </a:tcPr>
                </a:tc>
                <a:tc hMerge="1">
                  <a:txBody>
                    <a:bodyPr/>
                    <a:lstStyle/>
                    <a:p>
                      <a:endParaRPr lang="en-US"/>
                    </a:p>
                  </a:txBody>
                  <a:tcPr/>
                </a:tc>
                <a:extLst>
                  <a:ext uri="{0D108BD9-81ED-4DB2-BD59-A6C34878D82A}">
                    <a16:rowId xmlns:a16="http://schemas.microsoft.com/office/drawing/2014/main" val="10000"/>
                  </a:ext>
                </a:extLst>
              </a:tr>
              <a:tr h="121925">
                <a:tc>
                  <a:txBody>
                    <a:bodyPr/>
                    <a:lstStyle/>
                    <a:p>
                      <a:pPr marL="0" marR="0" lvl="0" indent="0" algn="ctr" rtl="0">
                        <a:lnSpc>
                          <a:spcPct val="100000"/>
                        </a:lnSpc>
                        <a:spcBef>
                          <a:spcPts val="0"/>
                        </a:spcBef>
                        <a:spcAft>
                          <a:spcPts val="0"/>
                        </a:spcAft>
                        <a:buClr>
                          <a:srgbClr val="000000"/>
                        </a:buClr>
                        <a:buFont typeface="Arial"/>
                        <a:buNone/>
                      </a:pPr>
                      <a:r>
                        <a:rPr lang="en-US" sz="1400" b="1" i="0" u="none" strike="noStrike" cap="none" dirty="0">
                          <a:solidFill>
                            <a:srgbClr val="000000"/>
                          </a:solidFill>
                          <a:latin typeface="+mn-lt"/>
                          <a:ea typeface="Arial"/>
                          <a:cs typeface="Arial"/>
                          <a:sym typeface="Arial"/>
                        </a:rPr>
                        <a:t>Demographics</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999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mn-lt"/>
                          <a:ea typeface="Arial"/>
                          <a:cs typeface="Arial"/>
                          <a:sym typeface="Arial"/>
                        </a:rPr>
                        <a:t>Geographics</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999FF"/>
                    </a:solidFill>
                  </a:tcPr>
                </a:tc>
                <a:extLst>
                  <a:ext uri="{0D108BD9-81ED-4DB2-BD59-A6C34878D82A}">
                    <a16:rowId xmlns:a16="http://schemas.microsoft.com/office/drawing/2014/main" val="10001"/>
                  </a:ext>
                </a:extLst>
              </a:tr>
              <a:tr h="1371600">
                <a:tc>
                  <a:txBody>
                    <a:bodyPr/>
                    <a:lstStyle/>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700" baseline="0" dirty="0">
                          <a:latin typeface="+mn-lt"/>
                        </a:rPr>
                        <a:t>Parents of children ages 1-10</a:t>
                      </a:r>
                    </a:p>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700" baseline="0" dirty="0">
                          <a:latin typeface="+mn-lt"/>
                        </a:rPr>
                        <a:t>Middle to high income </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285750" marR="0" lvl="0" indent="-285750" algn="l" defTabSz="914400" rtl="0" eaLnBrk="1" latinLnBrk="0" hangingPunct="1">
                        <a:lnSpc>
                          <a:spcPct val="100000"/>
                        </a:lnSpc>
                        <a:spcBef>
                          <a:spcPts val="0"/>
                        </a:spcBef>
                        <a:spcAft>
                          <a:spcPts val="0"/>
                        </a:spcAft>
                        <a:buClr>
                          <a:schemeClr val="dk1"/>
                        </a:buClr>
                        <a:buSzPts val="1400"/>
                        <a:buFont typeface="Arial" panose="020B0604020202020204" pitchFamily="34" charset="0"/>
                        <a:buChar char="•"/>
                      </a:pPr>
                      <a:r>
                        <a:rPr lang="en-US" sz="1700" b="0" i="0" kern="1200" baseline="0" dirty="0">
                          <a:solidFill>
                            <a:schemeClr val="dk1"/>
                          </a:solidFill>
                          <a:latin typeface="+mn-lt"/>
                          <a:ea typeface="Calibri"/>
                          <a:cs typeface="Calibri"/>
                          <a:sym typeface="Arial"/>
                        </a:rPr>
                        <a:t>New England </a:t>
                      </a:r>
                    </a:p>
                    <a:p>
                      <a:pPr marL="0" marR="0" lvl="0" indent="0" algn="l" rtl="0">
                        <a:lnSpc>
                          <a:spcPct val="100000"/>
                        </a:lnSpc>
                        <a:spcBef>
                          <a:spcPts val="0"/>
                        </a:spcBef>
                        <a:spcAft>
                          <a:spcPts val="0"/>
                        </a:spcAft>
                        <a:buClr>
                          <a:schemeClr val="dk1"/>
                        </a:buClr>
                        <a:buSzPts val="1400"/>
                        <a:buFont typeface="Arial" panose="020B0604020202020204" pitchFamily="34" charset="0"/>
                        <a:buNone/>
                      </a:pPr>
                      <a:endParaRPr lang="en-US" sz="1400" b="0"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1293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mn-lt"/>
                          <a:ea typeface="Arial"/>
                          <a:cs typeface="Arial"/>
                          <a:sym typeface="Arial"/>
                        </a:rPr>
                        <a:t>Psychographics</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999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mn-lt"/>
                          <a:ea typeface="Arial"/>
                          <a:cs typeface="Arial"/>
                          <a:sym typeface="Arial"/>
                        </a:rPr>
                        <a:t>Buying Patterns</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999FF"/>
                    </a:solidFill>
                  </a:tcPr>
                </a:tc>
                <a:extLst>
                  <a:ext uri="{0D108BD9-81ED-4DB2-BD59-A6C34878D82A}">
                    <a16:rowId xmlns:a16="http://schemas.microsoft.com/office/drawing/2014/main" val="10003"/>
                  </a:ext>
                </a:extLst>
              </a:tr>
              <a:tr h="1371600">
                <a:tc>
                  <a:txBody>
                    <a:bodyPr/>
                    <a:lstStyle/>
                    <a:p>
                      <a:pPr marL="285750" marR="0" lvl="0" indent="-285750" algn="l" defTabSz="914400" rtl="0" eaLnBrk="1" latinLnBrk="0" hangingPunct="1">
                        <a:lnSpc>
                          <a:spcPct val="100000"/>
                        </a:lnSpc>
                        <a:spcBef>
                          <a:spcPts val="0"/>
                        </a:spcBef>
                        <a:spcAft>
                          <a:spcPts val="0"/>
                        </a:spcAft>
                        <a:buClr>
                          <a:schemeClr val="dk1"/>
                        </a:buClr>
                        <a:buSzPts val="1400"/>
                        <a:buFont typeface="Arial" panose="020B0604020202020204" pitchFamily="34" charset="0"/>
                        <a:buChar char="•"/>
                      </a:pPr>
                      <a:r>
                        <a:rPr lang="en-US" sz="1700" b="0" i="0" kern="1200" baseline="0" dirty="0">
                          <a:solidFill>
                            <a:schemeClr val="dk1"/>
                          </a:solidFill>
                          <a:latin typeface="+mn-lt"/>
                          <a:ea typeface="Calibri"/>
                          <a:cs typeface="Calibri"/>
                        </a:rPr>
                        <a:t>Family oriented </a:t>
                      </a:r>
                    </a:p>
                    <a:p>
                      <a:pPr marL="285750" marR="0" lvl="0" indent="-285750" algn="l" defTabSz="914400" rtl="0" eaLnBrk="1" latinLnBrk="0" hangingPunct="1">
                        <a:lnSpc>
                          <a:spcPct val="100000"/>
                        </a:lnSpc>
                        <a:spcBef>
                          <a:spcPts val="0"/>
                        </a:spcBef>
                        <a:spcAft>
                          <a:spcPts val="0"/>
                        </a:spcAft>
                        <a:buClr>
                          <a:schemeClr val="dk1"/>
                        </a:buClr>
                        <a:buSzPts val="1400"/>
                        <a:buFont typeface="Arial" panose="020B0604020202020204" pitchFamily="34" charset="0"/>
                        <a:buChar char="•"/>
                      </a:pPr>
                      <a:r>
                        <a:rPr lang="en-US" sz="1700" b="0" i="0" kern="1200" baseline="0" dirty="0">
                          <a:solidFill>
                            <a:schemeClr val="dk1"/>
                          </a:solidFill>
                          <a:latin typeface="+mn-lt"/>
                          <a:ea typeface="Calibri"/>
                          <a:cs typeface="Calibri"/>
                        </a:rPr>
                        <a:t>Busy </a:t>
                      </a:r>
                    </a:p>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700" b="0" i="0" kern="1200" baseline="0" dirty="0">
                          <a:solidFill>
                            <a:schemeClr val="dk1"/>
                          </a:solidFill>
                          <a:latin typeface="+mn-lt"/>
                          <a:ea typeface="Calibri"/>
                          <a:cs typeface="Calibri"/>
                        </a:rPr>
                        <a:t>Throw parties at least twice a year</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221" name="Google Shape;221;p32"/>
          <p:cNvGrpSpPr/>
          <p:nvPr/>
        </p:nvGrpSpPr>
        <p:grpSpPr>
          <a:xfrm>
            <a:off x="5851074" y="2283797"/>
            <a:ext cx="2835726" cy="3622658"/>
            <a:chOff x="5927274" y="2525533"/>
            <a:chExt cx="2835726" cy="3773602"/>
          </a:xfrm>
          <a:solidFill>
            <a:srgbClr val="FFCC66"/>
          </a:solidFill>
        </p:grpSpPr>
        <p:grpSp>
          <p:nvGrpSpPr>
            <p:cNvPr id="222" name="Google Shape;222;p32"/>
            <p:cNvGrpSpPr/>
            <p:nvPr/>
          </p:nvGrpSpPr>
          <p:grpSpPr>
            <a:xfrm>
              <a:off x="5943599" y="2790825"/>
              <a:ext cx="2819401" cy="3508310"/>
              <a:chOff x="5638799" y="1954651"/>
              <a:chExt cx="2971801" cy="3657600"/>
            </a:xfrm>
            <a:grpFill/>
          </p:grpSpPr>
          <p:sp>
            <p:nvSpPr>
              <p:cNvPr id="223" name="Google Shape;223;p32"/>
              <p:cNvSpPr/>
              <p:nvPr/>
            </p:nvSpPr>
            <p:spPr>
              <a:xfrm>
                <a:off x="5638799" y="1954651"/>
                <a:ext cx="2971801" cy="3657600"/>
              </a:xfrm>
              <a:custGeom>
                <a:avLst/>
                <a:gdLst/>
                <a:ahLst/>
                <a:cxnLst/>
                <a:rect l="l" t="t" r="r" b="b"/>
                <a:pathLst>
                  <a:path w="21600" h="21600" extrusionOk="0">
                    <a:moveTo>
                      <a:pt x="0" y="0"/>
                    </a:moveTo>
                    <a:lnTo>
                      <a:pt x="10395" y="21600"/>
                    </a:lnTo>
                    <a:lnTo>
                      <a:pt x="11205" y="21600"/>
                    </a:lnTo>
                    <a:lnTo>
                      <a:pt x="21600" y="0"/>
                    </a:lnTo>
                    <a:close/>
                  </a:path>
                </a:pathLst>
              </a:custGeom>
              <a:solidFill>
                <a:schemeClr val="bg1">
                  <a:lumMod val="85000"/>
                </a:schemeClr>
              </a:solidFill>
              <a:ln>
                <a:solidFill>
                  <a:srgbClr val="FFCC66"/>
                </a:solidFill>
              </a:ln>
              <a:effectLst>
                <a:outerShdw blurRad="40000" dist="23000" dir="5400000" rotWithShape="0">
                  <a:srgbClr val="000000">
                    <a:alpha val="34901"/>
                  </a:srgbClr>
                </a:outerShdw>
              </a:effectLst>
            </p:spPr>
            <p:txBody>
              <a:bodyPr spcFirstLastPara="1" wrap="square" lIns="91425" tIns="45700" rIns="91425" bIns="45700" numCol="1" anchor="ctr" anchorCtr="0">
                <a:noAutofit/>
              </a:bodyPr>
              <a:lstStyle/>
              <a:p>
                <a:pPr marL="0" marR="0" lvl="0" indent="0" algn="l"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32"/>
              <p:cNvSpPr/>
              <p:nvPr/>
            </p:nvSpPr>
            <p:spPr>
              <a:xfrm>
                <a:off x="5867398" y="2210556"/>
                <a:ext cx="2514600" cy="268057"/>
              </a:xfrm>
              <a:prstGeom prst="rect">
                <a:avLst/>
              </a:prstGeom>
              <a:noFill/>
              <a:ln>
                <a:noFill/>
              </a:ln>
            </p:spPr>
            <p:txBody>
              <a:bodyPr spcFirstLastPara="1" wrap="square" lIns="91425" tIns="45700" rIns="91425" bIns="45700" numCol="1" anchor="ctr" anchorCtr="0">
                <a:noAutofit/>
              </a:bodyPr>
              <a:lstStyle/>
              <a:p>
                <a:pPr algn="ctr">
                  <a:buClr>
                    <a:schemeClr val="dk1"/>
                  </a:buClr>
                  <a:buSzPts val="1400"/>
                </a:pPr>
                <a:r>
                  <a:rPr lang="en-US" dirty="0">
                    <a:latin typeface="+mn-lt"/>
                  </a:rPr>
                  <a:t>Total</a:t>
                </a:r>
                <a:r>
                  <a:rPr lang="en-US" kern="1200" dirty="0">
                    <a:solidFill>
                      <a:schemeClr val="dk1"/>
                    </a:solidFill>
                  </a:rPr>
                  <a:t> </a:t>
                </a:r>
                <a:r>
                  <a:rPr lang="en-US" dirty="0">
                    <a:latin typeface="+mn-lt"/>
                  </a:rPr>
                  <a:t>Population</a:t>
                </a:r>
                <a:endParaRPr dirty="0">
                  <a:latin typeface="+mn-lt"/>
                </a:endParaRPr>
              </a:p>
            </p:txBody>
          </p:sp>
          <p:sp>
            <p:nvSpPr>
              <p:cNvPr id="225" name="Google Shape;225;p32"/>
              <p:cNvSpPr/>
              <p:nvPr/>
            </p:nvSpPr>
            <p:spPr>
              <a:xfrm>
                <a:off x="6172198" y="3095336"/>
                <a:ext cx="1905000" cy="457200"/>
              </a:xfrm>
              <a:prstGeom prst="rect">
                <a:avLst/>
              </a:prstGeom>
              <a:noFill/>
              <a:ln>
                <a:noFill/>
              </a:ln>
            </p:spPr>
            <p:txBody>
              <a:bodyPr spcFirstLastPara="1" wrap="square" lIns="91425" tIns="45700" rIns="91425" bIns="45700" numCol="1" anchor="ctr" anchorCtr="0">
                <a:noAutofit/>
              </a:bodyPr>
              <a:lstStyle/>
              <a:p>
                <a:pPr algn="ctr">
                  <a:buClr>
                    <a:schemeClr val="dk1"/>
                  </a:buClr>
                  <a:buSzPts val="1400"/>
                </a:pPr>
                <a:r>
                  <a:rPr lang="en-US" dirty="0">
                    <a:latin typeface="+mn-lt"/>
                  </a:rPr>
                  <a:t>Target</a:t>
                </a:r>
                <a:r>
                  <a:rPr lang="en-US" kern="1200" dirty="0">
                    <a:solidFill>
                      <a:schemeClr val="dk1"/>
                    </a:solidFill>
                  </a:rPr>
                  <a:t> </a:t>
                </a:r>
                <a:r>
                  <a:rPr lang="en-US" dirty="0">
                    <a:latin typeface="+mn-lt"/>
                  </a:rPr>
                  <a:t>Market</a:t>
                </a:r>
                <a:r>
                  <a:rPr lang="en-US" kern="1200" dirty="0">
                    <a:solidFill>
                      <a:schemeClr val="dk1"/>
                    </a:solidFill>
                  </a:rPr>
                  <a:t> </a:t>
                </a:r>
                <a:r>
                  <a:rPr lang="en-US" dirty="0">
                    <a:latin typeface="+mn-lt"/>
                  </a:rPr>
                  <a:t>Population</a:t>
                </a:r>
                <a:r>
                  <a:rPr lang="en-US" kern="1200" dirty="0">
                    <a:solidFill>
                      <a:schemeClr val="dk1"/>
                    </a:solidFill>
                  </a:rPr>
                  <a:t> </a:t>
                </a:r>
                <a:endParaRPr kern="1200" dirty="0">
                  <a:solidFill>
                    <a:schemeClr val="dk1"/>
                  </a:solidFill>
                </a:endParaRPr>
              </a:p>
            </p:txBody>
          </p:sp>
          <p:sp>
            <p:nvSpPr>
              <p:cNvPr id="226" name="Google Shape;226;p32"/>
              <p:cNvSpPr/>
              <p:nvPr/>
            </p:nvSpPr>
            <p:spPr>
              <a:xfrm>
                <a:off x="6078072" y="2554877"/>
                <a:ext cx="2074904" cy="270753"/>
              </a:xfrm>
              <a:prstGeom prst="rect">
                <a:avLst/>
              </a:prstGeom>
              <a:solidFill>
                <a:schemeClr val="bg1"/>
              </a:solidFill>
              <a:ln w="28575" cap="flat" cmpd="sng">
                <a:solidFill>
                  <a:srgbClr val="FFCC66"/>
                </a:solidFill>
                <a:prstDash val="solid"/>
                <a:round/>
                <a:headEnd type="none" w="sm" len="sm"/>
                <a:tailEnd type="none" w="sm" len="sm"/>
              </a:ln>
            </p:spPr>
            <p:txBody>
              <a:bodyPr spcFirstLastPara="1" wrap="square" lIns="91425" tIns="45700" rIns="91425" bIns="45700" numCol="1" anchor="ctr" anchorCtr="0">
                <a:noAutofit/>
              </a:bodyPr>
              <a:lstStyle/>
              <a:p>
                <a:pPr algn="ctr"/>
                <a:r>
                  <a:rPr lang="en-US" b="1" dirty="0">
                    <a:latin typeface="+mn-lt"/>
                  </a:rPr>
                  <a:t>15 Million</a:t>
                </a:r>
                <a:endParaRPr b="1" dirty="0">
                  <a:latin typeface="+mn-lt"/>
                </a:endParaRPr>
              </a:p>
            </p:txBody>
          </p:sp>
          <p:sp>
            <p:nvSpPr>
              <p:cNvPr id="227" name="Google Shape;227;p32"/>
              <p:cNvSpPr/>
              <p:nvPr/>
            </p:nvSpPr>
            <p:spPr>
              <a:xfrm>
                <a:off x="6467825" y="4173049"/>
                <a:ext cx="1295400" cy="548417"/>
              </a:xfrm>
              <a:prstGeom prst="rect">
                <a:avLst/>
              </a:prstGeom>
              <a:noFill/>
              <a:ln>
                <a:noFill/>
              </a:ln>
            </p:spPr>
            <p:txBody>
              <a:bodyPr spcFirstLastPara="1" wrap="square" lIns="91425" tIns="45700" rIns="91425" bIns="45700" numCol="1" anchor="ctr" anchorCtr="0">
                <a:noAutofit/>
              </a:bodyPr>
              <a:lstStyle/>
              <a:p>
                <a:pPr algn="ctr">
                  <a:buClr>
                    <a:schemeClr val="dk1"/>
                  </a:buClr>
                  <a:buSzPts val="1400"/>
                </a:pPr>
                <a:r>
                  <a:rPr lang="en-US" dirty="0">
                    <a:latin typeface="+mn-lt"/>
                  </a:rPr>
                  <a:t>Market</a:t>
                </a:r>
                <a:endParaRPr dirty="0">
                  <a:latin typeface="+mn-lt"/>
                </a:endParaRPr>
              </a:p>
              <a:p>
                <a:pPr algn="ctr">
                  <a:buClr>
                    <a:schemeClr val="dk1"/>
                  </a:buClr>
                  <a:buSzPts val="1400"/>
                </a:pPr>
                <a:r>
                  <a:rPr lang="en-US" dirty="0">
                    <a:latin typeface="+mn-lt"/>
                  </a:rPr>
                  <a:t>Size</a:t>
                </a:r>
                <a:endParaRPr dirty="0">
                  <a:latin typeface="+mn-lt"/>
                </a:endParaRPr>
              </a:p>
            </p:txBody>
          </p:sp>
        </p:grpSp>
        <p:sp>
          <p:nvSpPr>
            <p:cNvPr id="228" name="Google Shape;228;p32"/>
            <p:cNvSpPr/>
            <p:nvPr/>
          </p:nvSpPr>
          <p:spPr>
            <a:xfrm>
              <a:off x="5927274" y="2525533"/>
              <a:ext cx="2834640" cy="285750"/>
            </a:xfrm>
            <a:prstGeom prst="rect">
              <a:avLst/>
            </a:prstGeom>
            <a:grpFill/>
            <a:ln>
              <a:solidFill>
                <a:schemeClr val="tx1"/>
              </a:solidFill>
            </a:ln>
          </p:spPr>
          <p:txBody>
            <a:bodyPr spcFirstLastPara="1" wrap="square" lIns="91425" tIns="45700" rIns="91425" bIns="45700" numCol="1" anchor="ctr" anchorCtr="0">
              <a:noAutofit/>
            </a:bodyPr>
            <a:lstStyle/>
            <a:p>
              <a:pPr algn="ctr">
                <a:buSzPts val="1400"/>
              </a:pPr>
              <a:r>
                <a:rPr lang="en-US" b="1" dirty="0">
                  <a:latin typeface="+mn-lt"/>
                </a:rPr>
                <a:t>Target Market Size</a:t>
              </a:r>
              <a:endParaRPr b="1" dirty="0">
                <a:latin typeface="+mn-lt"/>
              </a:endParaRPr>
            </a:p>
          </p:txBody>
        </p:sp>
      </p:grpSp>
      <p:graphicFrame>
        <p:nvGraphicFramePr>
          <p:cNvPr id="229" name="Google Shape;229;p32"/>
          <p:cNvGraphicFramePr/>
          <p:nvPr>
            <p:extLst>
              <p:ext uri="{D42A27DB-BD31-4B8C-83A1-F6EECF244321}">
                <p14:modId xmlns:p14="http://schemas.microsoft.com/office/powerpoint/2010/main" val="3496430458"/>
              </p:ext>
            </p:extLst>
          </p:nvPr>
        </p:nvGraphicFramePr>
        <p:xfrm>
          <a:off x="381000" y="1397000"/>
          <a:ext cx="8229600" cy="675660"/>
        </p:xfrm>
        <a:graphic>
          <a:graphicData uri="http://schemas.openxmlformats.org/drawingml/2006/table">
            <a:tbl>
              <a:tblPr firstRow="1" bandRow="1">
                <a:noFill/>
                <a:tableStyleId>{45635FF7-C427-4289-992A-E6C846D079F5}</a:tableStyleId>
              </a:tblPr>
              <a:tblGrid>
                <a:gridCol w="1405759">
                  <a:extLst>
                    <a:ext uri="{9D8B030D-6E8A-4147-A177-3AD203B41FA5}">
                      <a16:colId xmlns:a16="http://schemas.microsoft.com/office/drawing/2014/main" val="20000"/>
                    </a:ext>
                  </a:extLst>
                </a:gridCol>
                <a:gridCol w="2709041">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0">
                <a:tc gridSpan="4">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mn-lt"/>
                          <a:ea typeface="Arial"/>
                          <a:cs typeface="Arial"/>
                          <a:sym typeface="Arial"/>
                        </a:rPr>
                        <a:t>Market Statistics</a:t>
                      </a:r>
                      <a:endParaRPr sz="1400" b="1" i="0" u="none" strike="noStrike" cap="none" dirty="0">
                        <a:solidFill>
                          <a:srgbClr val="000000"/>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300" dirty="0">
                          <a:latin typeface="+mn-lt"/>
                          <a:ea typeface="Arial"/>
                          <a:cs typeface="Arial"/>
                          <a:sym typeface="Arial"/>
                        </a:rPr>
                        <a:t>Industry Name</a:t>
                      </a:r>
                      <a:r>
                        <a:rPr lang="en-US" sz="1400" dirty="0">
                          <a:latin typeface="Arial"/>
                          <a:ea typeface="Arial"/>
                          <a:cs typeface="Arial"/>
                          <a:sym typeface="Arial"/>
                        </a:rPr>
                        <a:t>:</a:t>
                      </a:r>
                      <a:endParaRPr sz="1400" dirty="0">
                        <a:latin typeface="Arial"/>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rgbClr val="000000"/>
                          </a:solidFill>
                          <a:latin typeface="+mn-lt"/>
                          <a:ea typeface="Arial"/>
                          <a:cs typeface="Arial"/>
                          <a:sym typeface="Arial"/>
                        </a:rPr>
                        <a:t>Internet</a:t>
                      </a:r>
                      <a:r>
                        <a:rPr lang="en-US" sz="1300" b="1" baseline="0" dirty="0">
                          <a:solidFill>
                            <a:schemeClr val="dk1"/>
                          </a:solidFill>
                          <a:latin typeface="+mn-lt"/>
                          <a:cs typeface="Arial"/>
                          <a:sym typeface="Arial"/>
                        </a:rPr>
                        <a:t> and Mail Order Retail</a:t>
                      </a:r>
                      <a:endParaRPr sz="13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rtl="0">
                        <a:spcBef>
                          <a:spcPts val="0"/>
                        </a:spcBef>
                        <a:spcAft>
                          <a:spcPts val="0"/>
                        </a:spcAft>
                        <a:buNone/>
                      </a:pPr>
                      <a:r>
                        <a:rPr lang="en-US" sz="1300" dirty="0">
                          <a:latin typeface="+mn-lt"/>
                          <a:ea typeface="Arial"/>
                          <a:cs typeface="Arial"/>
                          <a:sym typeface="Arial"/>
                        </a:rPr>
                        <a:t>Annual Industry Sales</a:t>
                      </a:r>
                      <a:r>
                        <a:rPr lang="en-US" sz="1400" dirty="0">
                          <a:latin typeface="Arial"/>
                          <a:ea typeface="Arial"/>
                          <a:cs typeface="Arial"/>
                          <a:sym typeface="Arial"/>
                        </a:rPr>
                        <a:t>:</a:t>
                      </a:r>
                      <a:endParaRPr sz="1400" dirty="0">
                        <a:latin typeface="Arial"/>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300" b="1" dirty="0">
                          <a:latin typeface="+mn-lt"/>
                          <a:ea typeface="Arial"/>
                          <a:cs typeface="Arial"/>
                          <a:sym typeface="Arial"/>
                        </a:rPr>
                        <a:t>$</a:t>
                      </a:r>
                      <a:r>
                        <a:rPr lang="en-US" sz="1300" b="1" dirty="0">
                          <a:solidFill>
                            <a:schemeClr val="dk1"/>
                          </a:solidFill>
                          <a:latin typeface="+mn-lt"/>
                          <a:ea typeface="Arial"/>
                          <a:cs typeface="Arial"/>
                          <a:sym typeface="Arial"/>
                        </a:rPr>
                        <a:t>460</a:t>
                      </a:r>
                      <a:r>
                        <a:rPr lang="en-US" sz="1300" b="1" baseline="0" dirty="0">
                          <a:solidFill>
                            <a:schemeClr val="dk1"/>
                          </a:solidFill>
                          <a:latin typeface="+mn-lt"/>
                          <a:ea typeface="Arial"/>
                          <a:cs typeface="Arial"/>
                          <a:sym typeface="Arial"/>
                        </a:rPr>
                        <a:t> Billion </a:t>
                      </a:r>
                      <a:endParaRPr sz="13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230" name="Google Shape;230;p32"/>
          <p:cNvSpPr/>
          <p:nvPr/>
        </p:nvSpPr>
        <p:spPr>
          <a:xfrm>
            <a:off x="6648048" y="4074128"/>
            <a:ext cx="1240694" cy="259702"/>
          </a:xfrm>
          <a:prstGeom prst="rect">
            <a:avLst/>
          </a:prstGeom>
          <a:solidFill>
            <a:schemeClr val="lt1"/>
          </a:solidFill>
          <a:ln w="28575" cap="flat" cmpd="sng">
            <a:solidFill>
              <a:srgbClr val="FFCC66"/>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spcBef>
                <a:spcPts val="0"/>
              </a:spcBef>
              <a:spcAft>
                <a:spcPts val="0"/>
              </a:spcAft>
              <a:buNone/>
            </a:pPr>
            <a:r>
              <a:rPr lang="en-US" b="1" dirty="0">
                <a:latin typeface="+mn-lt"/>
              </a:rPr>
              <a:t>1.6 Million</a:t>
            </a:r>
            <a:endParaRPr sz="1400" b="1" i="0" u="none" strike="noStrike" cap="none" dirty="0">
              <a:solidFill>
                <a:srgbClr val="000000"/>
              </a:solidFill>
              <a:latin typeface="+mn-lt"/>
              <a:sym typeface="Arial"/>
            </a:endParaRPr>
          </a:p>
        </p:txBody>
      </p:sp>
      <p:sp>
        <p:nvSpPr>
          <p:cNvPr id="231" name="Google Shape;231;p32"/>
          <p:cNvSpPr/>
          <p:nvPr/>
        </p:nvSpPr>
        <p:spPr>
          <a:xfrm>
            <a:off x="6843569" y="5113751"/>
            <a:ext cx="913065" cy="314881"/>
          </a:xfrm>
          <a:prstGeom prst="rect">
            <a:avLst/>
          </a:prstGeom>
          <a:solidFill>
            <a:schemeClr val="lt1"/>
          </a:solidFill>
          <a:ln w="28575" cap="flat" cmpd="sng">
            <a:solidFill>
              <a:srgbClr val="FFCC66"/>
            </a:solidFill>
            <a:prstDash val="solid"/>
            <a:round/>
            <a:headEnd type="none" w="sm" len="sm"/>
            <a:tailEnd type="none" w="sm" len="sm"/>
          </a:ln>
        </p:spPr>
        <p:txBody>
          <a:bodyPr spcFirstLastPara="1" wrap="square" lIns="91425" tIns="45700" rIns="91425" bIns="45700" numCol="1" anchor="ctr" anchorCtr="0">
            <a:noAutofit/>
          </a:bodyPr>
          <a:lstStyle/>
          <a:p>
            <a:pPr algn="ctr"/>
            <a:r>
              <a:rPr lang="en-US" b="1" dirty="0">
                <a:latin typeface="+mn-lt"/>
              </a:rPr>
              <a:t>8,000</a:t>
            </a:r>
            <a:endParaRPr b="1" dirty="0">
              <a:latin typeface="+mn-lt"/>
            </a:endParaRPr>
          </a:p>
        </p:txBody>
      </p:sp>
      <p:pic>
        <p:nvPicPr>
          <p:cNvPr id="232" name="Google Shape;232;p32"/>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33" name="Google Shape;233;p32"/>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sp>
        <p:nvSpPr>
          <p:cNvPr id="234" name="Google Shape;234;p32"/>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marL="0" marR="0" lvl="0" indent="0" algn="ctr" rtl="0">
              <a:spcBef>
                <a:spcPts val="0"/>
              </a:spcBef>
              <a:spcAft>
                <a:spcPts val="0"/>
              </a:spcAft>
              <a:buClr>
                <a:schemeClr val="dk1"/>
              </a:buClr>
              <a:buSzPts val="4000"/>
              <a:buFont typeface="Arial"/>
              <a:buNone/>
            </a:pPr>
            <a:r>
              <a:rPr lang="en-US" sz="6000" dirty="0">
                <a:solidFill>
                  <a:schemeClr val="dk1"/>
                </a:solidFill>
                <a:latin typeface="Century Gothic" panose="020B0502020202020204" pitchFamily="34" charset="0"/>
                <a:ea typeface="Arial"/>
                <a:cs typeface="Arial"/>
                <a:sym typeface="Arial"/>
              </a:rPr>
              <a:t>Market Analysis</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pic>
        <p:nvPicPr>
          <p:cNvPr id="2" name="Picture 1"/>
          <p:cNvPicPr>
            <a:picLocks noChangeAspect="1"/>
          </p:cNvPicPr>
          <p:nvPr/>
        </p:nvPicPr>
        <p:blipFill>
          <a:blip r:embed="rId5"/>
          <a:stretch>
            <a:fillRect/>
          </a:stretch>
        </p:blipFill>
        <p:spPr>
          <a:xfrm>
            <a:off x="3798051" y="3215832"/>
            <a:ext cx="697749" cy="9915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2" name="Google Shape;242;p33"/>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numCol="1" anchor="ctr" anchorCtr="0">
            <a:noAutofit/>
          </a:bodyPr>
          <a:lstStyle/>
          <a:p>
            <a:pPr algn="ctr">
              <a:spcBef>
                <a:spcPts val="0"/>
              </a:spcBef>
              <a:buClr>
                <a:schemeClr val="dk1"/>
              </a:buClr>
              <a:buSzPts val="4000"/>
            </a:pPr>
            <a:r>
              <a:rPr lang="en-US" sz="6000" dirty="0">
                <a:solidFill>
                  <a:schemeClr val="dk1"/>
                </a:solidFill>
                <a:latin typeface="Century Gothic" panose="020B0502020202020204" pitchFamily="34" charset="0"/>
                <a:ea typeface="Arial"/>
                <a:cs typeface="Arial"/>
                <a:sym typeface="Arial"/>
              </a:rPr>
              <a:t>Marketing and Sales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55058739"/>
              </p:ext>
            </p:extLst>
          </p:nvPr>
        </p:nvGraphicFramePr>
        <p:xfrm>
          <a:off x="457200" y="4462816"/>
          <a:ext cx="8229600" cy="1191986"/>
        </p:xfrm>
        <a:graphic>
          <a:graphicData uri="http://schemas.openxmlformats.org/drawingml/2006/table">
            <a:tbl>
              <a:tblPr firstRow="1" bandRow="1">
                <a:tableStyleId>{8B0E18F1-3988-4B3F-8792-D2056E4D828D}</a:tableStyleId>
              </a:tblPr>
              <a:tblGrid>
                <a:gridCol w="2057400">
                  <a:extLst>
                    <a:ext uri="{9D8B030D-6E8A-4147-A177-3AD203B41FA5}">
                      <a16:colId xmlns:a16="http://schemas.microsoft.com/office/drawing/2014/main" val="1844037698"/>
                    </a:ext>
                  </a:extLst>
                </a:gridCol>
                <a:gridCol w="2057400">
                  <a:extLst>
                    <a:ext uri="{9D8B030D-6E8A-4147-A177-3AD203B41FA5}">
                      <a16:colId xmlns:a16="http://schemas.microsoft.com/office/drawing/2014/main" val="2206765025"/>
                    </a:ext>
                  </a:extLst>
                </a:gridCol>
                <a:gridCol w="2057400">
                  <a:extLst>
                    <a:ext uri="{9D8B030D-6E8A-4147-A177-3AD203B41FA5}">
                      <a16:colId xmlns:a16="http://schemas.microsoft.com/office/drawing/2014/main" val="4235756352"/>
                    </a:ext>
                  </a:extLst>
                </a:gridCol>
                <a:gridCol w="2057400">
                  <a:extLst>
                    <a:ext uri="{9D8B030D-6E8A-4147-A177-3AD203B41FA5}">
                      <a16:colId xmlns:a16="http://schemas.microsoft.com/office/drawing/2014/main" val="3485410997"/>
                    </a:ext>
                  </a:extLst>
                </a:gridCol>
              </a:tblGrid>
              <a:tr h="405882">
                <a:tc>
                  <a:txBody>
                    <a:bodyPr/>
                    <a:lstStyle/>
                    <a:p>
                      <a:pPr algn="ctr"/>
                      <a:r>
                        <a:rPr lang="en-US" dirty="0">
                          <a:solidFill>
                            <a:schemeClr val="tx1"/>
                          </a:solidFill>
                          <a:latin typeface="+mn-lt"/>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dirty="0">
                          <a:solidFill>
                            <a:schemeClr val="tx1"/>
                          </a:solidFill>
                          <a:latin typeface="+mn-lt"/>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dirty="0">
                          <a:solidFill>
                            <a:schemeClr val="tx1"/>
                          </a:solidFill>
                          <a:latin typeface="+mn-lt"/>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dirty="0">
                          <a:solidFill>
                            <a:schemeClr val="tx1"/>
                          </a:solidFill>
                          <a:latin typeface="+mn-lt"/>
                        </a:rPr>
                        <a:t>Saturday</a:t>
                      </a:r>
                      <a:r>
                        <a:rPr lang="en-US" baseline="0" dirty="0">
                          <a:solidFill>
                            <a:schemeClr val="tx1"/>
                          </a:solidFill>
                          <a:latin typeface="+mn-lt"/>
                        </a:rPr>
                        <a:t>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423399967"/>
                  </a:ext>
                </a:extLst>
              </a:tr>
              <a:tr h="786104">
                <a:tc>
                  <a:txBody>
                    <a:bodyPr/>
                    <a:lstStyle/>
                    <a:p>
                      <a:pPr algn="ctr"/>
                      <a:r>
                        <a:rPr lang="en-US" dirty="0">
                          <a:latin typeface="+mn-lt"/>
                        </a:rPr>
                        <a:t>Post a</a:t>
                      </a:r>
                      <a:r>
                        <a:rPr lang="en-US" baseline="0" dirty="0">
                          <a:latin typeface="+mn-lt"/>
                        </a:rPr>
                        <a:t> party picture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latin typeface="+mn-lt"/>
                        </a:rPr>
                        <a:t>Post an update on the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latin typeface="+mn-lt"/>
                        </a:rPr>
                        <a:t>Post different</a:t>
                      </a:r>
                      <a:r>
                        <a:rPr lang="en-US" baseline="0" dirty="0">
                          <a:latin typeface="+mn-lt"/>
                        </a:rPr>
                        <a:t> party options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latin typeface="+mn-lt"/>
                        </a:rPr>
                        <a:t>Promote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4441356"/>
                  </a:ext>
                </a:extLst>
              </a:tr>
            </a:tbl>
          </a:graphicData>
        </a:graphic>
      </p:graphicFrame>
      <p:pic>
        <p:nvPicPr>
          <p:cNvPr id="240" name="Google Shape;240;p33"/>
          <p:cNvPicPr preferRelativeResize="0"/>
          <p:nvPr/>
        </p:nvPicPr>
        <p:blipFill rotWithShape="1">
          <a:blip r:embed="rId3">
            <a:alphaModFix/>
          </a:blip>
          <a:srcRect/>
          <a:stretch/>
        </p:blipFill>
        <p:spPr>
          <a:xfrm>
            <a:off x="0" y="6035040"/>
            <a:ext cx="9144000" cy="822960"/>
          </a:xfrm>
          <a:prstGeom prst="rect">
            <a:avLst/>
          </a:prstGeom>
          <a:noFill/>
          <a:ln>
            <a:noFill/>
          </a:ln>
        </p:spPr>
      </p:pic>
      <p:sp>
        <p:nvSpPr>
          <p:cNvPr id="241" name="Google Shape;241;p33"/>
          <p:cNvSpPr txBox="1"/>
          <p:nvPr/>
        </p:nvSpPr>
        <p:spPr>
          <a:xfrm>
            <a:off x="15240" y="6123354"/>
            <a:ext cx="2499360" cy="646331"/>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1800" b="0" i="0" u="none" strike="noStrike" cap="none" dirty="0">
              <a:solidFill>
                <a:srgbClr val="FF0000"/>
              </a:solidFill>
              <a:latin typeface="Arial"/>
              <a:ea typeface="Arial"/>
              <a:cs typeface="Arial"/>
              <a:sym typeface="A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752" t="17254" r="30157" b="17928"/>
          <a:stretch/>
        </p:blipFill>
        <p:spPr>
          <a:xfrm>
            <a:off x="235860" y="6072350"/>
            <a:ext cx="935421" cy="748337"/>
          </a:xfrm>
          <a:prstGeom prst="rect">
            <a:avLst/>
          </a:prstGeom>
        </p:spPr>
      </p:pic>
      <p:sp>
        <p:nvSpPr>
          <p:cNvPr id="3" name="TextBox 2"/>
          <p:cNvSpPr txBox="1"/>
          <p:nvPr/>
        </p:nvSpPr>
        <p:spPr>
          <a:xfrm>
            <a:off x="839755" y="1295400"/>
            <a:ext cx="7277877" cy="2677656"/>
          </a:xfrm>
          <a:prstGeom prst="rect">
            <a:avLst/>
          </a:prstGeom>
          <a:noFill/>
        </p:spPr>
        <p:txBody>
          <a:bodyPr wrap="square" rtlCol="0">
            <a:spAutoFit/>
          </a:bodyPr>
          <a:lstStyle/>
          <a:p>
            <a:pPr marL="660400" indent="-457200">
              <a:buClr>
                <a:schemeClr val="dk1"/>
              </a:buClr>
              <a:buSzPts val="3200"/>
              <a:buFont typeface="Wingdings" panose="05000000000000000000" pitchFamily="2" charset="2"/>
              <a:buChar char="Ø"/>
            </a:pPr>
            <a:r>
              <a:rPr lang="en-US" sz="2800" kern="1200" dirty="0">
                <a:solidFill>
                  <a:schemeClr val="dk1"/>
                </a:solidFill>
                <a:latin typeface="Century Gothic" panose="020B0502020202020204" pitchFamily="34" charset="0"/>
              </a:rPr>
              <a:t>Website </a:t>
            </a:r>
          </a:p>
          <a:p>
            <a:pPr marL="660400" indent="-457200">
              <a:buClr>
                <a:schemeClr val="dk1"/>
              </a:buClr>
              <a:buSzPts val="3200"/>
              <a:buFont typeface="Wingdings" panose="05000000000000000000" pitchFamily="2" charset="2"/>
              <a:buChar char="Ø"/>
            </a:pPr>
            <a:r>
              <a:rPr lang="en-US" sz="2800" kern="1200" dirty="0">
                <a:solidFill>
                  <a:schemeClr val="dk1"/>
                </a:solidFill>
                <a:latin typeface="Century Gothic" panose="020B0502020202020204" pitchFamily="34" charset="0"/>
              </a:rPr>
              <a:t>Social media  </a:t>
            </a:r>
          </a:p>
          <a:p>
            <a:pPr marL="660400" indent="-457200">
              <a:buClr>
                <a:schemeClr val="dk1"/>
              </a:buClr>
              <a:buSzPts val="3200"/>
              <a:buFont typeface="Wingdings" panose="05000000000000000000" pitchFamily="2" charset="2"/>
              <a:buChar char="Ø"/>
            </a:pPr>
            <a:r>
              <a:rPr lang="en-US" sz="2800" kern="1200" dirty="0">
                <a:solidFill>
                  <a:schemeClr val="dk1"/>
                </a:solidFill>
                <a:latin typeface="Century Gothic" panose="020B0502020202020204" pitchFamily="34" charset="0"/>
              </a:rPr>
              <a:t>Business </a:t>
            </a:r>
            <a:r>
              <a:rPr lang="en-US" sz="2800" kern="1200" dirty="0" smtClean="0">
                <a:solidFill>
                  <a:schemeClr val="dk1"/>
                </a:solidFill>
                <a:latin typeface="Century Gothic" panose="020B0502020202020204" pitchFamily="34" charset="0"/>
              </a:rPr>
              <a:t>cards </a:t>
            </a:r>
            <a:endParaRPr lang="en-US" sz="2800" kern="1200" dirty="0">
              <a:solidFill>
                <a:schemeClr val="dk1"/>
              </a:solidFill>
              <a:latin typeface="Century Gothic" panose="020B0502020202020204" pitchFamily="34" charset="0"/>
            </a:endParaRPr>
          </a:p>
          <a:p>
            <a:pPr marL="660400" indent="-457200">
              <a:buClr>
                <a:schemeClr val="dk1"/>
              </a:buClr>
              <a:buSzPts val="3200"/>
              <a:buFont typeface="Wingdings" panose="05000000000000000000" pitchFamily="2" charset="2"/>
              <a:buChar char="Ø"/>
            </a:pPr>
            <a:r>
              <a:rPr lang="en-US" sz="2800" kern="1200" dirty="0" smtClean="0">
                <a:solidFill>
                  <a:schemeClr val="dk1"/>
                </a:solidFill>
                <a:latin typeface="Century Gothic" panose="020B0502020202020204" pitchFamily="34" charset="0"/>
              </a:rPr>
              <a:t>Pens</a:t>
            </a:r>
            <a:endParaRPr lang="en-US" sz="2800" kern="1200" dirty="0">
              <a:solidFill>
                <a:schemeClr val="dk1"/>
              </a:solidFill>
              <a:latin typeface="Century Gothic" panose="020B0502020202020204" pitchFamily="34" charset="0"/>
            </a:endParaRPr>
          </a:p>
          <a:p>
            <a:pPr marL="660400" indent="-457200">
              <a:buClr>
                <a:schemeClr val="dk1"/>
              </a:buClr>
              <a:buSzPts val="3200"/>
              <a:buFont typeface="Wingdings" panose="05000000000000000000" pitchFamily="2" charset="2"/>
              <a:buChar char="Ø"/>
            </a:pPr>
            <a:r>
              <a:rPr lang="en-US" sz="2800" kern="1200" dirty="0" smtClean="0">
                <a:solidFill>
                  <a:schemeClr val="dk1"/>
                </a:solidFill>
                <a:latin typeface="Century Gothic" panose="020B0502020202020204" pitchFamily="34" charset="0"/>
              </a:rPr>
              <a:t>Discounts</a:t>
            </a:r>
          </a:p>
          <a:p>
            <a:pPr marL="660400" indent="-457200">
              <a:buClr>
                <a:schemeClr val="dk1"/>
              </a:buClr>
              <a:buSzPts val="3200"/>
              <a:buFont typeface="Wingdings" panose="05000000000000000000" pitchFamily="2" charset="2"/>
              <a:buChar char="Ø"/>
            </a:pPr>
            <a:r>
              <a:rPr lang="en-US" sz="2800" kern="1200" dirty="0" smtClean="0">
                <a:solidFill>
                  <a:schemeClr val="dk1"/>
                </a:solidFill>
                <a:latin typeface="Century Gothic" panose="020B0502020202020204" pitchFamily="34" charset="0"/>
              </a:rPr>
              <a:t>Pop-up ads </a:t>
            </a:r>
            <a:endParaRPr lang="en-US" sz="2800" kern="1200" dirty="0">
              <a:solidFill>
                <a:schemeClr val="dk1"/>
              </a:solidFill>
              <a:latin typeface="Century Gothic" panose="020B0502020202020204" pitchFamily="34" charset="0"/>
            </a:endParaRPr>
          </a:p>
        </p:txBody>
      </p:sp>
      <p:sp>
        <p:nvSpPr>
          <p:cNvPr id="4" name="TextBox 3"/>
          <p:cNvSpPr txBox="1"/>
          <p:nvPr/>
        </p:nvSpPr>
        <p:spPr>
          <a:xfrm>
            <a:off x="587140" y="3994484"/>
            <a:ext cx="4889635" cy="523220"/>
          </a:xfrm>
          <a:prstGeom prst="rect">
            <a:avLst/>
          </a:prstGeom>
          <a:noFill/>
        </p:spPr>
        <p:txBody>
          <a:bodyPr wrap="square" rtlCol="0">
            <a:spAutoFit/>
          </a:bodyPr>
          <a:lstStyle/>
          <a:p>
            <a:r>
              <a:rPr lang="en-US" sz="2800" kern="1200" dirty="0">
                <a:solidFill>
                  <a:schemeClr val="dk1"/>
                </a:solidFill>
                <a:latin typeface="Century Gothic" panose="020B0502020202020204" pitchFamily="34" charset="0"/>
              </a:rPr>
              <a:t>Instagram:</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956" y="1186215"/>
            <a:ext cx="4529844" cy="310580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Custom 4">
      <a:dk1>
        <a:sysClr val="windowText" lastClr="000000"/>
      </a:dk1>
      <a:lt1>
        <a:sysClr val="window" lastClr="FFFFFF"/>
      </a:lt1>
      <a:dk2>
        <a:srgbClr val="454551"/>
      </a:dk2>
      <a:lt2>
        <a:srgbClr val="EDBEF0"/>
      </a:lt2>
      <a:accent1>
        <a:srgbClr val="F3ABD3"/>
      </a:accent1>
      <a:accent2>
        <a:srgbClr val="DF81E1"/>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1_Savon">
  <a:themeElements>
    <a:clrScheme name="Custom 4">
      <a:dk1>
        <a:sysClr val="windowText" lastClr="000000"/>
      </a:dk1>
      <a:lt1>
        <a:sysClr val="window" lastClr="FFFFFF"/>
      </a:lt1>
      <a:dk2>
        <a:srgbClr val="454551"/>
      </a:dk2>
      <a:lt2>
        <a:srgbClr val="EDBEF0"/>
      </a:lt2>
      <a:accent1>
        <a:srgbClr val="F3ABD3"/>
      </a:accent1>
      <a:accent2>
        <a:srgbClr val="DF81E1"/>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2097</Words>
  <Application>Microsoft Office PowerPoint</Application>
  <PresentationFormat>On-screen Show (4:3)</PresentationFormat>
  <Paragraphs>253</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Open Sans</vt:lpstr>
      <vt:lpstr>Wingdings</vt:lpstr>
      <vt:lpstr>Cambria Math</vt:lpstr>
      <vt:lpstr>Calibri</vt:lpstr>
      <vt:lpstr>Century Gothic</vt:lpstr>
      <vt:lpstr>Kristen ITC</vt:lpstr>
      <vt:lpstr>Garamond</vt:lpstr>
      <vt:lpstr>Savon</vt:lpstr>
      <vt:lpstr>1_Savon</vt:lpstr>
      <vt:lpstr>PowerPoint Presentation</vt:lpstr>
      <vt:lpstr>The Fiesta Box!</vt:lpstr>
      <vt:lpstr>Problem </vt:lpstr>
      <vt:lpstr>Solution</vt:lpstr>
      <vt:lpstr>What We Do</vt:lpstr>
      <vt:lpstr>PowerPoint Presentation</vt:lpstr>
      <vt:lpstr>Business Model</vt:lpstr>
      <vt:lpstr>Market Analysis</vt:lpstr>
      <vt:lpstr>Marketing and Sales</vt:lpstr>
      <vt:lpstr>PowerPoint Presentation</vt:lpstr>
      <vt:lpstr>PowerPoint Presentation</vt:lpstr>
      <vt:lpstr>Sales Projections</vt:lpstr>
      <vt:lpstr>PowerPoint Presentation</vt:lpstr>
      <vt:lpstr>Future Plans</vt:lpstr>
      <vt:lpstr>𝓟𝓪𝓻𝓽𝔂𝓲𝓷𝓰 𝓜𝓪𝓭𝓮 𝓔𝓪𝓼𝔂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Nazir, Ayesha [Student]</dc:creator>
  <cp:lastModifiedBy>Nguyen, Anne</cp:lastModifiedBy>
  <cp:revision>252</cp:revision>
  <cp:lastPrinted>2018-11-08T15:30:41Z</cp:lastPrinted>
  <dcterms:created xsi:type="dcterms:W3CDTF">2018-09-23T22:42:38Z</dcterms:created>
  <dcterms:modified xsi:type="dcterms:W3CDTF">2018-12-11T16:30:09Z</dcterms:modified>
</cp:coreProperties>
</file>