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349" r:id="rId2"/>
  </p:sldMasterIdLst>
  <p:notesMasterIdLst>
    <p:notesMasterId r:id="rId26"/>
  </p:notesMasterIdLst>
  <p:handoutMasterIdLst>
    <p:handoutMasterId r:id="rId27"/>
  </p:handoutMasterIdLst>
  <p:sldIdLst>
    <p:sldId id="290" r:id="rId3"/>
    <p:sldId id="325" r:id="rId4"/>
    <p:sldId id="300" r:id="rId5"/>
    <p:sldId id="292" r:id="rId6"/>
    <p:sldId id="293" r:id="rId7"/>
    <p:sldId id="305" r:id="rId8"/>
    <p:sldId id="296" r:id="rId9"/>
    <p:sldId id="297" r:id="rId10"/>
    <p:sldId id="313" r:id="rId11"/>
    <p:sldId id="314" r:id="rId12"/>
    <p:sldId id="315" r:id="rId13"/>
    <p:sldId id="316" r:id="rId14"/>
    <p:sldId id="317" r:id="rId15"/>
    <p:sldId id="323" r:id="rId16"/>
    <p:sldId id="282" r:id="rId17"/>
    <p:sldId id="310" r:id="rId18"/>
    <p:sldId id="283" r:id="rId19"/>
    <p:sldId id="284" r:id="rId20"/>
    <p:sldId id="324" r:id="rId21"/>
    <p:sldId id="286" r:id="rId22"/>
    <p:sldId id="287" r:id="rId23"/>
    <p:sldId id="288" r:id="rId24"/>
    <p:sldId id="289" r:id="rId2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CC33"/>
    <a:srgbClr val="8EB4E3"/>
    <a:srgbClr val="D0D8E8"/>
    <a:srgbClr val="FF3300"/>
    <a:srgbClr val="6699FF"/>
    <a:srgbClr val="0000FF"/>
    <a:srgbClr val="E9EDF4"/>
    <a:srgbClr val="008000"/>
    <a:srgbClr val="77777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6" autoAdjust="0"/>
    <p:restoredTop sz="43378" autoAdjust="0"/>
  </p:normalViewPr>
  <p:slideViewPr>
    <p:cSldViewPr>
      <p:cViewPr varScale="1">
        <p:scale>
          <a:sx n="74" d="100"/>
          <a:sy n="74" d="100"/>
        </p:scale>
        <p:origin x="-504" y="-10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p:scale>
          <a:sx n="100" d="100"/>
          <a:sy n="100" d="100"/>
        </p:scale>
        <p:origin x="-2700" y="72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8B0F-D41D-4A0D-8C64-AE3F37F0D3FD}" type="doc">
      <dgm:prSet loTypeId="urn:microsoft.com/office/officeart/2005/8/layout/hierarchy3" loCatId="hierarchy" qsTypeId="urn:microsoft.com/office/officeart/2005/8/quickstyle/3d3" qsCatId="3D" csTypeId="urn:microsoft.com/office/officeart/2005/8/colors/colorful1#1" csCatId="colorful" phldr="1"/>
      <dgm:spPr/>
      <dgm:t>
        <a:bodyPr/>
        <a:lstStyle/>
        <a:p>
          <a:endParaRPr lang="en-US"/>
        </a:p>
      </dgm:t>
    </dgm:pt>
    <dgm:pt modelId="{D965AA0E-16E1-484A-B1CC-67A538879F05}">
      <dgm:prSet phldrT="[Text]">
        <dgm:style>
          <a:lnRef idx="2">
            <a:schemeClr val="accent4"/>
          </a:lnRef>
          <a:fillRef idx="1">
            <a:schemeClr val="lt1"/>
          </a:fillRef>
          <a:effectRef idx="0">
            <a:schemeClr val="accent4"/>
          </a:effectRef>
          <a:fontRef idx="minor">
            <a:schemeClr val="dk1"/>
          </a:fontRef>
        </dgm:style>
      </dgm:prSet>
      <dgm:spPr/>
      <dgm:t>
        <a:bodyPr/>
        <a:lstStyle/>
        <a:p>
          <a:r>
            <a:rPr lang="en-US" b="1" dirty="0" smtClean="0">
              <a:solidFill>
                <a:schemeClr val="tx1"/>
              </a:solidFill>
              <a:latin typeface="Arial" pitchFamily="34" charset="0"/>
              <a:cs typeface="Arial" pitchFamily="34" charset="0"/>
            </a:rPr>
            <a:t>People</a:t>
          </a:r>
          <a:endParaRPr lang="en-US" b="1" dirty="0">
            <a:solidFill>
              <a:schemeClr val="tx1"/>
            </a:solidFill>
            <a:latin typeface="Arial" pitchFamily="34" charset="0"/>
            <a:cs typeface="Arial" pitchFamily="34" charset="0"/>
          </a:endParaRPr>
        </a:p>
      </dgm:t>
    </dgm:pt>
    <dgm:pt modelId="{5B07CCD0-8F07-4095-9531-7073E9866020}" type="parTrans" cxnId="{1E305DDD-0F83-4797-90F6-75FDA69B1634}">
      <dgm:prSet/>
      <dgm:spPr/>
      <dgm:t>
        <a:bodyPr/>
        <a:lstStyle/>
        <a:p>
          <a:endParaRPr lang="en-US"/>
        </a:p>
      </dgm:t>
    </dgm:pt>
    <dgm:pt modelId="{115B7A06-74ED-452E-8E33-B9583D81B1E8}" type="sibTrans" cxnId="{1E305DDD-0F83-4797-90F6-75FDA69B1634}">
      <dgm:prSet/>
      <dgm:spPr/>
      <dgm:t>
        <a:bodyPr/>
        <a:lstStyle/>
        <a:p>
          <a:endParaRPr lang="en-US"/>
        </a:p>
      </dgm:t>
    </dgm:pt>
    <dgm:pt modelId="{437DFC35-C785-40FB-B62F-DD7674F7DB5C}">
      <dgm:prSet phldrT="[Text]">
        <dgm:style>
          <a:lnRef idx="2">
            <a:schemeClr val="accent4"/>
          </a:lnRef>
          <a:fillRef idx="1">
            <a:schemeClr val="lt1"/>
          </a:fillRef>
          <a:effectRef idx="0">
            <a:schemeClr val="accent4"/>
          </a:effectRef>
          <a:fontRef idx="minor">
            <a:schemeClr val="dk1"/>
          </a:fontRef>
        </dgm:style>
      </dgm:prSet>
      <dgm:spPr/>
      <dgm:t>
        <a:bodyPr/>
        <a:lstStyle/>
        <a:p>
          <a:r>
            <a:rPr lang="en-US" b="1" dirty="0" smtClean="0">
              <a:solidFill>
                <a:schemeClr val="tx1"/>
              </a:solidFill>
              <a:latin typeface="Arial" pitchFamily="34" charset="0"/>
              <a:cs typeface="Arial" pitchFamily="34" charset="0"/>
            </a:rPr>
            <a:t>Service</a:t>
          </a:r>
          <a:endParaRPr lang="en-US" b="1" dirty="0">
            <a:solidFill>
              <a:schemeClr val="tx1"/>
            </a:solidFill>
            <a:latin typeface="Arial" pitchFamily="34" charset="0"/>
            <a:cs typeface="Arial" pitchFamily="34" charset="0"/>
          </a:endParaRPr>
        </a:p>
      </dgm:t>
    </dgm:pt>
    <dgm:pt modelId="{0BAED246-3484-4A74-B6C0-DD7910EAB519}" type="parTrans" cxnId="{C081EFEF-D440-4FFD-90CD-52AE6B53864E}">
      <dgm:prSet/>
      <dgm:spPr/>
      <dgm:t>
        <a:bodyPr/>
        <a:lstStyle/>
        <a:p>
          <a:endParaRPr lang="en-US"/>
        </a:p>
      </dgm:t>
    </dgm:pt>
    <dgm:pt modelId="{EBD38709-E38E-454F-A736-D656DECDB5C3}" type="sibTrans" cxnId="{C081EFEF-D440-4FFD-90CD-52AE6B53864E}">
      <dgm:prSet/>
      <dgm:spPr/>
      <dgm:t>
        <a:bodyPr/>
        <a:lstStyle/>
        <a:p>
          <a:endParaRPr lang="en-US"/>
        </a:p>
      </dgm:t>
    </dgm:pt>
    <dgm:pt modelId="{25B9D762-6E0F-4A8F-B25D-3BC5B525CF6C}">
      <dgm:prSet phldrT="[Text]">
        <dgm:style>
          <a:lnRef idx="2">
            <a:schemeClr val="accent4"/>
          </a:lnRef>
          <a:fillRef idx="1">
            <a:schemeClr val="lt1"/>
          </a:fillRef>
          <a:effectRef idx="0">
            <a:schemeClr val="accent4"/>
          </a:effectRef>
          <a:fontRef idx="minor">
            <a:schemeClr val="dk1"/>
          </a:fontRef>
        </dgm:style>
      </dgm:prSet>
      <dgm:spPr/>
      <dgm:t>
        <a:bodyPr/>
        <a:lstStyle/>
        <a:p>
          <a:r>
            <a:rPr lang="en-US" b="1" dirty="0" smtClean="0">
              <a:solidFill>
                <a:schemeClr val="tx1"/>
              </a:solidFill>
              <a:latin typeface="Arial" pitchFamily="34" charset="0"/>
              <a:cs typeface="Arial" pitchFamily="34" charset="0"/>
            </a:rPr>
            <a:t>Place</a:t>
          </a:r>
          <a:endParaRPr lang="en-US" b="1" dirty="0">
            <a:solidFill>
              <a:schemeClr val="tx1"/>
            </a:solidFill>
            <a:latin typeface="Arial" pitchFamily="34" charset="0"/>
            <a:cs typeface="Arial" pitchFamily="34" charset="0"/>
          </a:endParaRPr>
        </a:p>
      </dgm:t>
    </dgm:pt>
    <dgm:pt modelId="{2D66D4D2-3A33-4CCD-8C25-04881E159BAA}" type="parTrans" cxnId="{1803D304-F1AD-41A6-98DA-A15AF3709A54}">
      <dgm:prSet/>
      <dgm:spPr/>
      <dgm:t>
        <a:bodyPr/>
        <a:lstStyle/>
        <a:p>
          <a:endParaRPr lang="en-US"/>
        </a:p>
      </dgm:t>
    </dgm:pt>
    <dgm:pt modelId="{873243D5-A041-42E2-899B-856B77BC045C}" type="sibTrans" cxnId="{1803D304-F1AD-41A6-98DA-A15AF3709A54}">
      <dgm:prSet/>
      <dgm:spPr/>
      <dgm:t>
        <a:bodyPr/>
        <a:lstStyle/>
        <a:p>
          <a:endParaRPr lang="en-US"/>
        </a:p>
      </dgm:t>
    </dgm:pt>
    <dgm:pt modelId="{A0E4D834-1EAF-4860-B078-74CD184AD03C}">
      <dgm:prSet phldrT="[Text]">
        <dgm:style>
          <a:lnRef idx="2">
            <a:schemeClr val="accent4"/>
          </a:lnRef>
          <a:fillRef idx="1">
            <a:schemeClr val="lt1"/>
          </a:fillRef>
          <a:effectRef idx="0">
            <a:schemeClr val="accent4"/>
          </a:effectRef>
          <a:fontRef idx="minor">
            <a:schemeClr val="dk1"/>
          </a:fontRef>
        </dgm:style>
      </dgm:prSet>
      <dgm:spPr/>
      <dgm:t>
        <a:bodyPr/>
        <a:lstStyle/>
        <a:p>
          <a:r>
            <a:rPr lang="en-US" b="1" dirty="0" smtClean="0">
              <a:solidFill>
                <a:schemeClr val="tx1"/>
              </a:solidFill>
              <a:latin typeface="Arial" pitchFamily="34" charset="0"/>
              <a:cs typeface="Arial" pitchFamily="34" charset="0"/>
            </a:rPr>
            <a:t>Price</a:t>
          </a:r>
          <a:endParaRPr lang="en-US" b="1" dirty="0">
            <a:solidFill>
              <a:schemeClr val="tx1"/>
            </a:solidFill>
            <a:latin typeface="Arial" pitchFamily="34" charset="0"/>
            <a:cs typeface="Arial" pitchFamily="34" charset="0"/>
          </a:endParaRPr>
        </a:p>
      </dgm:t>
    </dgm:pt>
    <dgm:pt modelId="{3A153290-389F-4F97-BFD1-0DE070362358}" type="parTrans" cxnId="{0E1D4878-1132-4BAD-88EA-B22A947B431E}">
      <dgm:prSet/>
      <dgm:spPr/>
      <dgm:t>
        <a:bodyPr/>
        <a:lstStyle/>
        <a:p>
          <a:endParaRPr lang="en-US"/>
        </a:p>
      </dgm:t>
    </dgm:pt>
    <dgm:pt modelId="{3E62B6C5-95D4-4375-9D67-F7A22BB907DA}" type="sibTrans" cxnId="{0E1D4878-1132-4BAD-88EA-B22A947B431E}">
      <dgm:prSet/>
      <dgm:spPr/>
      <dgm:t>
        <a:bodyPr/>
        <a:lstStyle/>
        <a:p>
          <a:endParaRPr lang="en-US"/>
        </a:p>
      </dgm:t>
    </dgm:pt>
    <dgm:pt modelId="{BC48F879-0FD3-443B-8718-F5B0BDC03A14}">
      <dgm:prSet phldrT="[Text]">
        <dgm:style>
          <a:lnRef idx="2">
            <a:schemeClr val="accent4"/>
          </a:lnRef>
          <a:fillRef idx="1">
            <a:schemeClr val="lt1"/>
          </a:fillRef>
          <a:effectRef idx="0">
            <a:schemeClr val="accent4"/>
          </a:effectRef>
          <a:fontRef idx="minor">
            <a:schemeClr val="dk1"/>
          </a:fontRef>
        </dgm:style>
      </dgm:prSet>
      <dgm:spPr/>
      <dgm:t>
        <a:bodyPr/>
        <a:lstStyle/>
        <a:p>
          <a:r>
            <a:rPr lang="en-US" b="1" dirty="0" smtClean="0">
              <a:solidFill>
                <a:schemeClr val="tx1"/>
              </a:solidFill>
              <a:latin typeface="Arial" pitchFamily="34" charset="0"/>
              <a:cs typeface="Arial" pitchFamily="34" charset="0"/>
            </a:rPr>
            <a:t>Promotion</a:t>
          </a:r>
          <a:endParaRPr lang="en-US" b="1" dirty="0">
            <a:solidFill>
              <a:schemeClr val="tx1"/>
            </a:solidFill>
            <a:latin typeface="Arial" pitchFamily="34" charset="0"/>
            <a:cs typeface="Arial" pitchFamily="34" charset="0"/>
          </a:endParaRPr>
        </a:p>
      </dgm:t>
    </dgm:pt>
    <dgm:pt modelId="{58263FB7-FA76-4914-967B-A5C918868F6B}" type="parTrans" cxnId="{29784312-E9BF-406B-96CD-9C0CACA8AF3B}">
      <dgm:prSet/>
      <dgm:spPr/>
      <dgm:t>
        <a:bodyPr/>
        <a:lstStyle/>
        <a:p>
          <a:endParaRPr lang="en-US"/>
        </a:p>
      </dgm:t>
    </dgm:pt>
    <dgm:pt modelId="{B3EB1F36-26E9-4D42-A295-049C48EF0CE2}" type="sibTrans" cxnId="{29784312-E9BF-406B-96CD-9C0CACA8AF3B}">
      <dgm:prSet/>
      <dgm:spPr/>
      <dgm:t>
        <a:bodyPr/>
        <a:lstStyle/>
        <a:p>
          <a:endParaRPr lang="en-US"/>
        </a:p>
      </dgm:t>
    </dgm:pt>
    <dgm:pt modelId="{DB1A7131-896E-49DF-9C1A-B82411E697F3}" type="pres">
      <dgm:prSet presAssocID="{4B448B0F-D41D-4A0D-8C64-AE3F37F0D3FD}" presName="diagram" presStyleCnt="0">
        <dgm:presLayoutVars>
          <dgm:chPref val="1"/>
          <dgm:dir/>
          <dgm:animOne val="branch"/>
          <dgm:animLvl val="lvl"/>
          <dgm:resizeHandles/>
        </dgm:presLayoutVars>
      </dgm:prSet>
      <dgm:spPr/>
      <dgm:t>
        <a:bodyPr/>
        <a:lstStyle/>
        <a:p>
          <a:endParaRPr lang="en-US"/>
        </a:p>
      </dgm:t>
    </dgm:pt>
    <dgm:pt modelId="{14965F33-A650-4B21-B460-1651B54D2BAC}" type="pres">
      <dgm:prSet presAssocID="{D965AA0E-16E1-484A-B1CC-67A538879F05}" presName="root" presStyleCnt="0"/>
      <dgm:spPr/>
    </dgm:pt>
    <dgm:pt modelId="{EE66C1B2-BEED-4C92-AD94-0A3F07F8CDCD}" type="pres">
      <dgm:prSet presAssocID="{D965AA0E-16E1-484A-B1CC-67A538879F05}" presName="rootComposite" presStyleCnt="0"/>
      <dgm:spPr/>
    </dgm:pt>
    <dgm:pt modelId="{862952AD-D5AC-4FAE-B0E8-9953A8ED4A9D}" type="pres">
      <dgm:prSet presAssocID="{D965AA0E-16E1-484A-B1CC-67A538879F05}" presName="rootText" presStyleLbl="node1" presStyleIdx="0" presStyleCnt="5" custLinFactNeighborX="1310" custLinFactNeighborY="472"/>
      <dgm:spPr/>
      <dgm:t>
        <a:bodyPr/>
        <a:lstStyle/>
        <a:p>
          <a:endParaRPr lang="en-US"/>
        </a:p>
      </dgm:t>
    </dgm:pt>
    <dgm:pt modelId="{5AF55B48-06D5-43C5-AA96-87E383EB90D2}" type="pres">
      <dgm:prSet presAssocID="{D965AA0E-16E1-484A-B1CC-67A538879F05}" presName="rootConnector" presStyleLbl="node1" presStyleIdx="0" presStyleCnt="5"/>
      <dgm:spPr/>
      <dgm:t>
        <a:bodyPr/>
        <a:lstStyle/>
        <a:p>
          <a:endParaRPr lang="en-US"/>
        </a:p>
      </dgm:t>
    </dgm:pt>
    <dgm:pt modelId="{ED599582-7803-40DF-AB74-75136DDA8A65}" type="pres">
      <dgm:prSet presAssocID="{D965AA0E-16E1-484A-B1CC-67A538879F05}" presName="childShape" presStyleCnt="0"/>
      <dgm:spPr/>
    </dgm:pt>
    <dgm:pt modelId="{1A38D960-6B7E-4275-B1AA-356068C05F20}" type="pres">
      <dgm:prSet presAssocID="{437DFC35-C785-40FB-B62F-DD7674F7DB5C}" presName="root" presStyleCnt="0"/>
      <dgm:spPr/>
    </dgm:pt>
    <dgm:pt modelId="{73CDBDB6-86A3-47C8-A97D-094CB876FFA2}" type="pres">
      <dgm:prSet presAssocID="{437DFC35-C785-40FB-B62F-DD7674F7DB5C}" presName="rootComposite" presStyleCnt="0"/>
      <dgm:spPr/>
    </dgm:pt>
    <dgm:pt modelId="{0785B8DD-BC5F-4DC2-A8F6-4ED99341B0E6}" type="pres">
      <dgm:prSet presAssocID="{437DFC35-C785-40FB-B62F-DD7674F7DB5C}" presName="rootText" presStyleLbl="node1" presStyleIdx="1" presStyleCnt="5" custLinFactNeighborX="1146" custLinFactNeighborY="472"/>
      <dgm:spPr/>
      <dgm:t>
        <a:bodyPr/>
        <a:lstStyle/>
        <a:p>
          <a:endParaRPr lang="en-US"/>
        </a:p>
      </dgm:t>
    </dgm:pt>
    <dgm:pt modelId="{79F80F0E-B617-4DD7-83CE-977D1CA60163}" type="pres">
      <dgm:prSet presAssocID="{437DFC35-C785-40FB-B62F-DD7674F7DB5C}" presName="rootConnector" presStyleLbl="node1" presStyleIdx="1" presStyleCnt="5"/>
      <dgm:spPr/>
      <dgm:t>
        <a:bodyPr/>
        <a:lstStyle/>
        <a:p>
          <a:endParaRPr lang="en-US"/>
        </a:p>
      </dgm:t>
    </dgm:pt>
    <dgm:pt modelId="{F1D06A69-E2BD-49D0-A8F7-549D84F69A29}" type="pres">
      <dgm:prSet presAssocID="{437DFC35-C785-40FB-B62F-DD7674F7DB5C}" presName="childShape" presStyleCnt="0"/>
      <dgm:spPr/>
    </dgm:pt>
    <dgm:pt modelId="{50F6C165-8A31-404A-9ACB-B68BB306BE89}" type="pres">
      <dgm:prSet presAssocID="{25B9D762-6E0F-4A8F-B25D-3BC5B525CF6C}" presName="root" presStyleCnt="0"/>
      <dgm:spPr/>
    </dgm:pt>
    <dgm:pt modelId="{F1BA6A6B-DD37-4DE0-A6C2-095CFCA46432}" type="pres">
      <dgm:prSet presAssocID="{25B9D762-6E0F-4A8F-B25D-3BC5B525CF6C}" presName="rootComposite" presStyleCnt="0"/>
      <dgm:spPr/>
    </dgm:pt>
    <dgm:pt modelId="{CFD2CD4F-C387-4A32-BD27-2EE16B98331B}" type="pres">
      <dgm:prSet presAssocID="{25B9D762-6E0F-4A8F-B25D-3BC5B525CF6C}" presName="rootText" presStyleLbl="node1" presStyleIdx="2" presStyleCnt="5" custLinFactNeighborX="0" custLinFactNeighborY="472"/>
      <dgm:spPr/>
      <dgm:t>
        <a:bodyPr/>
        <a:lstStyle/>
        <a:p>
          <a:endParaRPr lang="en-US"/>
        </a:p>
      </dgm:t>
    </dgm:pt>
    <dgm:pt modelId="{D3286B58-9BED-4E96-8894-C6075539A479}" type="pres">
      <dgm:prSet presAssocID="{25B9D762-6E0F-4A8F-B25D-3BC5B525CF6C}" presName="rootConnector" presStyleLbl="node1" presStyleIdx="2" presStyleCnt="5"/>
      <dgm:spPr/>
      <dgm:t>
        <a:bodyPr/>
        <a:lstStyle/>
        <a:p>
          <a:endParaRPr lang="en-US"/>
        </a:p>
      </dgm:t>
    </dgm:pt>
    <dgm:pt modelId="{D66192ED-174F-451C-B21C-178E58FE0DC9}" type="pres">
      <dgm:prSet presAssocID="{25B9D762-6E0F-4A8F-B25D-3BC5B525CF6C}" presName="childShape" presStyleCnt="0"/>
      <dgm:spPr/>
    </dgm:pt>
    <dgm:pt modelId="{0403C533-C88A-47A8-A433-085439684E65}" type="pres">
      <dgm:prSet presAssocID="{A0E4D834-1EAF-4860-B078-74CD184AD03C}" presName="root" presStyleCnt="0"/>
      <dgm:spPr/>
    </dgm:pt>
    <dgm:pt modelId="{8837020E-982F-4569-9519-826E61515055}" type="pres">
      <dgm:prSet presAssocID="{A0E4D834-1EAF-4860-B078-74CD184AD03C}" presName="rootComposite" presStyleCnt="0"/>
      <dgm:spPr/>
    </dgm:pt>
    <dgm:pt modelId="{9E0B1F13-1838-4CBF-B9E4-7DB8C0CC55A0}" type="pres">
      <dgm:prSet presAssocID="{A0E4D834-1EAF-4860-B078-74CD184AD03C}" presName="rootText" presStyleLbl="node1" presStyleIdx="3" presStyleCnt="5" custLinFactNeighborX="-1244" custLinFactNeighborY="1033"/>
      <dgm:spPr/>
      <dgm:t>
        <a:bodyPr/>
        <a:lstStyle/>
        <a:p>
          <a:endParaRPr lang="en-US"/>
        </a:p>
      </dgm:t>
    </dgm:pt>
    <dgm:pt modelId="{9844816A-6E43-4256-BADA-7F81CBDDEA30}" type="pres">
      <dgm:prSet presAssocID="{A0E4D834-1EAF-4860-B078-74CD184AD03C}" presName="rootConnector" presStyleLbl="node1" presStyleIdx="3" presStyleCnt="5"/>
      <dgm:spPr/>
      <dgm:t>
        <a:bodyPr/>
        <a:lstStyle/>
        <a:p>
          <a:endParaRPr lang="en-US"/>
        </a:p>
      </dgm:t>
    </dgm:pt>
    <dgm:pt modelId="{054ADF79-8502-47AC-BC94-6D8CFBAA47FF}" type="pres">
      <dgm:prSet presAssocID="{A0E4D834-1EAF-4860-B078-74CD184AD03C}" presName="childShape" presStyleCnt="0"/>
      <dgm:spPr/>
    </dgm:pt>
    <dgm:pt modelId="{F3B69D12-5A43-4053-B708-DB63ED8A0482}" type="pres">
      <dgm:prSet presAssocID="{BC48F879-0FD3-443B-8718-F5B0BDC03A14}" presName="root" presStyleCnt="0"/>
      <dgm:spPr/>
    </dgm:pt>
    <dgm:pt modelId="{8EE46807-C195-48E8-8E7C-406573812271}" type="pres">
      <dgm:prSet presAssocID="{BC48F879-0FD3-443B-8718-F5B0BDC03A14}" presName="rootComposite" presStyleCnt="0"/>
      <dgm:spPr/>
    </dgm:pt>
    <dgm:pt modelId="{B083EA45-6E65-4132-A869-371A918F4AA3}" type="pres">
      <dgm:prSet presAssocID="{BC48F879-0FD3-443B-8718-F5B0BDC03A14}" presName="rootText" presStyleLbl="node1" presStyleIdx="4" presStyleCnt="5" custLinFactNeighborX="196" custLinFactNeighborY="472"/>
      <dgm:spPr/>
      <dgm:t>
        <a:bodyPr/>
        <a:lstStyle/>
        <a:p>
          <a:endParaRPr lang="en-US"/>
        </a:p>
      </dgm:t>
    </dgm:pt>
    <dgm:pt modelId="{F9D26FFC-27AE-402C-9C34-99D5D95E02E0}" type="pres">
      <dgm:prSet presAssocID="{BC48F879-0FD3-443B-8718-F5B0BDC03A14}" presName="rootConnector" presStyleLbl="node1" presStyleIdx="4" presStyleCnt="5"/>
      <dgm:spPr/>
      <dgm:t>
        <a:bodyPr/>
        <a:lstStyle/>
        <a:p>
          <a:endParaRPr lang="en-US"/>
        </a:p>
      </dgm:t>
    </dgm:pt>
    <dgm:pt modelId="{A30B1650-D093-4E4B-8E16-DB361230E7B3}" type="pres">
      <dgm:prSet presAssocID="{BC48F879-0FD3-443B-8718-F5B0BDC03A14}" presName="childShape" presStyleCnt="0"/>
      <dgm:spPr/>
    </dgm:pt>
  </dgm:ptLst>
  <dgm:cxnLst>
    <dgm:cxn modelId="{578BC05B-4DB0-4142-AFA4-6537DA5BB757}" type="presOf" srcId="{D965AA0E-16E1-484A-B1CC-67A538879F05}" destId="{862952AD-D5AC-4FAE-B0E8-9953A8ED4A9D}" srcOrd="0" destOrd="0" presId="urn:microsoft.com/office/officeart/2005/8/layout/hierarchy3"/>
    <dgm:cxn modelId="{1803D304-F1AD-41A6-98DA-A15AF3709A54}" srcId="{4B448B0F-D41D-4A0D-8C64-AE3F37F0D3FD}" destId="{25B9D762-6E0F-4A8F-B25D-3BC5B525CF6C}" srcOrd="2" destOrd="0" parTransId="{2D66D4D2-3A33-4CCD-8C25-04881E159BAA}" sibTransId="{873243D5-A041-42E2-899B-856B77BC045C}"/>
    <dgm:cxn modelId="{8CCCFFF1-6BE3-44D7-ABB9-7E61FD0B07D4}" type="presOf" srcId="{4B448B0F-D41D-4A0D-8C64-AE3F37F0D3FD}" destId="{DB1A7131-896E-49DF-9C1A-B82411E697F3}" srcOrd="0" destOrd="0" presId="urn:microsoft.com/office/officeart/2005/8/layout/hierarchy3"/>
    <dgm:cxn modelId="{1057D80A-8287-4CE4-9DF5-5B40072025AE}" type="presOf" srcId="{A0E4D834-1EAF-4860-B078-74CD184AD03C}" destId="{9844816A-6E43-4256-BADA-7F81CBDDEA30}" srcOrd="1" destOrd="0" presId="urn:microsoft.com/office/officeart/2005/8/layout/hierarchy3"/>
    <dgm:cxn modelId="{3DB6AEAE-0BF3-4438-9C7A-8A6F31F7074F}" type="presOf" srcId="{25B9D762-6E0F-4A8F-B25D-3BC5B525CF6C}" destId="{D3286B58-9BED-4E96-8894-C6075539A479}" srcOrd="1" destOrd="0" presId="urn:microsoft.com/office/officeart/2005/8/layout/hierarchy3"/>
    <dgm:cxn modelId="{29784312-E9BF-406B-96CD-9C0CACA8AF3B}" srcId="{4B448B0F-D41D-4A0D-8C64-AE3F37F0D3FD}" destId="{BC48F879-0FD3-443B-8718-F5B0BDC03A14}" srcOrd="4" destOrd="0" parTransId="{58263FB7-FA76-4914-967B-A5C918868F6B}" sibTransId="{B3EB1F36-26E9-4D42-A295-049C48EF0CE2}"/>
    <dgm:cxn modelId="{9806FB5F-F71C-423A-A842-EF51154ACA7B}" type="presOf" srcId="{A0E4D834-1EAF-4860-B078-74CD184AD03C}" destId="{9E0B1F13-1838-4CBF-B9E4-7DB8C0CC55A0}" srcOrd="0" destOrd="0" presId="urn:microsoft.com/office/officeart/2005/8/layout/hierarchy3"/>
    <dgm:cxn modelId="{A557935A-108C-4E02-9BAB-4D89FA7F9D24}" type="presOf" srcId="{BC48F879-0FD3-443B-8718-F5B0BDC03A14}" destId="{F9D26FFC-27AE-402C-9C34-99D5D95E02E0}" srcOrd="1" destOrd="0" presId="urn:microsoft.com/office/officeart/2005/8/layout/hierarchy3"/>
    <dgm:cxn modelId="{AD9B27BD-F9A0-43E2-89ED-AA4A295F3F21}" type="presOf" srcId="{437DFC35-C785-40FB-B62F-DD7674F7DB5C}" destId="{0785B8DD-BC5F-4DC2-A8F6-4ED99341B0E6}" srcOrd="0" destOrd="0" presId="urn:microsoft.com/office/officeart/2005/8/layout/hierarchy3"/>
    <dgm:cxn modelId="{C081EFEF-D440-4FFD-90CD-52AE6B53864E}" srcId="{4B448B0F-D41D-4A0D-8C64-AE3F37F0D3FD}" destId="{437DFC35-C785-40FB-B62F-DD7674F7DB5C}" srcOrd="1" destOrd="0" parTransId="{0BAED246-3484-4A74-B6C0-DD7910EAB519}" sibTransId="{EBD38709-E38E-454F-A736-D656DECDB5C3}"/>
    <dgm:cxn modelId="{0E1D4878-1132-4BAD-88EA-B22A947B431E}" srcId="{4B448B0F-D41D-4A0D-8C64-AE3F37F0D3FD}" destId="{A0E4D834-1EAF-4860-B078-74CD184AD03C}" srcOrd="3" destOrd="0" parTransId="{3A153290-389F-4F97-BFD1-0DE070362358}" sibTransId="{3E62B6C5-95D4-4375-9D67-F7A22BB907DA}"/>
    <dgm:cxn modelId="{262AA347-5C3D-449E-B078-1A1E96BE8E74}" type="presOf" srcId="{25B9D762-6E0F-4A8F-B25D-3BC5B525CF6C}" destId="{CFD2CD4F-C387-4A32-BD27-2EE16B98331B}" srcOrd="0" destOrd="0" presId="urn:microsoft.com/office/officeart/2005/8/layout/hierarchy3"/>
    <dgm:cxn modelId="{1E305DDD-0F83-4797-90F6-75FDA69B1634}" srcId="{4B448B0F-D41D-4A0D-8C64-AE3F37F0D3FD}" destId="{D965AA0E-16E1-484A-B1CC-67A538879F05}" srcOrd="0" destOrd="0" parTransId="{5B07CCD0-8F07-4095-9531-7073E9866020}" sibTransId="{115B7A06-74ED-452E-8E33-B9583D81B1E8}"/>
    <dgm:cxn modelId="{FD11E82D-26F1-481B-948C-7BEBA9725F39}" type="presOf" srcId="{D965AA0E-16E1-484A-B1CC-67A538879F05}" destId="{5AF55B48-06D5-43C5-AA96-87E383EB90D2}" srcOrd="1" destOrd="0" presId="urn:microsoft.com/office/officeart/2005/8/layout/hierarchy3"/>
    <dgm:cxn modelId="{ABB86A6A-B061-4090-A665-9B9AE1716C25}" type="presOf" srcId="{437DFC35-C785-40FB-B62F-DD7674F7DB5C}" destId="{79F80F0E-B617-4DD7-83CE-977D1CA60163}" srcOrd="1" destOrd="0" presId="urn:microsoft.com/office/officeart/2005/8/layout/hierarchy3"/>
    <dgm:cxn modelId="{61C892C1-235B-49A4-90CE-228091FD3E9A}" type="presOf" srcId="{BC48F879-0FD3-443B-8718-F5B0BDC03A14}" destId="{B083EA45-6E65-4132-A869-371A918F4AA3}" srcOrd="0" destOrd="0" presId="urn:microsoft.com/office/officeart/2005/8/layout/hierarchy3"/>
    <dgm:cxn modelId="{DDE50DF0-2D96-4009-A230-F9B44A5B409F}" type="presParOf" srcId="{DB1A7131-896E-49DF-9C1A-B82411E697F3}" destId="{14965F33-A650-4B21-B460-1651B54D2BAC}" srcOrd="0" destOrd="0" presId="urn:microsoft.com/office/officeart/2005/8/layout/hierarchy3"/>
    <dgm:cxn modelId="{259C03A6-FB27-4A81-932B-5F2C9749F962}" type="presParOf" srcId="{14965F33-A650-4B21-B460-1651B54D2BAC}" destId="{EE66C1B2-BEED-4C92-AD94-0A3F07F8CDCD}" srcOrd="0" destOrd="0" presId="urn:microsoft.com/office/officeart/2005/8/layout/hierarchy3"/>
    <dgm:cxn modelId="{85276817-2DF4-41A2-8AC8-FB74ADF39BF4}" type="presParOf" srcId="{EE66C1B2-BEED-4C92-AD94-0A3F07F8CDCD}" destId="{862952AD-D5AC-4FAE-B0E8-9953A8ED4A9D}" srcOrd="0" destOrd="0" presId="urn:microsoft.com/office/officeart/2005/8/layout/hierarchy3"/>
    <dgm:cxn modelId="{CAC8436B-8950-4EE1-A2F7-4129C816E538}" type="presParOf" srcId="{EE66C1B2-BEED-4C92-AD94-0A3F07F8CDCD}" destId="{5AF55B48-06D5-43C5-AA96-87E383EB90D2}" srcOrd="1" destOrd="0" presId="urn:microsoft.com/office/officeart/2005/8/layout/hierarchy3"/>
    <dgm:cxn modelId="{B493F580-CB0F-4886-93CB-27215A8E3F95}" type="presParOf" srcId="{14965F33-A650-4B21-B460-1651B54D2BAC}" destId="{ED599582-7803-40DF-AB74-75136DDA8A65}" srcOrd="1" destOrd="0" presId="urn:microsoft.com/office/officeart/2005/8/layout/hierarchy3"/>
    <dgm:cxn modelId="{31EE5E5A-E022-4469-9978-7B2B46DE077A}" type="presParOf" srcId="{DB1A7131-896E-49DF-9C1A-B82411E697F3}" destId="{1A38D960-6B7E-4275-B1AA-356068C05F20}" srcOrd="1" destOrd="0" presId="urn:microsoft.com/office/officeart/2005/8/layout/hierarchy3"/>
    <dgm:cxn modelId="{76B8B276-AD33-4768-9C87-EA93DD9D2633}" type="presParOf" srcId="{1A38D960-6B7E-4275-B1AA-356068C05F20}" destId="{73CDBDB6-86A3-47C8-A97D-094CB876FFA2}" srcOrd="0" destOrd="0" presId="urn:microsoft.com/office/officeart/2005/8/layout/hierarchy3"/>
    <dgm:cxn modelId="{CC0D106E-E954-4698-AAE8-4CA771224132}" type="presParOf" srcId="{73CDBDB6-86A3-47C8-A97D-094CB876FFA2}" destId="{0785B8DD-BC5F-4DC2-A8F6-4ED99341B0E6}" srcOrd="0" destOrd="0" presId="urn:microsoft.com/office/officeart/2005/8/layout/hierarchy3"/>
    <dgm:cxn modelId="{9ED6D287-EA5B-4B0D-8E8F-35B69D2D3E8C}" type="presParOf" srcId="{73CDBDB6-86A3-47C8-A97D-094CB876FFA2}" destId="{79F80F0E-B617-4DD7-83CE-977D1CA60163}" srcOrd="1" destOrd="0" presId="urn:microsoft.com/office/officeart/2005/8/layout/hierarchy3"/>
    <dgm:cxn modelId="{492309D8-91B3-44AA-9886-01160ED59115}" type="presParOf" srcId="{1A38D960-6B7E-4275-B1AA-356068C05F20}" destId="{F1D06A69-E2BD-49D0-A8F7-549D84F69A29}" srcOrd="1" destOrd="0" presId="urn:microsoft.com/office/officeart/2005/8/layout/hierarchy3"/>
    <dgm:cxn modelId="{FB201E4D-B2C9-4D84-9FD1-F283BCDBBD17}" type="presParOf" srcId="{DB1A7131-896E-49DF-9C1A-B82411E697F3}" destId="{50F6C165-8A31-404A-9ACB-B68BB306BE89}" srcOrd="2" destOrd="0" presId="urn:microsoft.com/office/officeart/2005/8/layout/hierarchy3"/>
    <dgm:cxn modelId="{FA0AA23B-0A31-4B2A-8081-F0049688F50A}" type="presParOf" srcId="{50F6C165-8A31-404A-9ACB-B68BB306BE89}" destId="{F1BA6A6B-DD37-4DE0-A6C2-095CFCA46432}" srcOrd="0" destOrd="0" presId="urn:microsoft.com/office/officeart/2005/8/layout/hierarchy3"/>
    <dgm:cxn modelId="{78F8E852-C073-4B99-AE35-CE0E4F83C926}" type="presParOf" srcId="{F1BA6A6B-DD37-4DE0-A6C2-095CFCA46432}" destId="{CFD2CD4F-C387-4A32-BD27-2EE16B98331B}" srcOrd="0" destOrd="0" presId="urn:microsoft.com/office/officeart/2005/8/layout/hierarchy3"/>
    <dgm:cxn modelId="{AB4C19EF-3B5F-4971-B1C6-CCB7FAA505DB}" type="presParOf" srcId="{F1BA6A6B-DD37-4DE0-A6C2-095CFCA46432}" destId="{D3286B58-9BED-4E96-8894-C6075539A479}" srcOrd="1" destOrd="0" presId="urn:microsoft.com/office/officeart/2005/8/layout/hierarchy3"/>
    <dgm:cxn modelId="{C7AA2B7D-64E5-403C-AAA1-100200E8A29C}" type="presParOf" srcId="{50F6C165-8A31-404A-9ACB-B68BB306BE89}" destId="{D66192ED-174F-451C-B21C-178E58FE0DC9}" srcOrd="1" destOrd="0" presId="urn:microsoft.com/office/officeart/2005/8/layout/hierarchy3"/>
    <dgm:cxn modelId="{FFFF70E4-EB0A-47A1-8F00-9964FF9D00E9}" type="presParOf" srcId="{DB1A7131-896E-49DF-9C1A-B82411E697F3}" destId="{0403C533-C88A-47A8-A433-085439684E65}" srcOrd="3" destOrd="0" presId="urn:microsoft.com/office/officeart/2005/8/layout/hierarchy3"/>
    <dgm:cxn modelId="{71F57EB5-50DF-459B-961B-C454CC044D87}" type="presParOf" srcId="{0403C533-C88A-47A8-A433-085439684E65}" destId="{8837020E-982F-4569-9519-826E61515055}" srcOrd="0" destOrd="0" presId="urn:microsoft.com/office/officeart/2005/8/layout/hierarchy3"/>
    <dgm:cxn modelId="{91F51C88-D712-4AA7-8221-5ACA41C47AA5}" type="presParOf" srcId="{8837020E-982F-4569-9519-826E61515055}" destId="{9E0B1F13-1838-4CBF-B9E4-7DB8C0CC55A0}" srcOrd="0" destOrd="0" presId="urn:microsoft.com/office/officeart/2005/8/layout/hierarchy3"/>
    <dgm:cxn modelId="{580A82A2-4F48-4C51-937B-8CE9D0DE89BB}" type="presParOf" srcId="{8837020E-982F-4569-9519-826E61515055}" destId="{9844816A-6E43-4256-BADA-7F81CBDDEA30}" srcOrd="1" destOrd="0" presId="urn:microsoft.com/office/officeart/2005/8/layout/hierarchy3"/>
    <dgm:cxn modelId="{1992A1DA-065C-468D-86DA-AA68F62D5CD3}" type="presParOf" srcId="{0403C533-C88A-47A8-A433-085439684E65}" destId="{054ADF79-8502-47AC-BC94-6D8CFBAA47FF}" srcOrd="1" destOrd="0" presId="urn:microsoft.com/office/officeart/2005/8/layout/hierarchy3"/>
    <dgm:cxn modelId="{F446AF0B-0DCE-4751-B20E-789F88A064E6}" type="presParOf" srcId="{DB1A7131-896E-49DF-9C1A-B82411E697F3}" destId="{F3B69D12-5A43-4053-B708-DB63ED8A0482}" srcOrd="4" destOrd="0" presId="urn:microsoft.com/office/officeart/2005/8/layout/hierarchy3"/>
    <dgm:cxn modelId="{83C9223E-0C49-4B74-A0F9-9ADEBFC48ED5}" type="presParOf" srcId="{F3B69D12-5A43-4053-B708-DB63ED8A0482}" destId="{8EE46807-C195-48E8-8E7C-406573812271}" srcOrd="0" destOrd="0" presId="urn:microsoft.com/office/officeart/2005/8/layout/hierarchy3"/>
    <dgm:cxn modelId="{6C874A2A-AAA1-40FB-9B58-3F8DEE0D0163}" type="presParOf" srcId="{8EE46807-C195-48E8-8E7C-406573812271}" destId="{B083EA45-6E65-4132-A869-371A918F4AA3}" srcOrd="0" destOrd="0" presId="urn:microsoft.com/office/officeart/2005/8/layout/hierarchy3"/>
    <dgm:cxn modelId="{BCACF9CC-46F6-4293-9089-09955D33AF5C}" type="presParOf" srcId="{8EE46807-C195-48E8-8E7C-406573812271}" destId="{F9D26FFC-27AE-402C-9C34-99D5D95E02E0}" srcOrd="1" destOrd="0" presId="urn:microsoft.com/office/officeart/2005/8/layout/hierarchy3"/>
    <dgm:cxn modelId="{9301DA41-C7C5-4017-9CA7-444C5E56217C}" type="presParOf" srcId="{F3B69D12-5A43-4053-B708-DB63ED8A0482}" destId="{A30B1650-D093-4E4B-8E16-DB361230E7B3}"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952AD-D5AC-4FAE-B0E8-9953A8ED4A9D}">
      <dsp:nvSpPr>
        <dsp:cNvPr id="0" name=""/>
        <dsp:cNvSpPr/>
      </dsp:nvSpPr>
      <dsp:spPr>
        <a:xfrm>
          <a:off x="23189" y="1976462"/>
          <a:ext cx="1446386" cy="723193"/>
        </a:xfrm>
        <a:prstGeom prst="roundRect">
          <a:avLst>
            <a:gd name="adj" fmla="val 10000"/>
          </a:avLst>
        </a:prstGeom>
        <a:solidFill>
          <a:schemeClr val="lt1"/>
        </a:solidFill>
        <a:ln w="55000" cap="flat" cmpd="thickThin" algn="ctr">
          <a:solidFill>
            <a:schemeClr val="accent4"/>
          </a:solidFill>
          <a:prstDash val="solid"/>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People</a:t>
          </a:r>
          <a:endParaRPr lang="en-US" sz="2000" b="1" kern="1200" dirty="0">
            <a:solidFill>
              <a:schemeClr val="tx1"/>
            </a:solidFill>
            <a:latin typeface="Arial" pitchFamily="34" charset="0"/>
            <a:cs typeface="Arial" pitchFamily="34" charset="0"/>
          </a:endParaRPr>
        </a:p>
      </dsp:txBody>
      <dsp:txXfrm>
        <a:off x="23189" y="1976462"/>
        <a:ext cx="1446386" cy="723193"/>
      </dsp:txXfrm>
    </dsp:sp>
    <dsp:sp modelId="{0785B8DD-BC5F-4DC2-A8F6-4ED99341B0E6}">
      <dsp:nvSpPr>
        <dsp:cNvPr id="0" name=""/>
        <dsp:cNvSpPr/>
      </dsp:nvSpPr>
      <dsp:spPr>
        <a:xfrm>
          <a:off x="1828800" y="1976462"/>
          <a:ext cx="1446386" cy="723193"/>
        </a:xfrm>
        <a:prstGeom prst="roundRect">
          <a:avLst>
            <a:gd name="adj" fmla="val 10000"/>
          </a:avLst>
        </a:prstGeom>
        <a:solidFill>
          <a:schemeClr val="lt1"/>
        </a:solidFill>
        <a:ln w="55000" cap="flat" cmpd="thickThin" algn="ctr">
          <a:solidFill>
            <a:schemeClr val="accent4"/>
          </a:solidFill>
          <a:prstDash val="solid"/>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Service</a:t>
          </a:r>
          <a:endParaRPr lang="en-US" sz="2000" b="1" kern="1200" dirty="0">
            <a:solidFill>
              <a:schemeClr val="tx1"/>
            </a:solidFill>
            <a:latin typeface="Arial" pitchFamily="34" charset="0"/>
            <a:cs typeface="Arial" pitchFamily="34" charset="0"/>
          </a:endParaRPr>
        </a:p>
      </dsp:txBody>
      <dsp:txXfrm>
        <a:off x="1828800" y="1976462"/>
        <a:ext cx="1446386" cy="723193"/>
      </dsp:txXfrm>
    </dsp:sp>
    <dsp:sp modelId="{CFD2CD4F-C387-4A32-BD27-2EE16B98331B}">
      <dsp:nvSpPr>
        <dsp:cNvPr id="0" name=""/>
        <dsp:cNvSpPr/>
      </dsp:nvSpPr>
      <dsp:spPr>
        <a:xfrm>
          <a:off x="3620207" y="1976462"/>
          <a:ext cx="1446386" cy="723193"/>
        </a:xfrm>
        <a:prstGeom prst="roundRect">
          <a:avLst>
            <a:gd name="adj" fmla="val 10000"/>
          </a:avLst>
        </a:prstGeom>
        <a:solidFill>
          <a:schemeClr val="lt1"/>
        </a:solidFill>
        <a:ln w="55000" cap="flat" cmpd="thickThin" algn="ctr">
          <a:solidFill>
            <a:schemeClr val="accent4"/>
          </a:solidFill>
          <a:prstDash val="solid"/>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Place</a:t>
          </a:r>
          <a:endParaRPr lang="en-US" sz="2000" b="1" kern="1200" dirty="0">
            <a:solidFill>
              <a:schemeClr val="tx1"/>
            </a:solidFill>
            <a:latin typeface="Arial" pitchFamily="34" charset="0"/>
            <a:cs typeface="Arial" pitchFamily="34" charset="0"/>
          </a:endParaRPr>
        </a:p>
      </dsp:txBody>
      <dsp:txXfrm>
        <a:off x="3620207" y="1976462"/>
        <a:ext cx="1446386" cy="723193"/>
      </dsp:txXfrm>
    </dsp:sp>
    <dsp:sp modelId="{9E0B1F13-1838-4CBF-B9E4-7DB8C0CC55A0}">
      <dsp:nvSpPr>
        <dsp:cNvPr id="0" name=""/>
        <dsp:cNvSpPr/>
      </dsp:nvSpPr>
      <dsp:spPr>
        <a:xfrm>
          <a:off x="5410197" y="1980520"/>
          <a:ext cx="1446386" cy="723193"/>
        </a:xfrm>
        <a:prstGeom prst="roundRect">
          <a:avLst>
            <a:gd name="adj" fmla="val 10000"/>
          </a:avLst>
        </a:prstGeom>
        <a:solidFill>
          <a:schemeClr val="lt1"/>
        </a:solidFill>
        <a:ln w="55000" cap="flat" cmpd="thickThin" algn="ctr">
          <a:solidFill>
            <a:schemeClr val="accent4"/>
          </a:solidFill>
          <a:prstDash val="solid"/>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Price</a:t>
          </a:r>
          <a:endParaRPr lang="en-US" sz="2000" b="1" kern="1200" dirty="0">
            <a:solidFill>
              <a:schemeClr val="tx1"/>
            </a:solidFill>
            <a:latin typeface="Arial" pitchFamily="34" charset="0"/>
            <a:cs typeface="Arial" pitchFamily="34" charset="0"/>
          </a:endParaRPr>
        </a:p>
      </dsp:txBody>
      <dsp:txXfrm>
        <a:off x="5410197" y="1980520"/>
        <a:ext cx="1446386" cy="723193"/>
      </dsp:txXfrm>
    </dsp:sp>
    <dsp:sp modelId="{B083EA45-6E65-4132-A869-371A918F4AA3}">
      <dsp:nvSpPr>
        <dsp:cNvPr id="0" name=""/>
        <dsp:cNvSpPr/>
      </dsp:nvSpPr>
      <dsp:spPr>
        <a:xfrm>
          <a:off x="7239008" y="1976462"/>
          <a:ext cx="1446386" cy="723193"/>
        </a:xfrm>
        <a:prstGeom prst="roundRect">
          <a:avLst>
            <a:gd name="adj" fmla="val 10000"/>
          </a:avLst>
        </a:prstGeom>
        <a:solidFill>
          <a:schemeClr val="lt1"/>
        </a:solidFill>
        <a:ln w="55000" cap="flat" cmpd="thickThin" algn="ctr">
          <a:solidFill>
            <a:schemeClr val="accent4"/>
          </a:solidFill>
          <a:prstDash val="solid"/>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Promotion</a:t>
          </a:r>
          <a:endParaRPr lang="en-US" sz="2000" b="1" kern="1200" dirty="0">
            <a:solidFill>
              <a:schemeClr val="tx1"/>
            </a:solidFill>
            <a:latin typeface="Arial" pitchFamily="34" charset="0"/>
            <a:cs typeface="Arial" pitchFamily="34" charset="0"/>
          </a:endParaRPr>
        </a:p>
      </dsp:txBody>
      <dsp:txXfrm>
        <a:off x="7239008" y="1976462"/>
        <a:ext cx="1446386" cy="7231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12"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cs typeface="Arial" charset="0"/>
              </a:defRPr>
            </a:lvl1pPr>
          </a:lstStyle>
          <a:p>
            <a:pPr>
              <a:defRPr/>
            </a:pPr>
            <a:fld id="{47F8FF43-748A-4CEB-BDF7-8E586C5B7FBC}" type="datetime1">
              <a:rPr lang="en-US"/>
              <a:pPr>
                <a:defRPr/>
              </a:pPr>
              <a:t>5/14/2012</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12"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cs typeface="Arial" charset="0"/>
              </a:defRPr>
            </a:lvl1pPr>
          </a:lstStyle>
          <a:p>
            <a:pPr>
              <a:defRPr/>
            </a:pPr>
            <a:fld id="{6C9015F7-3E2B-4A41-A652-81CFB817A63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cs typeface="Arial" pitchFamily="34" charset="0"/>
              </a:defRPr>
            </a:lvl1pPr>
          </a:lstStyle>
          <a:p>
            <a:pPr>
              <a:defRPr/>
            </a:pPr>
            <a:fld id="{9DFA7325-CE7E-42D5-A8CF-0A5DC1AA6287}" type="datetime1">
              <a:rPr lang="en-US"/>
              <a:pPr>
                <a:defRPr/>
              </a:pPr>
              <a:t>5/14/2012</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cs typeface="Arial" pitchFamily="34" charset="0"/>
              </a:defRPr>
            </a:lvl1pPr>
          </a:lstStyle>
          <a:p>
            <a:pPr>
              <a:defRPr/>
            </a:pPr>
            <a:fld id="{AC28E4CE-C39B-4495-9FE7-38B09E6BA03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900" kern="1200">
        <a:solidFill>
          <a:schemeClr val="tx1"/>
        </a:solidFill>
        <a:latin typeface="Georgia" pitchFamily="18" charset="0"/>
        <a:ea typeface="ＭＳ Ｐゴシック" pitchFamily="-112" charset="-128"/>
        <a:cs typeface="Arial" pitchFamily="34" charset="0"/>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Arial" pitchFamily="34" charset="0"/>
      </a:defRPr>
    </a:lvl3pPr>
    <a:lvl4pPr marL="13716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Arial" pitchFamily="34" charset="0"/>
      </a:defRPr>
    </a:lvl4pPr>
    <a:lvl5pPr marL="18288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a:lstStyle/>
          <a:p>
            <a:pPr eaLnBrk="1" hangingPunct="1">
              <a:lnSpc>
                <a:spcPct val="80000"/>
              </a:lnSpc>
            </a:pPr>
            <a:r>
              <a:rPr lang="en-US" b="1" i="1" u="sng" smtClean="0">
                <a:ea typeface="ＭＳ Ｐゴシック" pitchFamily="34" charset="-128"/>
              </a:rPr>
              <a:t>Student Notes:</a:t>
            </a:r>
          </a:p>
          <a:p>
            <a:pPr eaLnBrk="1" hangingPunct="1">
              <a:lnSpc>
                <a:spcPct val="80000"/>
              </a:lnSpc>
              <a:buFontTx/>
              <a:buChar char="•"/>
            </a:pPr>
            <a:r>
              <a:rPr lang="en-US" smtClean="0">
                <a:ea typeface="ＭＳ Ｐゴシック" pitchFamily="34" charset="-128"/>
              </a:rPr>
              <a:t> In 30 seconds, potential investors need to be taken through the four important questions on the slide. (Covered on pgs. 140-141 and 146.)</a:t>
            </a:r>
            <a:endParaRPr lang="en-US" i="1" smtClean="0">
              <a:ea typeface="ＭＳ Ｐゴシック" pitchFamily="34" charset="-128"/>
            </a:endParaRP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Strategy</a:t>
            </a:r>
          </a:p>
          <a:p>
            <a:pPr eaLnBrk="1" hangingPunct="1">
              <a:lnSpc>
                <a:spcPct val="80000"/>
              </a:lnSpc>
            </a:pPr>
            <a:r>
              <a:rPr lang="en-US" smtClean="0">
                <a:ea typeface="ＭＳ Ｐゴシック" pitchFamily="34" charset="-128"/>
              </a:rPr>
              <a:t>Follow these guidelines in preparing your 30-Second Pitch:</a:t>
            </a:r>
          </a:p>
          <a:p>
            <a:pPr eaLnBrk="1" hangingPunct="1">
              <a:lnSpc>
                <a:spcPct val="80000"/>
              </a:lnSpc>
              <a:buFontTx/>
              <a:buChar char="•"/>
            </a:pPr>
            <a:r>
              <a:rPr lang="en-US" b="1" smtClean="0">
                <a:ea typeface="ＭＳ Ｐゴシック" pitchFamily="34" charset="-128"/>
              </a:rPr>
              <a:t> Attention:</a:t>
            </a:r>
            <a:r>
              <a:rPr lang="en-US" smtClean="0">
                <a:ea typeface="ＭＳ Ｐゴシック" pitchFamily="34" charset="-128"/>
              </a:rPr>
              <a:t> Capture the audience’s attention. Remember that you are competing against numerous distractions.</a:t>
            </a:r>
          </a:p>
          <a:p>
            <a:pPr eaLnBrk="1" hangingPunct="1">
              <a:lnSpc>
                <a:spcPct val="80000"/>
              </a:lnSpc>
              <a:buFontTx/>
              <a:buChar char="•"/>
            </a:pPr>
            <a:r>
              <a:rPr lang="en-US" b="1" smtClean="0">
                <a:ea typeface="ＭＳ Ｐゴシック" pitchFamily="34" charset="-128"/>
              </a:rPr>
              <a:t> Excitement:</a:t>
            </a:r>
            <a:r>
              <a:rPr lang="en-US" smtClean="0">
                <a:ea typeface="ＭＳ Ｐゴシック" pitchFamily="34" charset="-128"/>
              </a:rPr>
              <a:t> Once your audience is paying attention, get them excited about you and your company.</a:t>
            </a:r>
          </a:p>
          <a:p>
            <a:pPr eaLnBrk="1" hangingPunct="1">
              <a:lnSpc>
                <a:spcPct val="80000"/>
              </a:lnSpc>
              <a:buFontTx/>
              <a:buChar char="•"/>
            </a:pPr>
            <a:r>
              <a:rPr lang="en-US" b="1" smtClean="0">
                <a:ea typeface="ＭＳ Ｐゴシック" pitchFamily="34" charset="-128"/>
              </a:rPr>
              <a:t> Engagement:</a:t>
            </a:r>
            <a:r>
              <a:rPr lang="en-US" smtClean="0">
                <a:ea typeface="ＭＳ Ｐゴシック" pitchFamily="34" charset="-128"/>
              </a:rPr>
              <a:t> Once the audience is excited, help them imagine becoming involved with you and your company.</a:t>
            </a:r>
          </a:p>
          <a:p>
            <a:pPr eaLnBrk="1" hangingPunct="1">
              <a:lnSpc>
                <a:spcPct val="80000"/>
              </a:lnSpc>
              <a:buFontTx/>
              <a:buChar char="•"/>
            </a:pPr>
            <a:r>
              <a:rPr lang="en-US" b="1" smtClean="0">
                <a:ea typeface="ＭＳ Ｐゴシック" pitchFamily="34" charset="-128"/>
              </a:rPr>
              <a:t> Action:</a:t>
            </a:r>
            <a:r>
              <a:rPr lang="en-US" smtClean="0">
                <a:ea typeface="ＭＳ Ｐゴシック" pitchFamily="34" charset="-128"/>
              </a:rPr>
              <a:t> Get potential investors to spend time with you to learn about your company, your product, and the investment opportunity.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lnSpc>
                <a:spcPct val="80000"/>
              </a:lnSpc>
            </a:pPr>
            <a:r>
              <a:rPr lang="en-US" b="1" u="sng" smtClean="0">
                <a:ea typeface="ＭＳ Ｐゴシック" pitchFamily="34" charset="-128"/>
              </a:rPr>
              <a:t>Student Notes:</a:t>
            </a:r>
            <a:endParaRPr lang="en-US" smtClean="0">
              <a:ea typeface="ＭＳ Ｐゴシック" pitchFamily="34" charset="-128"/>
            </a:endParaRPr>
          </a:p>
          <a:p>
            <a:pPr eaLnBrk="1" hangingPunct="1">
              <a:lnSpc>
                <a:spcPct val="80000"/>
              </a:lnSpc>
              <a:buFontTx/>
              <a:buChar char="•"/>
            </a:pPr>
            <a:r>
              <a:rPr lang="en-US" smtClean="0">
                <a:ea typeface="ＭＳ Ｐゴシック" pitchFamily="34" charset="-128"/>
              </a:rPr>
              <a:t> Promoting Your Product is covered in Section 8.2 (pgs. 223-232).</a:t>
            </a:r>
          </a:p>
          <a:p>
            <a:pPr eaLnBrk="1" hangingPunct="1">
              <a:lnSpc>
                <a:spcPct val="80000"/>
              </a:lnSpc>
              <a:buFontTx/>
              <a:buChar char="•"/>
            </a:pPr>
            <a:r>
              <a:rPr lang="en-US" smtClean="0">
                <a:ea typeface="ＭＳ Ｐゴシック" pitchFamily="34" charset="-128"/>
              </a:rPr>
              <a:t> The principles of personal selling are covered in Section 9.1 (pgs. 239-247).</a:t>
            </a:r>
          </a:p>
          <a:p>
            <a:pPr eaLnBrk="1" hangingPunct="1">
              <a:lnSpc>
                <a:spcPct val="80000"/>
              </a:lnSpc>
              <a:buFontTx/>
              <a:buChar char="•"/>
            </a:pPr>
            <a:r>
              <a:rPr lang="en-US" smtClean="0">
                <a:ea typeface="ＭＳ Ｐゴシック" pitchFamily="34" charset="-128"/>
              </a:rPr>
              <a:t> The Total Monthly Promotional Expenses will be shown on the “Average Monthly Fixed Expenses” slide, under “Advertising.”</a:t>
            </a:r>
          </a:p>
          <a:p>
            <a:pPr eaLnBrk="1" hangingPunct="1">
              <a:lnSpc>
                <a:spcPct val="80000"/>
              </a:lnSpc>
              <a:buFontTx/>
              <a:buChar char="•"/>
            </a:pPr>
            <a:r>
              <a:rPr lang="en-US" smtClean="0">
                <a:ea typeface="ＭＳ Ｐゴシック" pitchFamily="34" charset="-128"/>
              </a:rPr>
              <a:t> Write keywords about your plan for using a particular type of promotion in the spaces provided. Show only the types of promotion you will be using. So, for instance, if you don’t plan on using “Sales Promotion,” don’t include it on your slide.</a:t>
            </a:r>
            <a:endParaRPr lang="en-US" i="1" smtClean="0">
              <a:ea typeface="ＭＳ Ｐゴシック" pitchFamily="34" charset="-128"/>
            </a:endParaRPr>
          </a:p>
          <a:p>
            <a:pPr eaLnBrk="1" hangingPunct="1">
              <a:lnSpc>
                <a:spcPct val="80000"/>
              </a:lnSpc>
            </a:pPr>
            <a:endParaRPr lang="en-US" i="1" smtClean="0">
              <a:ea typeface="ＭＳ Ｐゴシック" pitchFamily="34" charset="-128"/>
            </a:endParaRPr>
          </a:p>
          <a:p>
            <a:pPr eaLnBrk="1" hangingPunct="1">
              <a:lnSpc>
                <a:spcPct val="80000"/>
              </a:lnSpc>
            </a:pPr>
            <a:r>
              <a:rPr lang="en-US" i="1" smtClean="0">
                <a:ea typeface="ＭＳ Ｐゴシック" pitchFamily="34" charset="-128"/>
              </a:rPr>
              <a:t>Other Types of Promotional Expense</a:t>
            </a:r>
            <a:endParaRPr lang="en-US" smtClean="0">
              <a:ea typeface="ＭＳ Ｐゴシック" pitchFamily="34" charset="-128"/>
            </a:endParaRPr>
          </a:p>
          <a:p>
            <a:pPr eaLnBrk="1" hangingPunct="1">
              <a:lnSpc>
                <a:spcPct val="80000"/>
              </a:lnSpc>
              <a:buFontTx/>
              <a:buChar char="•"/>
            </a:pPr>
            <a:r>
              <a:rPr lang="en-US" smtClean="0">
                <a:ea typeface="ＭＳ Ｐゴシック" pitchFamily="34" charset="-128"/>
              </a:rPr>
              <a:t> This includes visual merchandising, public relations, and any other type of promotion not covered by the first four types.</a:t>
            </a:r>
            <a:endParaRPr lang="en-US" i="1" smtClean="0">
              <a:ea typeface="ＭＳ Ｐゴシック" pitchFamily="34" charset="-128"/>
            </a:endParaRPr>
          </a:p>
          <a:p>
            <a:pPr eaLnBrk="1" hangingPunct="1">
              <a:lnSpc>
                <a:spcPct val="80000"/>
              </a:lnSpc>
            </a:pPr>
            <a:endParaRPr lang="en-US" i="1" smtClean="0">
              <a:ea typeface="ＭＳ Ｐゴシック" pitchFamily="34" charset="-128"/>
            </a:endParaRPr>
          </a:p>
          <a:p>
            <a:pPr eaLnBrk="1" hangingPunct="1">
              <a:lnSpc>
                <a:spcPct val="80000"/>
              </a:lnSpc>
            </a:pPr>
            <a:r>
              <a:rPr lang="en-US" i="1" smtClean="0">
                <a:ea typeface="ＭＳ Ｐゴシック" pitchFamily="34" charset="-128"/>
              </a:rPr>
              <a:t>Business Plan Exercises</a:t>
            </a:r>
            <a:endParaRPr lang="en-US" smtClean="0">
              <a:ea typeface="ＭＳ Ｐゴシック" pitchFamily="34" charset="-128"/>
            </a:endParaRPr>
          </a:p>
          <a:p>
            <a:pPr eaLnBrk="1" hangingPunct="1">
              <a:lnSpc>
                <a:spcPct val="80000"/>
              </a:lnSpc>
            </a:pPr>
            <a:r>
              <a:rPr lang="en-US" smtClean="0">
                <a:ea typeface="ＭＳ Ｐゴシック" pitchFamily="34" charset="-128"/>
              </a:rPr>
              <a:t>This slide relates to the following business plan exercises:</a:t>
            </a:r>
          </a:p>
          <a:p>
            <a:pPr eaLnBrk="1" hangingPunct="1">
              <a:lnSpc>
                <a:spcPct val="80000"/>
              </a:lnSpc>
              <a:buFontTx/>
              <a:buChar char="•"/>
            </a:pPr>
            <a:r>
              <a:rPr lang="en-US" smtClean="0">
                <a:ea typeface="ＭＳ Ｐゴシック" pitchFamily="34" charset="-128"/>
              </a:rPr>
              <a:t> Section 8.2: “Promotional Mix.” In BizTech or pgs. 281-287 in the </a:t>
            </a:r>
            <a:r>
              <a:rPr lang="en-US" i="1" smtClean="0">
                <a:ea typeface="ＭＳ Ｐゴシック" pitchFamily="34" charset="-128"/>
              </a:rPr>
              <a:t>Business Plan Project (Student Activity Workbook)</a:t>
            </a:r>
            <a:r>
              <a:rPr lang="en-US" smtClean="0">
                <a:ea typeface="ＭＳ Ｐゴシック" pitchFamily="34" charset="-128"/>
              </a:rPr>
              <a:t>.</a:t>
            </a:r>
          </a:p>
          <a:p>
            <a:pPr eaLnBrk="1" hangingPunct="1">
              <a:lnSpc>
                <a:spcPct val="80000"/>
              </a:lnSpc>
              <a:buFontTx/>
              <a:buChar char="•"/>
            </a:pPr>
            <a:r>
              <a:rPr lang="en-US" smtClean="0">
                <a:ea typeface="ＭＳ Ｐゴシック" pitchFamily="34" charset="-128"/>
              </a:rPr>
              <a:t> Section 9.1: “Selling Your Product or Service.” In BizTech or pgs. 288-290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
        <p:nvSpPr>
          <p:cNvPr id="45059" name="Slide Number Placeholder 3"/>
          <p:cNvSpPr>
            <a:spLocks noGrp="1"/>
          </p:cNvSpPr>
          <p:nvPr>
            <p:ph type="sldNum" sz="quarter" idx="5"/>
          </p:nvPr>
        </p:nvSpPr>
        <p:spPr bwMode="auto">
          <a:noFill/>
          <a:ln>
            <a:miter lim="800000"/>
            <a:headEnd/>
            <a:tailEnd/>
          </a:ln>
        </p:spPr>
        <p:txBody>
          <a:bodyPr/>
          <a:lstStyle/>
          <a:p>
            <a:fld id="{8342EBBD-7491-401C-A5E0-4FD976AC18C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70338" y="8772525"/>
            <a:ext cx="3038475" cy="461963"/>
          </a:xfrm>
          <a:prstGeom prst="rect">
            <a:avLst/>
          </a:prstGeom>
          <a:noFill/>
          <a:ln w="9525">
            <a:noFill/>
            <a:miter lim="800000"/>
            <a:headEnd/>
            <a:tailEnd/>
          </a:ln>
        </p:spPr>
        <p:txBody>
          <a:bodyPr lIns="93177" tIns="46589" rIns="93177" bIns="46589" anchor="b"/>
          <a:lstStyle/>
          <a:p>
            <a:pPr algn="r"/>
            <a:fld id="{571CF6C0-12B5-46D3-84E3-D9A2BA1FA0FB}" type="slidenum">
              <a:rPr lang="en-US" sz="1200">
                <a:latin typeface="Calibri" pitchFamily="34" charset="0"/>
              </a:rPr>
              <a:pPr algn="r"/>
              <a:t>11</a:t>
            </a:fld>
            <a:endParaRPr lang="en-US" sz="1200">
              <a:latin typeface="Calibri" pitchFamily="34"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xfrm>
            <a:off x="935038" y="4240213"/>
            <a:ext cx="5140325" cy="4154487"/>
          </a:xfrm>
          <a:noFill/>
        </p:spPr>
        <p:txBody>
          <a:bodyPr/>
          <a:lstStyle/>
          <a:p>
            <a:pPr eaLnBrk="1" hangingPunct="1">
              <a:lnSpc>
                <a:spcPct val="80000"/>
              </a:lnSpc>
            </a:pPr>
            <a:r>
              <a:rPr lang="en-US" b="1" u="sng" dirty="0" smtClean="0">
                <a:ea typeface="ＭＳ Ｐゴシック" pitchFamily="34" charset="-128"/>
              </a:rPr>
              <a:t>Student Notes:</a:t>
            </a:r>
            <a:endParaRPr lang="en-US" dirty="0" smtClean="0">
              <a:ea typeface="ＭＳ Ｐゴシック" pitchFamily="34" charset="-128"/>
            </a:endParaRPr>
          </a:p>
          <a:p>
            <a:pPr eaLnBrk="1" hangingPunct="1">
              <a:lnSpc>
                <a:spcPct val="80000"/>
              </a:lnSpc>
              <a:buFontTx/>
              <a:buChar char="•"/>
            </a:pPr>
            <a:r>
              <a:rPr lang="en-US" dirty="0" smtClean="0">
                <a:ea typeface="ＭＳ Ｐゴシック" pitchFamily="34" charset="-128"/>
              </a:rPr>
              <a:t> Variable expenses are covered in Section 10.1 (pgs. 272-273).</a:t>
            </a:r>
          </a:p>
          <a:p>
            <a:pPr eaLnBrk="1" hangingPunct="1">
              <a:lnSpc>
                <a:spcPct val="80000"/>
              </a:lnSpc>
              <a:buFontTx/>
              <a:buChar char="•"/>
            </a:pPr>
            <a:r>
              <a:rPr lang="en-US" dirty="0" smtClean="0">
                <a:ea typeface="ＭＳ Ｐゴシック" pitchFamily="34" charset="-128"/>
              </a:rPr>
              <a:t> Units of sale are discussed in Section 10.2 (pgs. 275-276)</a:t>
            </a:r>
          </a:p>
          <a:p>
            <a:pPr eaLnBrk="1" hangingPunct="1">
              <a:lnSpc>
                <a:spcPct val="80000"/>
              </a:lnSpc>
              <a:buFontTx/>
              <a:buChar char="•"/>
            </a:pPr>
            <a:r>
              <a:rPr lang="en-US" dirty="0" smtClean="0">
                <a:ea typeface="ＭＳ Ｐゴシック" pitchFamily="34" charset="-128"/>
              </a:rPr>
              <a:t> “COGS (per Unit)” will be used in the next slide, “Economics of One Unit.”</a:t>
            </a:r>
            <a:endParaRPr lang="en-US" i="1" dirty="0" smtClean="0">
              <a:ea typeface="ＭＳ Ｐゴシック" pitchFamily="34" charset="-128"/>
            </a:endParaRPr>
          </a:p>
          <a:p>
            <a:pPr eaLnBrk="1" hangingPunct="1">
              <a:lnSpc>
                <a:spcPct val="80000"/>
              </a:lnSpc>
            </a:pPr>
            <a:endParaRPr lang="en-US" i="1" dirty="0" smtClean="0">
              <a:ea typeface="ＭＳ Ｐゴシック" pitchFamily="34" charset="-128"/>
            </a:endParaRPr>
          </a:p>
          <a:p>
            <a:pPr eaLnBrk="1" hangingPunct="1">
              <a:lnSpc>
                <a:spcPct val="80000"/>
              </a:lnSpc>
            </a:pPr>
            <a:r>
              <a:rPr lang="en-US" i="1" dirty="0" smtClean="0">
                <a:ea typeface="ＭＳ Ｐゴシック" pitchFamily="34" charset="-128"/>
              </a:rPr>
              <a:t>Labor Costs</a:t>
            </a:r>
            <a:endParaRPr lang="en-US" dirty="0" smtClean="0">
              <a:ea typeface="ＭＳ Ｐゴシック" pitchFamily="34" charset="-128"/>
            </a:endParaRPr>
          </a:p>
          <a:p>
            <a:pPr eaLnBrk="1" hangingPunct="1">
              <a:lnSpc>
                <a:spcPct val="80000"/>
              </a:lnSpc>
              <a:buFontTx/>
              <a:buChar char="•"/>
            </a:pPr>
            <a:r>
              <a:rPr lang="en-US" dirty="0" smtClean="0">
                <a:ea typeface="ＭＳ Ｐゴシック" pitchFamily="34" charset="-128"/>
              </a:rPr>
              <a:t> This calculation only include the time spent actually building a product or providing a service. It does not include such things as time spent passing out flyers, selling, shopping for materials, sweeping floors, or billing customers. </a:t>
            </a:r>
          </a:p>
          <a:p>
            <a:pPr eaLnBrk="1" hangingPunct="1">
              <a:lnSpc>
                <a:spcPct val="80000"/>
              </a:lnSpc>
            </a:pPr>
            <a:endParaRPr lang="en-US" dirty="0" smtClean="0">
              <a:ea typeface="ＭＳ Ｐゴシック" pitchFamily="34" charset="-128"/>
            </a:endParaRPr>
          </a:p>
          <a:p>
            <a:pPr eaLnBrk="1" hangingPunct="1">
              <a:lnSpc>
                <a:spcPct val="80000"/>
              </a:lnSpc>
            </a:pPr>
            <a:r>
              <a:rPr lang="en-US" i="1" dirty="0" smtClean="0">
                <a:ea typeface="ＭＳ Ｐゴシック" pitchFamily="34" charset="-128"/>
              </a:rPr>
              <a:t>Types of Businesses</a:t>
            </a:r>
          </a:p>
          <a:p>
            <a:pPr eaLnBrk="1" hangingPunct="1">
              <a:lnSpc>
                <a:spcPct val="80000"/>
              </a:lnSpc>
              <a:buFontTx/>
              <a:buChar char="•"/>
            </a:pPr>
            <a:r>
              <a:rPr lang="en-US" dirty="0" smtClean="0">
                <a:ea typeface="ＭＳ Ｐゴシック" pitchFamily="34" charset="-128"/>
              </a:rPr>
              <a:t> Service businesses might not have any materials cost. Don’t show “Materials,” if materials are not part of your unit of sale.</a:t>
            </a:r>
          </a:p>
          <a:p>
            <a:pPr eaLnBrk="1" hangingPunct="1">
              <a:lnSpc>
                <a:spcPct val="80000"/>
              </a:lnSpc>
              <a:buFontTx/>
              <a:buChar char="•"/>
            </a:pPr>
            <a:r>
              <a:rPr lang="en-US" dirty="0" smtClean="0">
                <a:ea typeface="ＭＳ Ｐゴシック" pitchFamily="34" charset="-128"/>
              </a:rPr>
              <a:t> Wholesale and retail businesses typically don’t have any labor costs. Don’t show “Labor,” if labor is not part of you unit of sale.</a:t>
            </a:r>
          </a:p>
          <a:p>
            <a:pPr eaLnBrk="1" hangingPunct="1">
              <a:lnSpc>
                <a:spcPct val="80000"/>
              </a:lnSpc>
            </a:pPr>
            <a:endParaRPr lang="en-US" dirty="0" smtClean="0">
              <a:ea typeface="ＭＳ Ｐゴシック" pitchFamily="34" charset="-128"/>
            </a:endParaRPr>
          </a:p>
          <a:p>
            <a:pPr eaLnBrk="1" hangingPunct="1">
              <a:lnSpc>
                <a:spcPct val="80000"/>
              </a:lnSpc>
            </a:pPr>
            <a:r>
              <a:rPr lang="en-US" i="1" dirty="0" smtClean="0">
                <a:ea typeface="ＭＳ Ｐゴシック" pitchFamily="34" charset="-128"/>
              </a:rPr>
              <a:t>COGS</a:t>
            </a:r>
          </a:p>
          <a:p>
            <a:pPr eaLnBrk="1" hangingPunct="1">
              <a:lnSpc>
                <a:spcPct val="80000"/>
              </a:lnSpc>
              <a:buFontTx/>
              <a:buChar char="•"/>
            </a:pPr>
            <a:r>
              <a:rPr lang="en-US" dirty="0"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eaLnBrk="1" hangingPunct="1">
              <a:lnSpc>
                <a:spcPct val="80000"/>
              </a:lnSpc>
            </a:pPr>
            <a:endParaRPr lang="en-US" dirty="0" smtClean="0">
              <a:ea typeface="ＭＳ Ｐゴシック" pitchFamily="34" charset="-128"/>
            </a:endParaRPr>
          </a:p>
          <a:p>
            <a:pPr eaLnBrk="1" hangingPunct="1">
              <a:lnSpc>
                <a:spcPct val="80000"/>
              </a:lnSpc>
            </a:pPr>
            <a:r>
              <a:rPr lang="en-US" i="1" dirty="0" smtClean="0">
                <a:ea typeface="ＭＳ Ｐゴシック" pitchFamily="34" charset="-128"/>
              </a:rPr>
              <a:t>Business Plan Exercises</a:t>
            </a:r>
          </a:p>
          <a:p>
            <a:pPr eaLnBrk="1" hangingPunct="1">
              <a:lnSpc>
                <a:spcPct val="80000"/>
              </a:lnSpc>
            </a:pPr>
            <a:r>
              <a:rPr lang="en-US" dirty="0" smtClean="0">
                <a:ea typeface="ＭＳ Ｐゴシック" pitchFamily="34" charset="-128"/>
              </a:rPr>
              <a:t>This slide relates to the following business plan exercises:</a:t>
            </a:r>
          </a:p>
          <a:p>
            <a:pPr eaLnBrk="1" hangingPunct="1">
              <a:lnSpc>
                <a:spcPct val="80000"/>
              </a:lnSpc>
              <a:buFontTx/>
              <a:buChar char="•"/>
            </a:pPr>
            <a:r>
              <a:rPr lang="en-US" dirty="0" smtClean="0">
                <a:ea typeface="ＭＳ Ｐゴシック" pitchFamily="34" charset="-128"/>
              </a:rPr>
              <a:t> Section 10.2: “Economics of One Unit of Sale” and “Estimating Variable Expenses.” In </a:t>
            </a:r>
            <a:r>
              <a:rPr lang="en-US" dirty="0" err="1" smtClean="0">
                <a:ea typeface="ＭＳ Ｐゴシック" pitchFamily="34" charset="-128"/>
              </a:rPr>
              <a:t>BizTech</a:t>
            </a:r>
            <a:r>
              <a:rPr lang="en-US" dirty="0" smtClean="0">
                <a:ea typeface="ＭＳ Ｐゴシック" pitchFamily="34" charset="-128"/>
              </a:rPr>
              <a:t> or pgs. 297-298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eaLnBrk="1" hangingPunct="1">
              <a:lnSpc>
                <a:spcPct val="80000"/>
              </a:lnSpc>
              <a:buFontTx/>
              <a:buChar char="•"/>
            </a:pPr>
            <a:endParaRPr lang="en-US" dirty="0" smtClean="0">
              <a:ea typeface="ＭＳ Ｐゴシック" pitchFamily="34" charset="-128"/>
            </a:endParaRPr>
          </a:p>
          <a:p>
            <a:pPr eaLnBrk="1" hangingPunct="1">
              <a:lnSpc>
                <a:spcPct val="80000"/>
              </a:lnSpc>
            </a:pPr>
            <a:r>
              <a:rPr lang="en-US" i="1" dirty="0" smtClean="0">
                <a:ea typeface="ＭＳ Ｐゴシック" pitchFamily="34" charset="-128"/>
              </a:rPr>
              <a:t>Preparing Your Final Slide</a:t>
            </a:r>
          </a:p>
          <a:p>
            <a:pPr eaLnBrk="1" hangingPunct="1">
              <a:lnSpc>
                <a:spcPct val="80000"/>
              </a:lnSpc>
              <a:buFontTx/>
              <a:buChar char="•"/>
            </a:pPr>
            <a:r>
              <a:rPr lang="en-US" dirty="0" smtClean="0">
                <a:ea typeface="ＭＳ Ｐゴシック" pitchFamily="34" charset="-128"/>
              </a:rPr>
              <a:t> Formulas are shown in red type. Replace the red formula with the appropriate calculation (make sure to change the font color to black).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a:lstStyle/>
          <a:p>
            <a:pPr eaLnBrk="1" hangingPunct="1">
              <a:lnSpc>
                <a:spcPct val="80000"/>
              </a:lnSpc>
            </a:pPr>
            <a:r>
              <a:rPr lang="en-US" b="1" u="sng" dirty="0" smtClean="0">
                <a:ea typeface="ＭＳ Ｐゴシック" pitchFamily="34" charset="-128"/>
              </a:rPr>
              <a:t>Student Notes:</a:t>
            </a:r>
          </a:p>
          <a:p>
            <a:pPr eaLnBrk="1" hangingPunct="1">
              <a:lnSpc>
                <a:spcPct val="80000"/>
              </a:lnSpc>
              <a:buFontTx/>
              <a:buChar char="•"/>
            </a:pPr>
            <a:r>
              <a:rPr lang="en-US" dirty="0" smtClean="0">
                <a:ea typeface="ＭＳ Ｐゴシック" pitchFamily="34" charset="-128"/>
              </a:rPr>
              <a:t> The economics of One Unit of Sale is covered in Section 10.2 (pgs. 275-282).</a:t>
            </a:r>
          </a:p>
          <a:p>
            <a:pPr eaLnBrk="1" hangingPunct="1">
              <a:lnSpc>
                <a:spcPct val="80000"/>
              </a:lnSpc>
              <a:buFontTx/>
              <a:buChar char="•"/>
            </a:pPr>
            <a:r>
              <a:rPr lang="en-US" dirty="0" smtClean="0">
                <a:ea typeface="ＭＳ Ｐゴシック" pitchFamily="34" charset="-128"/>
              </a:rPr>
              <a:t> “COGS (per Unit)” is calculated in the previous slide, “Cost of Materials/Labor.”</a:t>
            </a:r>
          </a:p>
          <a:p>
            <a:pPr eaLnBrk="1" hangingPunct="1">
              <a:lnSpc>
                <a:spcPct val="80000"/>
              </a:lnSpc>
              <a:buFontTx/>
              <a:buChar char="•"/>
            </a:pPr>
            <a:r>
              <a:rPr lang="en-US" dirty="0" smtClean="0">
                <a:ea typeface="ＭＳ Ｐゴシック" pitchFamily="34" charset="-128"/>
              </a:rPr>
              <a:t> “Contribution Margin” is discussed on page 276 of the textbook. It is the amount per unit remaining after all the variable expenses are subtracted from the sales price.</a:t>
            </a:r>
          </a:p>
          <a:p>
            <a:pPr eaLnBrk="1" hangingPunct="1">
              <a:lnSpc>
                <a:spcPct val="80000"/>
              </a:lnSpc>
              <a:buFontTx/>
              <a:buChar char="•"/>
            </a:pPr>
            <a:endParaRPr lang="en-US" i="1" dirty="0" smtClean="0">
              <a:ea typeface="ＭＳ Ｐゴシック" pitchFamily="34" charset="-128"/>
            </a:endParaRPr>
          </a:p>
          <a:p>
            <a:pPr eaLnBrk="1" hangingPunct="1">
              <a:lnSpc>
                <a:spcPct val="80000"/>
              </a:lnSpc>
            </a:pPr>
            <a:r>
              <a:rPr lang="en-US" i="1" dirty="0" smtClean="0">
                <a:ea typeface="ＭＳ Ｐゴシック" pitchFamily="34" charset="-128"/>
              </a:rPr>
              <a:t>Definition of a Unit</a:t>
            </a:r>
          </a:p>
          <a:p>
            <a:pPr eaLnBrk="1" hangingPunct="1">
              <a:lnSpc>
                <a:spcPct val="80000"/>
              </a:lnSpc>
              <a:buFontTx/>
              <a:buChar char="•"/>
            </a:pPr>
            <a:r>
              <a:rPr lang="en-US" dirty="0" smtClean="0">
                <a:ea typeface="ＭＳ Ｐゴシック" pitchFamily="34" charset="-128"/>
              </a:rPr>
              <a:t> This is what the customer actually buys from you. It is the minimum number and type of product or service you are willing to sell to a customer. For example, if you are selling sunglasses, your unit of sale would be one pair of sunglasses.</a:t>
            </a:r>
          </a:p>
          <a:p>
            <a:pPr eaLnBrk="1" hangingPunct="1">
              <a:lnSpc>
                <a:spcPct val="80000"/>
              </a:lnSpc>
            </a:pPr>
            <a:endParaRPr lang="en-US" i="1" dirty="0" smtClean="0">
              <a:ea typeface="ＭＳ Ｐゴシック" pitchFamily="34" charset="-128"/>
            </a:endParaRPr>
          </a:p>
          <a:p>
            <a:pPr eaLnBrk="1" hangingPunct="1">
              <a:lnSpc>
                <a:spcPct val="80000"/>
              </a:lnSpc>
            </a:pPr>
            <a:r>
              <a:rPr lang="en-US" i="1" dirty="0" smtClean="0">
                <a:ea typeface="ＭＳ Ｐゴシック" pitchFamily="34" charset="-128"/>
              </a:rPr>
              <a:t>COGS</a:t>
            </a:r>
            <a:endParaRPr lang="en-US" dirty="0" smtClean="0">
              <a:ea typeface="ＭＳ Ｐゴシック" pitchFamily="34" charset="-128"/>
            </a:endParaRPr>
          </a:p>
          <a:p>
            <a:pPr eaLnBrk="1" hangingPunct="1">
              <a:lnSpc>
                <a:spcPct val="80000"/>
              </a:lnSpc>
              <a:buFontTx/>
              <a:buChar char="•"/>
            </a:pPr>
            <a:r>
              <a:rPr lang="en-US" dirty="0"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eaLnBrk="1" hangingPunct="1">
              <a:lnSpc>
                <a:spcPct val="80000"/>
              </a:lnSpc>
            </a:pPr>
            <a:endParaRPr lang="en-US" i="1" dirty="0" smtClean="0">
              <a:ea typeface="ＭＳ Ｐゴシック" pitchFamily="34" charset="-128"/>
            </a:endParaRPr>
          </a:p>
          <a:p>
            <a:pPr eaLnBrk="1" hangingPunct="1">
              <a:lnSpc>
                <a:spcPct val="80000"/>
              </a:lnSpc>
            </a:pPr>
            <a:r>
              <a:rPr lang="en-US" i="1" dirty="0" smtClean="0">
                <a:ea typeface="ＭＳ Ｐゴシック" pitchFamily="34" charset="-128"/>
              </a:rPr>
              <a:t>Other Variable Expenses (per Unit)</a:t>
            </a:r>
          </a:p>
          <a:p>
            <a:pPr eaLnBrk="1" hangingPunct="1">
              <a:lnSpc>
                <a:spcPct val="80000"/>
              </a:lnSpc>
              <a:buFontTx/>
              <a:buChar char="•"/>
            </a:pPr>
            <a:r>
              <a:rPr lang="en-US" dirty="0" smtClean="0">
                <a:ea typeface="ＭＳ Ｐゴシック" pitchFamily="34" charset="-128"/>
              </a:rPr>
              <a:t> This includes such things as commissions and shipping &amp; handling. </a:t>
            </a:r>
          </a:p>
          <a:p>
            <a:pPr eaLnBrk="1" hangingPunct="1">
              <a:lnSpc>
                <a:spcPct val="80000"/>
              </a:lnSpc>
            </a:pPr>
            <a:endParaRPr lang="en-US" i="1" dirty="0" smtClean="0">
              <a:ea typeface="ＭＳ Ｐゴシック" pitchFamily="34" charset="-128"/>
            </a:endParaRPr>
          </a:p>
          <a:p>
            <a:pPr eaLnBrk="1" hangingPunct="1">
              <a:lnSpc>
                <a:spcPct val="80000"/>
              </a:lnSpc>
            </a:pPr>
            <a:r>
              <a:rPr lang="en-US" i="1" dirty="0" smtClean="0">
                <a:ea typeface="ＭＳ Ｐゴシック" pitchFamily="34" charset="-128"/>
              </a:rPr>
              <a:t>Addition/Subtraction Process</a:t>
            </a:r>
            <a:endParaRPr lang="en-US" dirty="0" smtClean="0">
              <a:ea typeface="ＭＳ Ｐゴシック" pitchFamily="34" charset="-128"/>
            </a:endParaRPr>
          </a:p>
          <a:p>
            <a:pPr eaLnBrk="1" hangingPunct="1">
              <a:lnSpc>
                <a:spcPct val="80000"/>
              </a:lnSpc>
              <a:buFontTx/>
              <a:buChar char="•"/>
            </a:pPr>
            <a:r>
              <a:rPr lang="en-US" dirty="0" smtClean="0">
                <a:ea typeface="ＭＳ Ｐゴシック" pitchFamily="34" charset="-128"/>
              </a:rPr>
              <a:t> Add the Total COGS (per Unit) and the Other Variable Expenses (per Unit) to calculate the Total Variable Expenses (per Unit). </a:t>
            </a:r>
          </a:p>
          <a:p>
            <a:pPr eaLnBrk="1" hangingPunct="1">
              <a:lnSpc>
                <a:spcPct val="80000"/>
              </a:lnSpc>
              <a:buFontTx/>
              <a:buChar char="•"/>
            </a:pPr>
            <a:r>
              <a:rPr lang="en-US" dirty="0" smtClean="0">
                <a:ea typeface="ＭＳ Ｐゴシック" pitchFamily="34" charset="-128"/>
              </a:rPr>
              <a:t> Subtract the Total Variable Expenses (per Unit) from the Selling Price (per Unit) to calculate the Contribution Margin (per Unit).</a:t>
            </a:r>
          </a:p>
          <a:p>
            <a:pPr eaLnBrk="1" hangingPunct="1">
              <a:lnSpc>
                <a:spcPct val="80000"/>
              </a:lnSpc>
            </a:pPr>
            <a:r>
              <a:rPr lang="en-US" dirty="0" smtClean="0">
                <a:ea typeface="ＭＳ Ｐゴシック" pitchFamily="34" charset="-128"/>
              </a:rPr>
              <a:t> </a:t>
            </a:r>
          </a:p>
          <a:p>
            <a:pPr eaLnBrk="1" hangingPunct="1">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eaLnBrk="1" hangingPunct="1">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eaLnBrk="1" hangingPunct="1">
              <a:lnSpc>
                <a:spcPct val="80000"/>
              </a:lnSpc>
              <a:buFontTx/>
              <a:buChar char="•"/>
            </a:pPr>
            <a:r>
              <a:rPr lang="en-US" dirty="0" smtClean="0">
                <a:ea typeface="ＭＳ Ｐゴシック" pitchFamily="34" charset="-128"/>
              </a:rPr>
              <a:t> Section 10.2: “Economics of One Unit of Sale.” In </a:t>
            </a:r>
            <a:r>
              <a:rPr lang="en-US" dirty="0" err="1" smtClean="0">
                <a:ea typeface="ＭＳ Ｐゴシック" pitchFamily="34" charset="-128"/>
              </a:rPr>
              <a:t>BizTech</a:t>
            </a:r>
            <a:r>
              <a:rPr lang="en-US" dirty="0" smtClean="0">
                <a:ea typeface="ＭＳ Ｐゴシック" pitchFamily="34" charset="-128"/>
              </a:rPr>
              <a:t> or pg. 298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a:lstStyle/>
          <a:p>
            <a:pPr eaLnBrk="1" hangingPunct="1">
              <a:lnSpc>
                <a:spcPct val="80000"/>
              </a:lnSpc>
            </a:pPr>
            <a:r>
              <a:rPr lang="en-US" b="1" u="sng" smtClean="0">
                <a:ea typeface="ＭＳ Ｐゴシック" pitchFamily="34" charset="-128"/>
              </a:rPr>
              <a:t>Student Notes:</a:t>
            </a:r>
          </a:p>
          <a:p>
            <a:pPr eaLnBrk="1" hangingPunct="1">
              <a:lnSpc>
                <a:spcPct val="80000"/>
              </a:lnSpc>
              <a:buFontTx/>
              <a:buChar char="•"/>
            </a:pPr>
            <a:r>
              <a:rPr lang="en-US" smtClean="0">
                <a:ea typeface="ＭＳ Ｐゴシック" pitchFamily="34" charset="-128"/>
              </a:rPr>
              <a:t> Fixed expenses are covered in Section 10.1 (pgs. 269-272).</a:t>
            </a:r>
          </a:p>
          <a:p>
            <a:pPr eaLnBrk="1" hangingPunct="1">
              <a:lnSpc>
                <a:spcPct val="80000"/>
              </a:lnSpc>
              <a:buFontTx/>
              <a:buChar char="•"/>
            </a:pPr>
            <a:r>
              <a:rPr lang="en-US" smtClean="0">
                <a:ea typeface="ＭＳ Ｐゴシック" pitchFamily="34" charset="-128"/>
              </a:rPr>
              <a:t> The “Projected Yearly Income Statement” slide refers to these fixed expenses as “operating expenses.” </a:t>
            </a:r>
          </a:p>
          <a:p>
            <a:pPr eaLnBrk="1" hangingPunct="1">
              <a:lnSpc>
                <a:spcPct val="80000"/>
              </a:lnSpc>
              <a:buFontTx/>
              <a:buChar char="•"/>
            </a:pPr>
            <a:r>
              <a:rPr lang="en-US" smtClean="0">
                <a:ea typeface="ＭＳ Ｐゴシック" pitchFamily="34" charset="-128"/>
              </a:rPr>
              <a:t> To learn what typical salaries are for your employees go to http://www.salary.com/</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Business Plan Exercises</a:t>
            </a:r>
            <a:endParaRPr lang="en-US" smtClean="0">
              <a:ea typeface="ＭＳ Ｐゴシック" pitchFamily="34" charset="-128"/>
            </a:endParaRPr>
          </a:p>
          <a:p>
            <a:pPr eaLnBrk="1" hangingPunct="1">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eaLnBrk="1" hangingPunct="1">
              <a:lnSpc>
                <a:spcPct val="80000"/>
              </a:lnSpc>
              <a:buFontTx/>
              <a:buChar char="•"/>
            </a:pPr>
            <a:r>
              <a:rPr lang="en-US" smtClean="0">
                <a:ea typeface="ＭＳ Ｐゴシック" pitchFamily="34" charset="-128"/>
              </a:rPr>
              <a:t> Section 10.1: “Fixed Operating Costs.” In BizTech or pgs. 295-296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a:lstStyle/>
          <a:p>
            <a:pPr eaLnBrk="1" hangingPunct="1">
              <a:lnSpc>
                <a:spcPct val="80000"/>
              </a:lnSpc>
            </a:pPr>
            <a:r>
              <a:rPr lang="en-US" b="1" u="sng" smtClean="0">
                <a:ea typeface="ＭＳ Ｐゴシック" pitchFamily="34" charset="-128"/>
              </a:rPr>
              <a:t>Student Notes</a:t>
            </a:r>
            <a:r>
              <a:rPr lang="en-US" b="1" smtClean="0">
                <a:ea typeface="ＭＳ Ｐゴシック" pitchFamily="34" charset="-128"/>
              </a:rPr>
              <a:t>:</a:t>
            </a:r>
          </a:p>
          <a:p>
            <a:pPr eaLnBrk="1" hangingPunct="1">
              <a:lnSpc>
                <a:spcPct val="80000"/>
              </a:lnSpc>
            </a:pPr>
            <a:r>
              <a:rPr lang="en-US" smtClean="0">
                <a:ea typeface="ＭＳ Ｐゴシック" pitchFamily="34" charset="-128"/>
              </a:rPr>
              <a:t> Time management is covered on pages 102-103.</a:t>
            </a:r>
          </a:p>
          <a:p>
            <a:pPr eaLnBrk="1" hangingPunct="1">
              <a:lnSpc>
                <a:spcPct val="80000"/>
              </a:lnSpc>
            </a:pPr>
            <a:r>
              <a:rPr lang="en-US" smtClean="0">
                <a:ea typeface="ＭＳ Ｐゴシック" pitchFamily="34" charset="-128"/>
              </a:rPr>
              <a:t> The amount of hours you can spend on your new business directly affects other important decision making (such as your yearly projected sales, selling price per unit, monthly break-even, etc.).</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Adding Your Data</a:t>
            </a:r>
          </a:p>
          <a:p>
            <a:pPr eaLnBrk="1" hangingPunct="1">
              <a:lnSpc>
                <a:spcPct val="80000"/>
              </a:lnSpc>
            </a:pPr>
            <a:r>
              <a:rPr lang="en-US" smtClean="0">
                <a:ea typeface="ＭＳ Ｐゴシック" pitchFamily="34" charset="-128"/>
              </a:rPr>
              <a:t> This Slide contains sample data only. To change your times: If you are using PowerPoint 2007 and 2010: Right-click on any of the bars in the chart and select Edit data. A spreadsheet appears containing the data used in the chart. Edit the data and close the spreadsheet. The bar chart will be changed. If you are using PowerPoint 2003: Right-click on the chart and select Chart Object/Edit data. Click the data sheet tab and edit your the data. When you close the spreadsheet, the bar chart will be changed </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Determining Your Capacity</a:t>
            </a:r>
          </a:p>
          <a:p>
            <a:pPr eaLnBrk="1" hangingPunct="1">
              <a:lnSpc>
                <a:spcPct val="80000"/>
              </a:lnSpc>
            </a:pPr>
            <a:r>
              <a:rPr lang="en-US" smtClean="0">
                <a:ea typeface="ＭＳ Ｐゴシック" pitchFamily="34" charset="-128"/>
              </a:rPr>
              <a:t> Once you have defined the number of hours you have to work at your new business each week, determine how much time you will spend managing the business, selling to customers, and building the product or providing the service. For example, imagine a retail manufacturer of T-shirts who plans to spend 10 hours a week work in on the business. If it takes 1 hour to make a T-shirt, only 10 T-shirts can be made per week. This assumes that all the allotted time is spent making shirts. You need to consider the time it takes to sell shirts as well as managing the business (keeping records, making flyers, shopping for supplies, etc.). Perhaps only 6 hours a week can be spent making T-shirts, with the rest of the time spent managing the business and selling shirts. Your capacity for the month would be 24 T-shirts.</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Increasing Your Capacity </a:t>
            </a:r>
          </a:p>
          <a:p>
            <a:pPr eaLnBrk="1" hangingPunct="1">
              <a:lnSpc>
                <a:spcPct val="80000"/>
              </a:lnSpc>
            </a:pPr>
            <a:r>
              <a:rPr lang="en-US" smtClean="0">
                <a:ea typeface="ＭＳ Ｐゴシック" pitchFamily="34" charset="-128"/>
              </a:rPr>
              <a:t> You can increase your capacity by working more hours at the business or by hiring people to do work that you would normally do (which, of course, increases your costs).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a:lstStyle/>
          <a:p>
            <a:pPr eaLnBrk="1" hangingPunct="1">
              <a:lnSpc>
                <a:spcPct val="80000"/>
              </a:lnSpc>
            </a:pPr>
            <a:r>
              <a:rPr lang="en-US" sz="900" b="1" u="sng" smtClean="0">
                <a:ea typeface="ＭＳ Ｐゴシック" pitchFamily="34" charset="-128"/>
              </a:rPr>
              <a:t>Student Notes:</a:t>
            </a:r>
          </a:p>
          <a:p>
            <a:pPr eaLnBrk="1" hangingPunct="1">
              <a:lnSpc>
                <a:spcPct val="80000"/>
              </a:lnSpc>
              <a:buFontTx/>
              <a:buChar char="•"/>
            </a:pPr>
            <a:r>
              <a:rPr lang="en-US" sz="900" smtClean="0">
                <a:ea typeface="ＭＳ Ｐゴシック" pitchFamily="34" charset="-128"/>
              </a:rPr>
              <a:t> Estimating sales is covered in Section 9.2 (pgs. 249-258).</a:t>
            </a:r>
          </a:p>
          <a:p>
            <a:pPr eaLnBrk="1" hangingPunct="1">
              <a:lnSpc>
                <a:spcPct val="80000"/>
              </a:lnSpc>
              <a:buFontTx/>
              <a:buChar char="•"/>
            </a:pPr>
            <a:r>
              <a:rPr lang="en-US" sz="900" smtClean="0">
                <a:ea typeface="ＭＳ Ｐゴシック" pitchFamily="34" charset="-128"/>
              </a:rPr>
              <a:t> Monthly sales projections are directly related to your capacity (discussed on Slide 16). </a:t>
            </a:r>
          </a:p>
          <a:p>
            <a:pPr eaLnBrk="1" hangingPunct="1">
              <a:lnSpc>
                <a:spcPct val="80000"/>
              </a:lnSpc>
              <a:buFontTx/>
              <a:buChar char="•"/>
            </a:pPr>
            <a:r>
              <a:rPr lang="en-US" sz="900" smtClean="0">
                <a:ea typeface="ＭＳ Ｐゴシック" pitchFamily="34" charset="-128"/>
              </a:rPr>
              <a:t> Your monthly sales projections will directly relate to the “Projected Yearly Income Statement” slide.</a:t>
            </a:r>
          </a:p>
          <a:p>
            <a:pPr eaLnBrk="1" hangingPunct="1">
              <a:lnSpc>
                <a:spcPct val="80000"/>
              </a:lnSpc>
              <a:buFontTx/>
              <a:buChar char="•"/>
            </a:pPr>
            <a:r>
              <a:rPr lang="en-US" sz="900" smtClean="0">
                <a:ea typeface="ＭＳ Ｐゴシック" pitchFamily="34" charset="-128"/>
              </a:rPr>
              <a:t> For the purpose of this slide show, show only the monthly sales projections for your first year.</a:t>
            </a:r>
          </a:p>
          <a:p>
            <a:pPr eaLnBrk="1" hangingPunct="1">
              <a:lnSpc>
                <a:spcPct val="80000"/>
              </a:lnSpc>
            </a:pPr>
            <a:endParaRPr lang="en-US" sz="900" i="1" smtClean="0">
              <a:ea typeface="ＭＳ Ｐゴシック" pitchFamily="34" charset="-128"/>
            </a:endParaRPr>
          </a:p>
          <a:p>
            <a:pPr eaLnBrk="1" hangingPunct="1">
              <a:lnSpc>
                <a:spcPct val="80000"/>
              </a:lnSpc>
            </a:pPr>
            <a:r>
              <a:rPr lang="en-US" sz="900" i="1" smtClean="0">
                <a:ea typeface="ＭＳ Ｐゴシック" pitchFamily="34" charset="-128"/>
              </a:rPr>
              <a:t>Business Plan Exercises</a:t>
            </a:r>
            <a:endParaRPr lang="en-US" sz="900" smtClean="0">
              <a:ea typeface="ＭＳ Ｐゴシック" pitchFamily="34" charset="-128"/>
            </a:endParaRPr>
          </a:p>
          <a:p>
            <a:pPr eaLnBrk="1" hangingPunct="1">
              <a:lnSpc>
                <a:spcPct val="80000"/>
              </a:lnSpc>
            </a:pPr>
            <a:r>
              <a:rPr lang="en-US" sz="900" smtClean="0">
                <a:ea typeface="ＭＳ Ｐゴシック" pitchFamily="34" charset="-128"/>
              </a:rPr>
              <a:t>This slide relates to the following business plan exercises:</a:t>
            </a:r>
            <a:endParaRPr lang="en-US" sz="900" i="1" smtClean="0">
              <a:ea typeface="ＭＳ Ｐゴシック" pitchFamily="34" charset="-128"/>
            </a:endParaRPr>
          </a:p>
          <a:p>
            <a:pPr eaLnBrk="1" hangingPunct="1">
              <a:lnSpc>
                <a:spcPct val="80000"/>
              </a:lnSpc>
              <a:buFontTx/>
              <a:buChar char="•"/>
            </a:pPr>
            <a:r>
              <a:rPr lang="en-US" sz="900" smtClean="0">
                <a:ea typeface="ＭＳ Ｐゴシック" pitchFamily="34" charset="-128"/>
              </a:rPr>
              <a:t> Section 9.2: “Sales Forecasting.” In BizTech or pg. 291-294 in the </a:t>
            </a:r>
            <a:r>
              <a:rPr lang="en-US" sz="900" i="1" smtClean="0">
                <a:ea typeface="ＭＳ Ｐゴシック" pitchFamily="34" charset="-128"/>
              </a:rPr>
              <a:t>Business Plan Project (Student Activity Workbook)</a:t>
            </a:r>
            <a:r>
              <a:rPr lang="en-US" sz="900" smtClean="0">
                <a:ea typeface="ＭＳ Ｐゴシック" pitchFamily="34" charset="-128"/>
              </a:rPr>
              <a:t>.</a:t>
            </a:r>
          </a:p>
          <a:p>
            <a:pPr eaLnBrk="1" hangingPunct="1">
              <a:lnSpc>
                <a:spcPct val="80000"/>
              </a:lnSpc>
            </a:pPr>
            <a:endParaRPr lang="en-US" sz="900" i="1" smtClean="0">
              <a:ea typeface="ＭＳ Ｐゴシック" pitchFamily="34" charset="-128"/>
            </a:endParaRPr>
          </a:p>
          <a:p>
            <a:pPr eaLnBrk="1" hangingPunct="1">
              <a:lnSpc>
                <a:spcPct val="80000"/>
              </a:lnSpc>
            </a:pPr>
            <a:r>
              <a:rPr lang="en-US" sz="900" i="1" smtClean="0">
                <a:ea typeface="ＭＳ Ｐゴシック" pitchFamily="34" charset="-128"/>
              </a:rPr>
              <a:t>Adding Your Sales Information</a:t>
            </a:r>
            <a:endParaRPr lang="en-US" sz="900" smtClean="0">
              <a:ea typeface="ＭＳ Ｐゴシック" pitchFamily="34" charset="-128"/>
            </a:endParaRPr>
          </a:p>
          <a:p>
            <a:pPr eaLnBrk="1" hangingPunct="1">
              <a:lnSpc>
                <a:spcPct val="80000"/>
              </a:lnSpc>
              <a:buFontTx/>
              <a:buChar char="•"/>
            </a:pPr>
            <a:r>
              <a:rPr lang="en-US" sz="900" smtClean="0">
                <a:ea typeface="ＭＳ Ｐゴシック" pitchFamily="34" charset="-128"/>
              </a:rPr>
              <a:t> This Slide contains sample data only. To change the “Units Sold” amounts on the graph,  right-click on the chart, choose Worksheet Object/Edit, and select the Sales Projections Data sheet. Click the Sales Chart tab when you are finished, then click anywhere outside the Sales Chart to return to your Slide.</a:t>
            </a:r>
          </a:p>
          <a:p>
            <a:pPr eaLnBrk="1" hangingPunct="1">
              <a:lnSpc>
                <a:spcPct val="80000"/>
              </a:lnSpc>
            </a:pPr>
            <a:endParaRPr lang="en-US" sz="900" smtClean="0">
              <a:ea typeface="ＭＳ Ｐゴシック" pitchFamily="34" charset="-128"/>
            </a:endParaRPr>
          </a:p>
          <a:p>
            <a:pPr eaLnBrk="1" hangingPunct="1">
              <a:lnSpc>
                <a:spcPct val="80000"/>
              </a:lnSpc>
            </a:pPr>
            <a:r>
              <a:rPr lang="en-US" sz="900" i="1" smtClean="0">
                <a:ea typeface="ＭＳ Ｐゴシック" pitchFamily="34" charset="-128"/>
              </a:rPr>
              <a:t>Multiple Products</a:t>
            </a:r>
            <a:endParaRPr lang="en-US" sz="900" smtClean="0">
              <a:ea typeface="ＭＳ Ｐゴシック" pitchFamily="34" charset="-128"/>
            </a:endParaRPr>
          </a:p>
          <a:p>
            <a:pPr eaLnBrk="1" hangingPunct="1">
              <a:lnSpc>
                <a:spcPct val="80000"/>
              </a:lnSpc>
              <a:buFontTx/>
              <a:buChar char="•"/>
            </a:pPr>
            <a:r>
              <a:rPr lang="en-US" sz="900" smtClean="0">
                <a:ea typeface="ＭＳ Ｐゴシック" pitchFamily="34" charset="-128"/>
              </a:rPr>
              <a:t> If you have multiple products, you could chart only your primary product or, if your products were comparably priced, you could add all your products sold in a month and chart that amount. If you are more skilled with Excel, and have only a few products, you could use a separate color to represent sales of each product. (But don’t forget to use a legend to identify the colors representing the various products.)</a:t>
            </a:r>
          </a:p>
          <a:p>
            <a:pPr eaLnBrk="1" hangingPunct="1">
              <a:lnSpc>
                <a:spcPct val="80000"/>
              </a:lnSpc>
            </a:pPr>
            <a:endParaRPr lang="en-US" sz="900" smtClean="0">
              <a:ea typeface="ＭＳ Ｐゴシック" pitchFamily="34" charset="-128"/>
            </a:endParaRPr>
          </a:p>
          <a:p>
            <a:pPr eaLnBrk="1" hangingPunct="1">
              <a:lnSpc>
                <a:spcPct val="80000"/>
              </a:lnSpc>
            </a:pPr>
            <a:r>
              <a:rPr lang="en-US" sz="900" i="1" smtClean="0">
                <a:ea typeface="ＭＳ Ｐゴシック" pitchFamily="34" charset="-128"/>
              </a:rPr>
              <a:t>Sales Assumptions</a:t>
            </a:r>
          </a:p>
          <a:p>
            <a:pPr eaLnBrk="1" hangingPunct="1">
              <a:lnSpc>
                <a:spcPct val="80000"/>
              </a:lnSpc>
            </a:pPr>
            <a:r>
              <a:rPr lang="en-US" sz="900" smtClean="0">
                <a:ea typeface="ＭＳ Ｐゴシック" pitchFamily="34" charset="-128"/>
              </a:rPr>
              <a:t>Along with your capacity (see Slide 16), keep these sales assumption in mind as you build your sales projections. You should explain them as you discuss your projections.</a:t>
            </a:r>
          </a:p>
          <a:p>
            <a:pPr eaLnBrk="1" hangingPunct="1">
              <a:lnSpc>
                <a:spcPct val="80000"/>
              </a:lnSpc>
              <a:buFontTx/>
              <a:buChar char="•"/>
            </a:pPr>
            <a:r>
              <a:rPr lang="en-US" sz="900" smtClean="0">
                <a:ea typeface="ＭＳ Ｐゴシック" pitchFamily="34" charset="-128"/>
              </a:rPr>
              <a:t> “Extent of Market Interest.” How interested is your target market in your product or service? Will it sell in a high or low volume. Why? Is it new and trendy? A high-end exclusive product likely to sell in low quantities? A low-cost mainstream product likely to sell in high quantities?</a:t>
            </a:r>
          </a:p>
          <a:p>
            <a:pPr eaLnBrk="1" hangingPunct="1">
              <a:lnSpc>
                <a:spcPct val="80000"/>
              </a:lnSpc>
              <a:buFontTx/>
              <a:buChar char="•"/>
            </a:pPr>
            <a:r>
              <a:rPr lang="en-US" sz="900" smtClean="0">
                <a:ea typeface="ＭＳ Ｐゴシック" pitchFamily="34" charset="-128"/>
              </a:rPr>
              <a:t> “Seasonality.” Are there times of the year when sales will be higher or lower than other times? When is the busiest time for you? The least busy?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lnSpc>
                <a:spcPct val="90000"/>
              </a:lnSpc>
            </a:pPr>
            <a:r>
              <a:rPr lang="en-US" b="1" u="sng" smtClean="0">
                <a:ea typeface="ＭＳ Ｐゴシック" pitchFamily="34" charset="-128"/>
              </a:rPr>
              <a:t>Student Notes:</a:t>
            </a:r>
          </a:p>
          <a:p>
            <a:pPr eaLnBrk="1" hangingPunct="1">
              <a:lnSpc>
                <a:spcPct val="90000"/>
              </a:lnSpc>
              <a:buFontTx/>
              <a:buChar char="•"/>
            </a:pPr>
            <a:r>
              <a:rPr lang="en-US" smtClean="0">
                <a:ea typeface="ＭＳ Ｐゴシック" pitchFamily="34" charset="-128"/>
              </a:rPr>
              <a:t> Income statements are covered in Section 12.2 (pgs. 333-336).</a:t>
            </a:r>
          </a:p>
          <a:p>
            <a:pPr eaLnBrk="1" hangingPunct="1">
              <a:lnSpc>
                <a:spcPct val="90000"/>
              </a:lnSpc>
              <a:buFontTx/>
              <a:buChar char="•"/>
            </a:pPr>
            <a:r>
              <a:rPr lang="en-US" smtClean="0">
                <a:ea typeface="ＭＳ Ｐゴシック" pitchFamily="34" charset="-128"/>
              </a:rPr>
              <a:t> Your Monthly Fixed Expenses comes from the “Average Monthly Fixed Expenses” slide.</a:t>
            </a:r>
          </a:p>
          <a:p>
            <a:pPr eaLnBrk="1" hangingPunct="1">
              <a:lnSpc>
                <a:spcPct val="90000"/>
              </a:lnSpc>
            </a:pPr>
            <a:endParaRPr lang="en-US" smtClean="0">
              <a:ea typeface="ＭＳ Ｐゴシック" pitchFamily="34" charset="-128"/>
            </a:endParaRPr>
          </a:p>
          <a:p>
            <a:pPr eaLnBrk="1" hangingPunct="1">
              <a:lnSpc>
                <a:spcPct val="90000"/>
              </a:lnSpc>
            </a:pPr>
            <a:r>
              <a:rPr lang="en-US" i="1" smtClean="0">
                <a:ea typeface="ＭＳ Ｐゴシック" pitchFamily="34" charset="-128"/>
              </a:rPr>
              <a:t>Business Plan Exercises</a:t>
            </a:r>
          </a:p>
          <a:p>
            <a:pPr eaLnBrk="1" hangingPunct="1">
              <a:lnSpc>
                <a:spcPct val="90000"/>
              </a:lnSpc>
            </a:pPr>
            <a:r>
              <a:rPr lang="en-US" smtClean="0">
                <a:ea typeface="ＭＳ Ｐゴシック" pitchFamily="34" charset="-128"/>
              </a:rPr>
              <a:t>This slide relates to the following business plan exercises:</a:t>
            </a:r>
          </a:p>
          <a:p>
            <a:pPr eaLnBrk="1" hangingPunct="1">
              <a:lnSpc>
                <a:spcPct val="90000"/>
              </a:lnSpc>
              <a:buFontTx/>
              <a:buChar char="•"/>
            </a:pPr>
            <a:r>
              <a:rPr lang="en-US" smtClean="0">
                <a:ea typeface="ＭＳ Ｐゴシック" pitchFamily="34" charset="-128"/>
              </a:rPr>
              <a:t> Section 12.2: “Break-Even Analysis” and “Break-Even Point.” In BizTech or pg. 307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
        <p:nvSpPr>
          <p:cNvPr id="59395" name="Slide Number Placeholder 3"/>
          <p:cNvSpPr>
            <a:spLocks noGrp="1"/>
          </p:cNvSpPr>
          <p:nvPr>
            <p:ph type="sldNum" sz="quarter" idx="5"/>
          </p:nvPr>
        </p:nvSpPr>
        <p:spPr bwMode="auto">
          <a:noFill/>
          <a:ln>
            <a:miter lim="800000"/>
            <a:headEnd/>
            <a:tailEnd/>
          </a:ln>
        </p:spPr>
        <p:txBody>
          <a:bodyPr/>
          <a:lstStyle/>
          <a:p>
            <a:fld id="{EAB39D95-DBE0-41BC-8135-FFCC31E22482}" type="slidenum">
              <a:rPr lang="en-US" smtClean="0">
                <a:latin typeface="Calibri" pitchFamily="34" charset="0"/>
              </a:rPr>
              <a:pPr/>
              <a:t>16</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a:lstStyle/>
          <a:p>
            <a:pPr eaLnBrk="1" hangingPunct="1">
              <a:lnSpc>
                <a:spcPct val="70000"/>
              </a:lnSpc>
            </a:pPr>
            <a:r>
              <a:rPr lang="en-US" b="1" u="sng" dirty="0" smtClean="0">
                <a:ea typeface="ＭＳ Ｐゴシック" pitchFamily="34" charset="-128"/>
              </a:rPr>
              <a:t>Student Notes:</a:t>
            </a:r>
          </a:p>
          <a:p>
            <a:pPr eaLnBrk="1" hangingPunct="1">
              <a:lnSpc>
                <a:spcPct val="70000"/>
              </a:lnSpc>
              <a:buFontTx/>
              <a:buChar char="•"/>
            </a:pPr>
            <a:r>
              <a:rPr lang="en-US" dirty="0" smtClean="0">
                <a:ea typeface="ＭＳ Ｐゴシック" pitchFamily="34" charset="-128"/>
              </a:rPr>
              <a:t> Income statements are covered in Section 11.1 (pgs. 289-303).</a:t>
            </a:r>
          </a:p>
          <a:p>
            <a:pPr eaLnBrk="1" hangingPunct="1">
              <a:lnSpc>
                <a:spcPct val="70000"/>
              </a:lnSpc>
              <a:buFontTx/>
              <a:buChar char="•"/>
            </a:pPr>
            <a:r>
              <a:rPr lang="en-US" dirty="0" smtClean="0">
                <a:ea typeface="ＭＳ Ｐゴシック" pitchFamily="34" charset="-128"/>
              </a:rPr>
              <a:t> The “Monthly Sales Projections” slide relates directly to the number of units you plan to sell.</a:t>
            </a:r>
          </a:p>
          <a:p>
            <a:pPr eaLnBrk="1" hangingPunct="1">
              <a:lnSpc>
                <a:spcPct val="70000"/>
              </a:lnSpc>
              <a:buFontTx/>
              <a:buChar char="•"/>
            </a:pPr>
            <a:r>
              <a:rPr lang="en-US" dirty="0" smtClean="0">
                <a:ea typeface="ＭＳ Ｐゴシック" pitchFamily="34" charset="-128"/>
              </a:rPr>
              <a:t> Your Variable Expenses per Unit comes from the “Economics of One Unit” slide.</a:t>
            </a:r>
          </a:p>
          <a:p>
            <a:pPr eaLnBrk="1" hangingPunct="1">
              <a:lnSpc>
                <a:spcPct val="70000"/>
              </a:lnSpc>
              <a:buFontTx/>
              <a:buChar char="•"/>
            </a:pPr>
            <a:r>
              <a:rPr lang="en-US" dirty="0" smtClean="0">
                <a:ea typeface="ＭＳ Ｐゴシック" pitchFamily="34" charset="-128"/>
              </a:rPr>
              <a:t> Your Monthly Fixed Expenses comes from the “Average Monthly Fixed Expense” slide.</a:t>
            </a:r>
          </a:p>
          <a:p>
            <a:pPr eaLnBrk="1" hangingPunct="1">
              <a:lnSpc>
                <a:spcPct val="70000"/>
              </a:lnSpc>
              <a:buFontTx/>
              <a:buChar char="•"/>
            </a:pPr>
            <a:r>
              <a:rPr lang="en-US" dirty="0" smtClean="0">
                <a:ea typeface="ＭＳ Ｐゴシック" pitchFamily="34" charset="-128"/>
              </a:rPr>
              <a:t> For the purpose of this slide show, show only the monthly sales projections for your first year.</a:t>
            </a:r>
          </a:p>
          <a:p>
            <a:pPr eaLnBrk="1" hangingPunct="1">
              <a:lnSpc>
                <a:spcPct val="70000"/>
              </a:lnSpc>
            </a:pPr>
            <a:endParaRPr lang="en-US" dirty="0" smtClean="0">
              <a:ea typeface="ＭＳ Ｐゴシック" pitchFamily="34" charset="-128"/>
            </a:endParaRPr>
          </a:p>
          <a:p>
            <a:pPr eaLnBrk="1" hangingPunct="1">
              <a:lnSpc>
                <a:spcPct val="70000"/>
              </a:lnSpc>
            </a:pPr>
            <a:r>
              <a:rPr lang="en-US" i="1" dirty="0" smtClean="0">
                <a:ea typeface="ＭＳ Ｐゴシック" pitchFamily="34" charset="-128"/>
              </a:rPr>
              <a:t>Business Plan Exercises</a:t>
            </a:r>
            <a:endParaRPr lang="en-US" dirty="0" smtClean="0">
              <a:ea typeface="ＭＳ Ｐゴシック" pitchFamily="34" charset="-128"/>
            </a:endParaRPr>
          </a:p>
          <a:p>
            <a:pPr eaLnBrk="1" hangingPunct="1">
              <a:lnSpc>
                <a:spcPct val="7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eaLnBrk="1" hangingPunct="1">
              <a:lnSpc>
                <a:spcPct val="70000"/>
              </a:lnSpc>
              <a:buFontTx/>
              <a:buChar char="•"/>
            </a:pPr>
            <a:r>
              <a:rPr lang="en-US" dirty="0" smtClean="0">
                <a:ea typeface="ＭＳ Ｐゴシック" pitchFamily="34" charset="-128"/>
              </a:rPr>
              <a:t> Section 11.1: “Income Statements and Cash Flow.” In </a:t>
            </a:r>
            <a:r>
              <a:rPr lang="en-US" dirty="0" err="1" smtClean="0">
                <a:ea typeface="ＭＳ Ｐゴシック" pitchFamily="34" charset="-128"/>
              </a:rPr>
              <a:t>BizTech</a:t>
            </a:r>
            <a:r>
              <a:rPr lang="en-US" dirty="0" smtClean="0">
                <a:ea typeface="ＭＳ Ｐゴシック" pitchFamily="34" charset="-128"/>
              </a:rPr>
              <a:t> or pg. 299-303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eaLnBrk="1" hangingPunct="1">
              <a:lnSpc>
                <a:spcPct val="70000"/>
              </a:lnSpc>
            </a:pPr>
            <a:endParaRPr lang="en-US" i="1" dirty="0" smtClean="0">
              <a:ea typeface="ＭＳ Ｐゴシック" pitchFamily="34" charset="-128"/>
            </a:endParaRPr>
          </a:p>
          <a:p>
            <a:pPr eaLnBrk="1" hangingPunct="1">
              <a:lnSpc>
                <a:spcPct val="70000"/>
              </a:lnSpc>
            </a:pPr>
            <a:r>
              <a:rPr lang="en-US" i="1" dirty="0" smtClean="0">
                <a:ea typeface="ＭＳ Ｐゴシック" pitchFamily="34" charset="-128"/>
              </a:rPr>
              <a:t>Multiple Products</a:t>
            </a:r>
            <a:endParaRPr lang="en-US" dirty="0" smtClean="0">
              <a:ea typeface="ＭＳ Ｐゴシック" pitchFamily="34" charset="-128"/>
            </a:endParaRPr>
          </a:p>
          <a:p>
            <a:pPr eaLnBrk="1" hangingPunct="1">
              <a:lnSpc>
                <a:spcPct val="70000"/>
              </a:lnSpc>
              <a:buFontTx/>
              <a:buChar char="•"/>
            </a:pPr>
            <a:r>
              <a:rPr lang="en-US" dirty="0" smtClean="0">
                <a:ea typeface="ＭＳ Ｐゴシック" pitchFamily="34" charset="-128"/>
              </a:rPr>
              <a:t> If you have multiple products, project the sales of each product and add these together to obtain your total sales. Then multiply each product’s COGS by the number of units of that product you will sell, and add these all together for your Total COGS. </a:t>
            </a:r>
          </a:p>
          <a:p>
            <a:pPr eaLnBrk="1" hangingPunct="1">
              <a:lnSpc>
                <a:spcPct val="70000"/>
              </a:lnSpc>
            </a:pPr>
            <a:r>
              <a:rPr lang="en-US" dirty="0" smtClean="0">
                <a:ea typeface="ＭＳ Ｐゴシック" pitchFamily="34" charset="-128"/>
              </a:rPr>
              <a:t> </a:t>
            </a:r>
          </a:p>
          <a:p>
            <a:pPr eaLnBrk="1" hangingPunct="1">
              <a:lnSpc>
                <a:spcPct val="70000"/>
              </a:lnSpc>
            </a:pPr>
            <a:r>
              <a:rPr lang="en-US" i="1" dirty="0" smtClean="0">
                <a:ea typeface="ＭＳ Ｐゴシック" pitchFamily="34" charset="-128"/>
              </a:rPr>
              <a:t>If Your Net Profit is Huge</a:t>
            </a:r>
          </a:p>
          <a:p>
            <a:pPr eaLnBrk="1" hangingPunct="1">
              <a:lnSpc>
                <a:spcPct val="70000"/>
              </a:lnSpc>
              <a:buFontTx/>
              <a:buChar char="•"/>
            </a:pPr>
            <a:r>
              <a:rPr lang="en-US" dirty="0" smtClean="0">
                <a:ea typeface="ＭＳ Ｐゴシック" pitchFamily="34" charset="-128"/>
              </a:rPr>
              <a:t> Double-check your sales projections to make sure they are realistic.</a:t>
            </a:r>
          </a:p>
          <a:p>
            <a:pPr eaLnBrk="1" hangingPunct="1">
              <a:lnSpc>
                <a:spcPct val="70000"/>
              </a:lnSpc>
              <a:buFontTx/>
              <a:buChar char="•"/>
            </a:pPr>
            <a:r>
              <a:rPr lang="en-US" dirty="0" smtClean="0">
                <a:ea typeface="ＭＳ Ｐゴシック" pitchFamily="34" charset="-128"/>
              </a:rPr>
              <a:t> Add more costs into running the business (for example, rent to parents, paying a portion of the utilities, etc.)</a:t>
            </a:r>
          </a:p>
          <a:p>
            <a:pPr eaLnBrk="1" hangingPunct="1">
              <a:lnSpc>
                <a:spcPct val="70000"/>
              </a:lnSpc>
              <a:buFontTx/>
              <a:buChar char="•"/>
            </a:pPr>
            <a:r>
              <a:rPr lang="en-US" dirty="0" smtClean="0">
                <a:ea typeface="ＭＳ Ｐゴシック" pitchFamily="34" charset="-128"/>
              </a:rPr>
              <a:t> Consider additional costs that can enhance the business (monthly insurance fees, brochure development, Website hosting, etc.)</a:t>
            </a:r>
          </a:p>
          <a:p>
            <a:pPr eaLnBrk="1" hangingPunct="1">
              <a:lnSpc>
                <a:spcPct val="70000"/>
              </a:lnSpc>
            </a:pPr>
            <a:r>
              <a:rPr lang="en-US" dirty="0" smtClean="0">
                <a:ea typeface="ＭＳ Ｐゴシック" pitchFamily="34" charset="-128"/>
              </a:rPr>
              <a:t> </a:t>
            </a:r>
          </a:p>
          <a:p>
            <a:pPr eaLnBrk="1" hangingPunct="1">
              <a:lnSpc>
                <a:spcPct val="70000"/>
              </a:lnSpc>
            </a:pPr>
            <a:r>
              <a:rPr lang="en-US" i="1" dirty="0" smtClean="0">
                <a:ea typeface="ＭＳ Ｐゴシック" pitchFamily="34" charset="-128"/>
              </a:rPr>
              <a:t>Preparing Your Final Slide</a:t>
            </a:r>
            <a:endParaRPr lang="en-US" dirty="0" smtClean="0">
              <a:ea typeface="ＭＳ Ｐゴシック" pitchFamily="34" charset="-128"/>
            </a:endParaRPr>
          </a:p>
          <a:p>
            <a:pPr eaLnBrk="1" hangingPunct="1">
              <a:lnSpc>
                <a:spcPct val="70000"/>
              </a:lnSpc>
            </a:pPr>
            <a:r>
              <a:rPr lang="en-US" dirty="0" smtClean="0">
                <a:ea typeface="ＭＳ Ｐゴシック" pitchFamily="34" charset="-128"/>
              </a:rPr>
              <a:t>Delete the first column showing the red row labels. Replace the red formulas with the appropriate calculation (make sure to change the font color to black).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a:lstStyle/>
          <a:p>
            <a:pPr eaLnBrk="1" hangingPunct="1">
              <a:lnSpc>
                <a:spcPct val="80000"/>
              </a:lnSpc>
            </a:pPr>
            <a:r>
              <a:rPr lang="en-US" sz="800" b="1" u="sng" smtClean="0">
                <a:ea typeface="ＭＳ Ｐゴシック" pitchFamily="34" charset="-128"/>
              </a:rPr>
              <a:t>Student Notes:</a:t>
            </a:r>
          </a:p>
          <a:p>
            <a:pPr eaLnBrk="1" hangingPunct="1">
              <a:lnSpc>
                <a:spcPct val="80000"/>
              </a:lnSpc>
              <a:buFontTx/>
              <a:buChar char="•"/>
            </a:pPr>
            <a:r>
              <a:rPr lang="en-US" sz="800" smtClean="0">
                <a:ea typeface="ＭＳ Ｐゴシック" pitchFamily="34" charset="-128"/>
              </a:rPr>
              <a:t> Start-up investment is covered in Section 13.1 (pgs. 347-353).</a:t>
            </a:r>
          </a:p>
          <a:p>
            <a:pPr eaLnBrk="1" hangingPunct="1">
              <a:lnSpc>
                <a:spcPct val="80000"/>
              </a:lnSpc>
              <a:buFontTx/>
              <a:buChar char="•"/>
            </a:pPr>
            <a:r>
              <a:rPr lang="en-US" sz="800" smtClean="0">
                <a:ea typeface="ＭＳ Ｐゴシック" pitchFamily="34" charset="-128"/>
              </a:rPr>
              <a:t> Monthly fixed expenses (used in calculating your Reserve for Fixed Expenses) comes from the “Average Monthly Fixed Expenses” slide.</a:t>
            </a:r>
          </a:p>
          <a:p>
            <a:pPr eaLnBrk="1" hangingPunct="1">
              <a:lnSpc>
                <a:spcPct val="80000"/>
              </a:lnSpc>
            </a:pPr>
            <a:endParaRPr lang="en-US" sz="800" smtClean="0">
              <a:ea typeface="ＭＳ Ｐゴシック" pitchFamily="34" charset="-128"/>
            </a:endParaRPr>
          </a:p>
          <a:p>
            <a:pPr eaLnBrk="1" hangingPunct="1">
              <a:lnSpc>
                <a:spcPct val="80000"/>
              </a:lnSpc>
            </a:pPr>
            <a:r>
              <a:rPr lang="en-US" sz="800" i="1" smtClean="0">
                <a:ea typeface="ＭＳ Ｐゴシック" pitchFamily="34" charset="-128"/>
              </a:rPr>
              <a:t>Business Plan Exercises</a:t>
            </a:r>
            <a:endParaRPr lang="en-US" sz="800" smtClean="0">
              <a:ea typeface="ＭＳ Ｐゴシック" pitchFamily="34" charset="-128"/>
            </a:endParaRPr>
          </a:p>
          <a:p>
            <a:pPr eaLnBrk="1" hangingPunct="1">
              <a:lnSpc>
                <a:spcPct val="80000"/>
              </a:lnSpc>
            </a:pPr>
            <a:r>
              <a:rPr lang="en-US" sz="800" smtClean="0">
                <a:ea typeface="ＭＳ Ｐゴシック" pitchFamily="34" charset="-128"/>
              </a:rPr>
              <a:t>This slide relates to the following business plan exercises:</a:t>
            </a:r>
            <a:endParaRPr lang="en-US" sz="800" i="1" smtClean="0">
              <a:ea typeface="ＭＳ Ｐゴシック" pitchFamily="34" charset="-128"/>
            </a:endParaRPr>
          </a:p>
          <a:p>
            <a:pPr eaLnBrk="1" hangingPunct="1">
              <a:lnSpc>
                <a:spcPct val="80000"/>
              </a:lnSpc>
              <a:buFontTx/>
              <a:buChar char="•"/>
            </a:pPr>
            <a:r>
              <a:rPr lang="en-US" sz="800" smtClean="0">
                <a:ea typeface="ＭＳ Ｐゴシック" pitchFamily="34" charset="-128"/>
              </a:rPr>
              <a:t> Section 13.1: “Start-Up Investment.” In BizTech or pgs. 308-309 in the </a:t>
            </a:r>
            <a:r>
              <a:rPr lang="en-US" sz="800" i="1" smtClean="0">
                <a:ea typeface="ＭＳ Ｐゴシック" pitchFamily="34" charset="-128"/>
              </a:rPr>
              <a:t>Business Plan Project (Student Activity Workbook)</a:t>
            </a:r>
            <a:r>
              <a:rPr lang="en-US" sz="800" smtClean="0">
                <a:ea typeface="ＭＳ Ｐゴシック" pitchFamily="34" charset="-128"/>
              </a:rPr>
              <a:t>.</a:t>
            </a:r>
          </a:p>
          <a:p>
            <a:pPr eaLnBrk="1" hangingPunct="1">
              <a:lnSpc>
                <a:spcPct val="80000"/>
              </a:lnSpc>
            </a:pPr>
            <a:endParaRPr lang="en-US" sz="800" i="1" smtClean="0">
              <a:ea typeface="ＭＳ Ｐゴシック" pitchFamily="34" charset="-128"/>
            </a:endParaRPr>
          </a:p>
          <a:p>
            <a:pPr eaLnBrk="1" hangingPunct="1">
              <a:lnSpc>
                <a:spcPct val="80000"/>
              </a:lnSpc>
            </a:pPr>
            <a:r>
              <a:rPr lang="en-US" sz="800" i="1" smtClean="0">
                <a:ea typeface="ＭＳ Ｐゴシック" pitchFamily="34" charset="-128"/>
              </a:rPr>
              <a:t>Start-Up Expenditures</a:t>
            </a:r>
          </a:p>
          <a:p>
            <a:pPr eaLnBrk="1" hangingPunct="1">
              <a:lnSpc>
                <a:spcPct val="80000"/>
              </a:lnSpc>
              <a:buFontTx/>
              <a:buChar char="•"/>
            </a:pPr>
            <a:r>
              <a:rPr lang="en-US" sz="800" smtClean="0">
                <a:ea typeface="ＭＳ Ｐゴシック" pitchFamily="34" charset="-128"/>
              </a:rPr>
              <a:t> It’s easy to underestimate the types of things you need to start a business. This can include: the initial inventory, your first run of marketing materials, initial office supplies, business registration fees, insurance fees, legal fees, copyright or trademark registration. Classes, certifications, licenses, etc. High start-up expenditures are a common barrier to starting many types of businesses. If you predict that you’ll be highly profitable, build in more start-up expenditures. This will make the business appear more realistic to judges or investors.</a:t>
            </a:r>
          </a:p>
          <a:p>
            <a:pPr eaLnBrk="1" hangingPunct="1">
              <a:lnSpc>
                <a:spcPct val="80000"/>
              </a:lnSpc>
            </a:pPr>
            <a:endParaRPr lang="en-US" sz="800" smtClean="0">
              <a:ea typeface="ＭＳ Ｐゴシック" pitchFamily="34" charset="-128"/>
            </a:endParaRPr>
          </a:p>
          <a:p>
            <a:pPr eaLnBrk="1" hangingPunct="1">
              <a:lnSpc>
                <a:spcPct val="80000"/>
              </a:lnSpc>
            </a:pPr>
            <a:r>
              <a:rPr lang="en-US" sz="800" i="1" smtClean="0">
                <a:ea typeface="ＭＳ Ｐゴシック" pitchFamily="34" charset="-128"/>
              </a:rPr>
              <a:t>Emergency Fund</a:t>
            </a:r>
            <a:endParaRPr lang="en-US" sz="800" smtClean="0">
              <a:ea typeface="ＭＳ Ｐゴシック" pitchFamily="34" charset="-128"/>
            </a:endParaRPr>
          </a:p>
          <a:p>
            <a:pPr eaLnBrk="1" hangingPunct="1">
              <a:lnSpc>
                <a:spcPct val="80000"/>
              </a:lnSpc>
              <a:buFontTx/>
              <a:buChar char="•"/>
            </a:pPr>
            <a:r>
              <a:rPr lang="en-US" sz="800" smtClean="0">
                <a:ea typeface="ＭＳ Ｐゴシック" pitchFamily="34" charset="-128"/>
              </a:rPr>
              <a:t> Experts say this should be half the amount of the Total Start-Up Expenditures.</a:t>
            </a:r>
          </a:p>
          <a:p>
            <a:pPr eaLnBrk="1" hangingPunct="1">
              <a:lnSpc>
                <a:spcPct val="80000"/>
              </a:lnSpc>
            </a:pPr>
            <a:r>
              <a:rPr lang="en-US" sz="800" smtClean="0">
                <a:ea typeface="ＭＳ Ｐゴシック" pitchFamily="34" charset="-128"/>
              </a:rPr>
              <a:t> </a:t>
            </a:r>
          </a:p>
          <a:p>
            <a:pPr eaLnBrk="1" hangingPunct="1">
              <a:lnSpc>
                <a:spcPct val="80000"/>
              </a:lnSpc>
            </a:pPr>
            <a:r>
              <a:rPr lang="en-US" sz="800" i="1" smtClean="0">
                <a:ea typeface="ＭＳ Ｐゴシック" pitchFamily="34" charset="-128"/>
              </a:rPr>
              <a:t>Reserve for Cash Reserves</a:t>
            </a:r>
            <a:endParaRPr lang="en-US" sz="800" smtClean="0">
              <a:ea typeface="ＭＳ Ｐゴシック" pitchFamily="34" charset="-128"/>
            </a:endParaRPr>
          </a:p>
          <a:p>
            <a:pPr eaLnBrk="1" hangingPunct="1">
              <a:lnSpc>
                <a:spcPct val="80000"/>
              </a:lnSpc>
              <a:buFontTx/>
              <a:buChar char="•"/>
            </a:pPr>
            <a:r>
              <a:rPr lang="en-US" sz="800" smtClean="0">
                <a:ea typeface="ＭＳ Ｐゴシック" pitchFamily="34" charset="-128"/>
              </a:rPr>
              <a:t> Experts say this should be enough to cover your fixed expenses for at least three months. So, to calculate your Average Monthly Fixed Expenses (from Slide 15) by 3.</a:t>
            </a:r>
          </a:p>
          <a:p>
            <a:pPr eaLnBrk="1" hangingPunct="1">
              <a:lnSpc>
                <a:spcPct val="80000"/>
              </a:lnSpc>
            </a:pPr>
            <a:r>
              <a:rPr lang="en-US" sz="800" smtClean="0">
                <a:ea typeface="ＭＳ Ｐゴシック" pitchFamily="34" charset="-128"/>
              </a:rPr>
              <a:t> </a:t>
            </a:r>
          </a:p>
          <a:p>
            <a:pPr eaLnBrk="1" hangingPunct="1">
              <a:lnSpc>
                <a:spcPct val="80000"/>
              </a:lnSpc>
            </a:pPr>
            <a:r>
              <a:rPr lang="en-US" sz="800" i="1" smtClean="0">
                <a:ea typeface="ＭＳ Ｐゴシック" pitchFamily="34" charset="-128"/>
              </a:rPr>
              <a:t>Valuing Your Time</a:t>
            </a:r>
          </a:p>
          <a:p>
            <a:pPr eaLnBrk="1" hangingPunct="1">
              <a:lnSpc>
                <a:spcPct val="80000"/>
              </a:lnSpc>
              <a:buFontTx/>
              <a:buChar char="•"/>
            </a:pPr>
            <a:r>
              <a:rPr lang="en-US" sz="800" smtClean="0">
                <a:ea typeface="ＭＳ Ｐゴシック" pitchFamily="34" charset="-128"/>
              </a:rPr>
              <a:t> Entrepreneurs should always place a value on their time. Estimate how much time you’ll spend planning and developing your business before you sell your first product or service. Multiply this by an hourly rate that you would get working at a job. This is the dollar amount of the time invested in starting your business. It’s your “sweat equity.” You can mention your sweat equity in you presentation as a way to indicate how passionate you are about the idea and its potential. However, it’s the price that an entrepreneur pays for launching a new venture. It would be unrealistic to seek compensation for your sweat equity. The success of your business will be your compensation! </a:t>
            </a:r>
          </a:p>
          <a:p>
            <a:pPr eaLnBrk="1" hangingPunct="1">
              <a:lnSpc>
                <a:spcPct val="80000"/>
              </a:lnSpc>
            </a:pPr>
            <a:endParaRPr lang="en-US" sz="800" i="1" smtClean="0">
              <a:ea typeface="ＭＳ Ｐゴシック" pitchFamily="34" charset="-128"/>
            </a:endParaRPr>
          </a:p>
          <a:p>
            <a:pPr eaLnBrk="1" hangingPunct="1">
              <a:lnSpc>
                <a:spcPct val="80000"/>
              </a:lnSpc>
            </a:pPr>
            <a:r>
              <a:rPr lang="en-US" sz="800" i="1" smtClean="0">
                <a:ea typeface="ＭＳ Ｐゴシック" pitchFamily="34" charset="-128"/>
              </a:rPr>
              <a:t>Preparing Your Final Slide</a:t>
            </a:r>
            <a:endParaRPr lang="en-US" sz="800" smtClean="0">
              <a:ea typeface="ＭＳ Ｐゴシック" pitchFamily="34" charset="-128"/>
            </a:endParaRPr>
          </a:p>
          <a:p>
            <a:pPr eaLnBrk="1" hangingPunct="1">
              <a:lnSpc>
                <a:spcPct val="80000"/>
              </a:lnSpc>
              <a:buFontTx/>
              <a:buChar char="•"/>
            </a:pPr>
            <a:r>
              <a:rPr lang="en-US" sz="800" smtClean="0">
                <a:ea typeface="ＭＳ Ｐゴシック" pitchFamily="34" charset="-128"/>
              </a:rPr>
              <a:t> Calculate your Total Start-Up Investment by adding A, B, and C. Make sure to show it with a dollar sign. Delete the red formula and the red letters from your final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lnSpc>
                <a:spcPct val="80000"/>
              </a:lnSpc>
            </a:pPr>
            <a:r>
              <a:rPr lang="en-US" b="1" u="sng" smtClean="0">
                <a:ea typeface="ＭＳ Ｐゴシック" pitchFamily="34" charset="-128"/>
              </a:rPr>
              <a:t>Student Notes:</a:t>
            </a:r>
            <a:endParaRPr lang="en-US" smtClean="0">
              <a:ea typeface="ＭＳ Ｐゴシック" pitchFamily="34" charset="-128"/>
            </a:endParaRPr>
          </a:p>
          <a:p>
            <a:pPr eaLnBrk="1" hangingPunct="1">
              <a:lnSpc>
                <a:spcPct val="80000"/>
              </a:lnSpc>
              <a:buFontTx/>
              <a:buChar char="•"/>
            </a:pPr>
            <a:r>
              <a:rPr lang="en-US" smtClean="0">
                <a:ea typeface="ＭＳ Ｐゴシック" pitchFamily="34" charset="-128"/>
              </a:rPr>
              <a:t> ROI and ROS are covered in Section 12.1 (pgs. 321-331).</a:t>
            </a:r>
          </a:p>
          <a:p>
            <a:pPr eaLnBrk="1" hangingPunct="1">
              <a:lnSpc>
                <a:spcPct val="80000"/>
              </a:lnSpc>
              <a:buFontTx/>
              <a:buChar char="•"/>
            </a:pPr>
            <a:r>
              <a:rPr lang="en-US" smtClean="0">
                <a:ea typeface="ＭＳ Ｐゴシック" pitchFamily="34" charset="-128"/>
              </a:rPr>
              <a:t> The “Projected Yearly Income Statement” slide relates directly to these two ratios.</a:t>
            </a:r>
          </a:p>
          <a:p>
            <a:pPr eaLnBrk="1" hangingPunct="1">
              <a:lnSpc>
                <a:spcPct val="80000"/>
              </a:lnSpc>
              <a:buFontTx/>
              <a:buChar char="•"/>
            </a:pPr>
            <a:r>
              <a:rPr lang="en-US" smtClean="0">
                <a:ea typeface="ＭＳ Ｐゴシック" pitchFamily="34" charset="-128"/>
              </a:rPr>
              <a:t> The “Start-Up Investment” amount comes from the previous slide, “Start-Up Investment.”</a:t>
            </a:r>
          </a:p>
          <a:p>
            <a:pPr eaLnBrk="1" hangingPunct="1">
              <a:lnSpc>
                <a:spcPct val="80000"/>
              </a:lnSpc>
            </a:pPr>
            <a:endParaRPr lang="en-US" i="1" smtClean="0">
              <a:ea typeface="ＭＳ Ｐゴシック" pitchFamily="34" charset="-128"/>
            </a:endParaRPr>
          </a:p>
          <a:p>
            <a:pPr eaLnBrk="1" hangingPunct="1">
              <a:lnSpc>
                <a:spcPct val="80000"/>
              </a:lnSpc>
            </a:pPr>
            <a:r>
              <a:rPr lang="en-US" i="1" smtClean="0">
                <a:ea typeface="ＭＳ Ｐゴシック" pitchFamily="34" charset="-128"/>
              </a:rPr>
              <a:t>Business Plan Exercises</a:t>
            </a:r>
            <a:endParaRPr lang="en-US" smtClean="0">
              <a:ea typeface="ＭＳ Ｐゴシック" pitchFamily="34" charset="-128"/>
            </a:endParaRPr>
          </a:p>
          <a:p>
            <a:pPr eaLnBrk="1" hangingPunct="1">
              <a:lnSpc>
                <a:spcPct val="80000"/>
              </a:lnSpc>
            </a:pPr>
            <a:r>
              <a:rPr lang="en-US" smtClean="0">
                <a:ea typeface="ＭＳ Ｐゴシック" pitchFamily="34" charset="-128"/>
              </a:rPr>
              <a:t>This slide relates to the following business plan exercises:</a:t>
            </a:r>
          </a:p>
          <a:p>
            <a:pPr eaLnBrk="1" hangingPunct="1">
              <a:lnSpc>
                <a:spcPct val="80000"/>
              </a:lnSpc>
              <a:buFontTx/>
              <a:buChar char="•"/>
            </a:pPr>
            <a:r>
              <a:rPr lang="en-US" smtClean="0">
                <a:ea typeface="ＭＳ Ｐゴシック" pitchFamily="34" charset="-128"/>
              </a:rPr>
              <a:t> Section 12.1: “Return on Sales (ROS)” and “Return on Investment (ROI).” In BizTech or pg. 306 in the </a:t>
            </a:r>
            <a:r>
              <a:rPr lang="en-US" i="1" smtClean="0">
                <a:ea typeface="ＭＳ Ｐゴシック" pitchFamily="34" charset="-128"/>
              </a:rPr>
              <a:t>Business Plan Project (Student Activity Workbook)</a:t>
            </a:r>
            <a:r>
              <a:rPr lang="en-US" smtClean="0">
                <a:ea typeface="ＭＳ Ｐゴシック" pitchFamily="34" charset="-128"/>
              </a:rPr>
              <a:t>.</a:t>
            </a:r>
          </a:p>
          <a:p>
            <a:pPr eaLnBrk="1" hangingPunct="1">
              <a:lnSpc>
                <a:spcPct val="80000"/>
              </a:lnSpc>
            </a:pPr>
            <a:endParaRPr lang="en-US" i="1" smtClean="0">
              <a:ea typeface="ＭＳ Ｐゴシック" pitchFamily="34" charset="-128"/>
            </a:endParaRPr>
          </a:p>
          <a:p>
            <a:pPr eaLnBrk="1" hangingPunct="1">
              <a:lnSpc>
                <a:spcPct val="80000"/>
              </a:lnSpc>
            </a:pPr>
            <a:r>
              <a:rPr lang="en-US" i="1" smtClean="0">
                <a:ea typeface="ＭＳ Ｐゴシック" pitchFamily="34" charset="-128"/>
              </a:rPr>
              <a:t>ROS</a:t>
            </a:r>
            <a:endParaRPr lang="en-US" smtClean="0">
              <a:ea typeface="ＭＳ Ｐゴシック" pitchFamily="34" charset="-128"/>
            </a:endParaRPr>
          </a:p>
          <a:p>
            <a:pPr eaLnBrk="1" hangingPunct="1">
              <a:lnSpc>
                <a:spcPct val="80000"/>
              </a:lnSpc>
              <a:buFontTx/>
              <a:buChar char="•"/>
            </a:pPr>
            <a:r>
              <a:rPr lang="en-US" smtClean="0">
                <a:ea typeface="ＭＳ Ｐゴシック" pitchFamily="34" charset="-128"/>
              </a:rPr>
              <a:t> Return on Sales enables you to communicate how efficiently you’re creating wealth. The “Dollar Equivalent” shows the amount of profit you earn for every dollar of sales. For example, a 30% ROS would mean that $0.30 of every dollar is profit. </a:t>
            </a:r>
          </a:p>
          <a:p>
            <a:pPr eaLnBrk="1" hangingPunct="1">
              <a:lnSpc>
                <a:spcPct val="80000"/>
              </a:lnSpc>
            </a:pPr>
            <a:endParaRPr lang="en-US" i="1" smtClean="0">
              <a:ea typeface="ＭＳ Ｐゴシック" pitchFamily="34" charset="-128"/>
            </a:endParaRPr>
          </a:p>
          <a:p>
            <a:pPr eaLnBrk="1" hangingPunct="1">
              <a:lnSpc>
                <a:spcPct val="80000"/>
              </a:lnSpc>
            </a:pPr>
            <a:r>
              <a:rPr lang="en-US" i="1" smtClean="0">
                <a:ea typeface="ＭＳ Ｐゴシック" pitchFamily="34" charset="-128"/>
              </a:rPr>
              <a:t>Preparing Your Final Slide</a:t>
            </a:r>
            <a:endParaRPr lang="en-US" smtClean="0">
              <a:ea typeface="ＭＳ Ｐゴシック" pitchFamily="34" charset="-128"/>
            </a:endParaRPr>
          </a:p>
          <a:p>
            <a:pPr eaLnBrk="1" hangingPunct="1">
              <a:lnSpc>
                <a:spcPct val="80000"/>
              </a:lnSpc>
              <a:buFontTx/>
              <a:buChar char="•"/>
            </a:pPr>
            <a:r>
              <a:rPr lang="en-US" smtClean="0">
                <a:ea typeface="ＭＳ Ｐゴシック" pitchFamily="34" charset="-128"/>
              </a:rPr>
              <a:t> In the red formulas, fill in the appropriate amounts for your business and change the font color of the red formula to black. (The top, black formula remains on your final slide so you will have a record of the formula you used to calculate your ROS and ROI.).</a:t>
            </a:r>
          </a:p>
        </p:txBody>
      </p:sp>
      <p:sp>
        <p:nvSpPr>
          <p:cNvPr id="65539" name="Slide Number Placeholder 3"/>
          <p:cNvSpPr>
            <a:spLocks noGrp="1"/>
          </p:cNvSpPr>
          <p:nvPr>
            <p:ph type="sldNum" sz="quarter" idx="5"/>
          </p:nvPr>
        </p:nvSpPr>
        <p:spPr bwMode="auto">
          <a:noFill/>
          <a:ln>
            <a:miter lim="800000"/>
            <a:headEnd/>
            <a:tailEnd/>
          </a:ln>
        </p:spPr>
        <p:txBody>
          <a:bodyPr/>
          <a:lstStyle/>
          <a:p>
            <a:fld id="{54A30E75-A4CE-4658-9E42-B4E63115AF71}"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28E4CE-C39B-4495-9FE7-38B09E6BA037}"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a:lstStyle/>
          <a:p>
            <a:pPr eaLnBrk="1" hangingPunct="1">
              <a:lnSpc>
                <a:spcPct val="90000"/>
              </a:lnSpc>
            </a:pPr>
            <a:r>
              <a:rPr lang="en-US" b="1" u="sng" smtClean="0">
                <a:ea typeface="ＭＳ Ｐゴシック" pitchFamily="34" charset="-128"/>
              </a:rPr>
              <a:t>Student Notes:</a:t>
            </a:r>
          </a:p>
          <a:p>
            <a:pPr eaLnBrk="1" hangingPunct="1">
              <a:lnSpc>
                <a:spcPct val="90000"/>
              </a:lnSpc>
              <a:buFontTx/>
              <a:buChar char="•"/>
            </a:pPr>
            <a:r>
              <a:rPr lang="en-US" smtClean="0">
                <a:ea typeface="ＭＳ Ｐゴシック" pitchFamily="34" charset="-128"/>
              </a:rPr>
              <a:t> Obtaining Financing is covered in Section 13.2 (pgs. 355-363).</a:t>
            </a:r>
          </a:p>
          <a:p>
            <a:pPr eaLnBrk="1" hangingPunct="1">
              <a:lnSpc>
                <a:spcPct val="90000"/>
              </a:lnSpc>
              <a:buFontTx/>
              <a:buChar char="•"/>
            </a:pPr>
            <a:r>
              <a:rPr lang="en-US" smtClean="0">
                <a:ea typeface="ＭＳ Ｐゴシック" pitchFamily="34" charset="-128"/>
              </a:rPr>
              <a:t> Total Start-Up Investment comes from the “Start-Up Investment” slide.</a:t>
            </a:r>
          </a:p>
          <a:p>
            <a:pPr eaLnBrk="1" hangingPunct="1">
              <a:lnSpc>
                <a:spcPct val="90000"/>
              </a:lnSpc>
              <a:buFontTx/>
              <a:buChar char="•"/>
            </a:pPr>
            <a:endParaRPr lang="en-US" smtClean="0">
              <a:ea typeface="ＭＳ Ｐゴシック" pitchFamily="34" charset="-128"/>
            </a:endParaRPr>
          </a:p>
          <a:p>
            <a:pPr eaLnBrk="1" hangingPunct="1">
              <a:lnSpc>
                <a:spcPct val="90000"/>
              </a:lnSpc>
            </a:pPr>
            <a:r>
              <a:rPr lang="en-US" i="1" smtClean="0">
                <a:ea typeface="ＭＳ Ｐゴシック" pitchFamily="34" charset="-128"/>
              </a:rPr>
              <a:t>Business Plan Exercises</a:t>
            </a:r>
            <a:endParaRPr lang="en-US" smtClean="0">
              <a:ea typeface="ＭＳ Ｐゴシック" pitchFamily="34" charset="-128"/>
            </a:endParaRPr>
          </a:p>
          <a:p>
            <a:pPr eaLnBrk="1" hangingPunct="1">
              <a:lnSpc>
                <a:spcPct val="9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eaLnBrk="1" hangingPunct="1">
              <a:lnSpc>
                <a:spcPct val="90000"/>
              </a:lnSpc>
              <a:buFontTx/>
              <a:buChar char="•"/>
            </a:pPr>
            <a:r>
              <a:rPr lang="en-US" smtClean="0">
                <a:ea typeface="ＭＳ Ｐゴシック" pitchFamily="34" charset="-128"/>
              </a:rPr>
              <a:t> Section 13.2: “Break-Even Analysis” and “Break-Even Point.” In BizTech or pgs. 310-314 in the </a:t>
            </a:r>
            <a:r>
              <a:rPr lang="en-US" i="1" smtClean="0">
                <a:ea typeface="ＭＳ Ｐゴシック" pitchFamily="34" charset="-128"/>
              </a:rPr>
              <a:t>Business Plan Project (Student Activity Workbook)</a:t>
            </a:r>
            <a:r>
              <a:rPr lang="en-US" smtClean="0">
                <a:ea typeface="ＭＳ Ｐゴシック" pitchFamily="34" charset="-128"/>
              </a:rPr>
              <a:t>.</a:t>
            </a:r>
          </a:p>
          <a:p>
            <a:pPr eaLnBrk="1" hangingPunct="1">
              <a:lnSpc>
                <a:spcPct val="90000"/>
              </a:lnSpc>
            </a:pPr>
            <a:endParaRPr lang="en-US" smtClean="0">
              <a:ea typeface="ＭＳ Ｐゴシック" pitchFamily="34" charset="-128"/>
            </a:endParaRPr>
          </a:p>
          <a:p>
            <a:pPr eaLnBrk="1" hangingPunct="1">
              <a:lnSpc>
                <a:spcPct val="90000"/>
              </a:lnSpc>
            </a:pPr>
            <a:r>
              <a:rPr lang="en-US" i="1" smtClean="0">
                <a:ea typeface="ＭＳ Ｐゴシック" pitchFamily="34" charset="-128"/>
              </a:rPr>
              <a:t>Obligations</a:t>
            </a:r>
          </a:p>
          <a:p>
            <a:pPr eaLnBrk="1" hangingPunct="1">
              <a:lnSpc>
                <a:spcPct val="90000"/>
              </a:lnSpc>
              <a:buFontTx/>
              <a:buChar char="•"/>
            </a:pPr>
            <a:r>
              <a:rPr lang="en-US" smtClean="0">
                <a:ea typeface="ＭＳ Ｐゴシック" pitchFamily="34" charset="-128"/>
              </a:rPr>
              <a:t> One thing to keep in mind when you consider financing strategies is what you obligation is to the person or business who provided your financing. A debt must be repaid in a fixed amount of time, in set payments, at a certain rate of interest, no matter whether the business is profitable. Equity is an exchange of capital for ownership in the business. Investors understand that the business may not be profitable, but if it is, they will be entitled to a percentage of the profit. Shareholders may also wish to share in the decision-making for the company.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a:lstStyle/>
          <a:p>
            <a:pPr eaLnBrk="1" hangingPunct="1">
              <a:lnSpc>
                <a:spcPct val="80000"/>
              </a:lnSpc>
            </a:pPr>
            <a:r>
              <a:rPr lang="en-US" b="1" u="sng" smtClean="0">
                <a:ea typeface="ＭＳ Ｐゴシック" pitchFamily="34" charset="-128"/>
              </a:rPr>
              <a:t>Student Notes:</a:t>
            </a:r>
          </a:p>
          <a:p>
            <a:pPr eaLnBrk="1" hangingPunct="1">
              <a:lnSpc>
                <a:spcPct val="80000"/>
              </a:lnSpc>
              <a:buFontTx/>
              <a:buChar char="•"/>
            </a:pPr>
            <a:r>
              <a:rPr lang="en-US" smtClean="0">
                <a:ea typeface="ＭＳ Ｐゴシック" pitchFamily="34" charset="-128"/>
              </a:rPr>
              <a:t> Social responsibility and philanthropy are covered in Section 5.2 (pgs. 115-128).</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Be Creative</a:t>
            </a:r>
            <a:r>
              <a:rPr lang="en-US" smtClean="0">
                <a:ea typeface="ＭＳ Ｐゴシック" pitchFamily="34" charset="-128"/>
              </a:rPr>
              <a:t> </a:t>
            </a:r>
          </a:p>
          <a:p>
            <a:pPr eaLnBrk="1" hangingPunct="1">
              <a:lnSpc>
                <a:spcPct val="80000"/>
              </a:lnSpc>
              <a:buFontTx/>
              <a:buChar char="•"/>
            </a:pPr>
            <a:r>
              <a:rPr lang="en-US" smtClean="0">
                <a:ea typeface="ＭＳ Ｐゴシック" pitchFamily="34" charset="-128"/>
              </a:rPr>
              <a:t> Start-ups are usually strapped for cash. Be creative in your philanthropy. The effort should be in line with the business or your personal interests. Consider how much your time and talents are worth if they were donated to a particular cause. For example, 5 hours per month of tutoring at $20/hour is an “in-kind donation” of $1,200 a year.</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Assessments</a:t>
            </a:r>
          </a:p>
          <a:p>
            <a:pPr eaLnBrk="1" hangingPunct="1">
              <a:lnSpc>
                <a:spcPct val="80000"/>
              </a:lnSpc>
              <a:buFontTx/>
              <a:buChar char="•"/>
            </a:pPr>
            <a:r>
              <a:rPr lang="en-US" smtClean="0">
                <a:ea typeface="ＭＳ Ｐゴシック" pitchFamily="34" charset="-128"/>
              </a:rPr>
              <a:t> Section 5.1: “Ethical Business Behavior.” In BizTech or pgs. 255-257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eaLnBrk="1" hangingPunct="1">
              <a:lnSpc>
                <a:spcPct val="80000"/>
              </a:lnSpc>
              <a:buFontTx/>
              <a:buChar char="•"/>
            </a:pPr>
            <a:r>
              <a:rPr lang="en-US" smtClean="0">
                <a:ea typeface="ＭＳ Ｐゴシック" pitchFamily="34" charset="-128"/>
              </a:rPr>
              <a:t> Section 5.2: “Socially Responsible Business &amp; Philanthropy.” In BizTech or pgs. 258-260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eaLnBrk="1" hangingPunct="1">
              <a:lnSpc>
                <a:spcPct val="80000"/>
              </a:lnSpc>
            </a:pPr>
            <a:endParaRPr lang="en-US" i="1" smtClean="0">
              <a:ea typeface="ＭＳ Ｐゴシック" pitchFamily="34" charset="-128"/>
            </a:endParaRPr>
          </a:p>
          <a:p>
            <a:pPr eaLnBrk="1" hangingPunct="1">
              <a:lnSpc>
                <a:spcPct val="80000"/>
              </a:lnSpc>
            </a:pPr>
            <a:r>
              <a:rPr lang="en-US" i="1" smtClean="0">
                <a:ea typeface="ＭＳ Ｐゴシック" pitchFamily="34" charset="-128"/>
              </a:rPr>
              <a:t>Business Plan Exercises</a:t>
            </a:r>
            <a:endParaRPr lang="en-US" smtClean="0">
              <a:ea typeface="ＭＳ Ｐゴシック" pitchFamily="34" charset="-128"/>
            </a:endParaRPr>
          </a:p>
          <a:p>
            <a:pPr eaLnBrk="1" hangingPunct="1">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eaLnBrk="1" hangingPunct="1">
              <a:lnSpc>
                <a:spcPct val="80000"/>
              </a:lnSpc>
              <a:buFontTx/>
              <a:buChar char="•"/>
            </a:pPr>
            <a:r>
              <a:rPr lang="en-US" smtClean="0">
                <a:ea typeface="ＭＳ Ｐゴシック" pitchFamily="34" charset="-128"/>
              </a:rPr>
              <a:t> Section 5.2: “Social Responsibility.” In BizTech or pg. 261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a:lstStyle/>
          <a:p>
            <a:pPr eaLnBrk="1" hangingPunct="1">
              <a:lnSpc>
                <a:spcPct val="90000"/>
              </a:lnSpc>
            </a:pPr>
            <a:r>
              <a:rPr lang="en-US" b="1" u="sng" dirty="0" smtClean="0">
                <a:ea typeface="ＭＳ Ｐゴシック" pitchFamily="34" charset="-128"/>
              </a:rPr>
              <a:t>Student Notes:</a:t>
            </a:r>
          </a:p>
          <a:p>
            <a:pPr eaLnBrk="1" hangingPunct="1">
              <a:lnSpc>
                <a:spcPct val="90000"/>
              </a:lnSpc>
              <a:buFontTx/>
              <a:buChar char="•"/>
            </a:pPr>
            <a:r>
              <a:rPr lang="en-US" dirty="0" smtClean="0">
                <a:ea typeface="ＭＳ Ｐゴシック" pitchFamily="34" charset="-128"/>
              </a:rPr>
              <a:t> Goal setting is covered in a special section on pages 132-133.</a:t>
            </a:r>
          </a:p>
          <a:p>
            <a:pPr eaLnBrk="1" hangingPunct="1">
              <a:lnSpc>
                <a:spcPct val="90000"/>
              </a:lnSpc>
              <a:buFontTx/>
              <a:buChar char="•"/>
            </a:pPr>
            <a:r>
              <a:rPr lang="en-US" dirty="0" smtClean="0">
                <a:ea typeface="ＭＳ Ｐゴシック" pitchFamily="34" charset="-128"/>
              </a:rPr>
              <a:t> Planning for business growth is covered in Section 21.1 (pgs. 559-566).</a:t>
            </a:r>
          </a:p>
          <a:p>
            <a:pPr eaLnBrk="1" hangingPunct="1">
              <a:lnSpc>
                <a:spcPct val="90000"/>
              </a:lnSpc>
              <a:buFontTx/>
              <a:buChar char="•"/>
            </a:pPr>
            <a:r>
              <a:rPr lang="en-US" dirty="0" smtClean="0">
                <a:ea typeface="ＭＳ Ｐゴシック" pitchFamily="34" charset="-128"/>
              </a:rPr>
              <a:t> The challenges of growth are covered in Section 21.2 (pgs. 567-570).</a:t>
            </a:r>
          </a:p>
          <a:p>
            <a:pPr eaLnBrk="1" hangingPunct="1">
              <a:lnSpc>
                <a:spcPct val="90000"/>
              </a:lnSpc>
              <a:buFontTx/>
              <a:buChar char="•"/>
            </a:pPr>
            <a:r>
              <a:rPr lang="en-US" dirty="0" smtClean="0">
                <a:ea typeface="ＭＳ Ｐゴシック" pitchFamily="34" charset="-128"/>
              </a:rPr>
              <a:t> Exit strategies are covered in Section 22.2 (pgs. 587-598).</a:t>
            </a:r>
          </a:p>
          <a:p>
            <a:pPr eaLnBrk="1" hangingPunct="1">
              <a:lnSpc>
                <a:spcPct val="90000"/>
              </a:lnSpc>
            </a:pPr>
            <a:endParaRPr lang="en-US" dirty="0" smtClean="0">
              <a:ea typeface="ＭＳ Ｐゴシック" pitchFamily="34" charset="-128"/>
            </a:endParaRPr>
          </a:p>
          <a:p>
            <a:pPr eaLnBrk="1" hangingPunct="1">
              <a:lnSpc>
                <a:spcPct val="90000"/>
              </a:lnSpc>
            </a:pPr>
            <a:r>
              <a:rPr lang="en-US" i="1" dirty="0" smtClean="0">
                <a:ea typeface="ＭＳ Ｐゴシック" pitchFamily="34" charset="-128"/>
              </a:rPr>
              <a:t>Short-Term Vs. Long-Term</a:t>
            </a:r>
          </a:p>
          <a:p>
            <a:pPr eaLnBrk="1" hangingPunct="1">
              <a:lnSpc>
                <a:spcPct val="90000"/>
              </a:lnSpc>
              <a:buFontTx/>
              <a:buChar char="•"/>
            </a:pPr>
            <a:r>
              <a:rPr lang="en-US" dirty="0" smtClean="0">
                <a:ea typeface="ＭＳ Ｐゴシック" pitchFamily="34" charset="-128"/>
              </a:rPr>
              <a:t> Short-term goals are those goals that you set for the next one or two years. Long-term goals can focus on goals that range from 3 years or longer. Remember to relate your goals to your business idea. Make sure you take the steps you to take to meet your long-term goals (certificates, permits, licenses, etc.)</a:t>
            </a:r>
          </a:p>
          <a:p>
            <a:pPr eaLnBrk="1" hangingPunct="1">
              <a:lnSpc>
                <a:spcPct val="90000"/>
              </a:lnSpc>
            </a:pPr>
            <a:endParaRPr lang="en-US" dirty="0" smtClean="0">
              <a:ea typeface="ＭＳ Ｐゴシック" pitchFamily="34" charset="-128"/>
            </a:endParaRPr>
          </a:p>
          <a:p>
            <a:pPr eaLnBrk="1" hangingPunct="1">
              <a:lnSpc>
                <a:spcPct val="90000"/>
              </a:lnSpc>
            </a:pPr>
            <a:r>
              <a:rPr lang="en-US" i="1" dirty="0" smtClean="0">
                <a:ea typeface="ＭＳ Ｐゴシック" pitchFamily="34" charset="-128"/>
              </a:rPr>
              <a:t>Business Plan Exercises</a:t>
            </a: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eaLnBrk="1" hangingPunct="1">
              <a:lnSpc>
                <a:spcPct val="90000"/>
              </a:lnSpc>
              <a:buFontTx/>
              <a:buChar char="•"/>
            </a:pPr>
            <a:r>
              <a:rPr lang="en-US" dirty="0" smtClean="0">
                <a:ea typeface="ＭＳ Ｐゴシック" pitchFamily="34" charset="-128"/>
              </a:rPr>
              <a:t> Section 21.1: “Planning for Business Growth.” In </a:t>
            </a:r>
            <a:r>
              <a:rPr lang="en-US" dirty="0" err="1" smtClean="0">
                <a:ea typeface="ＭＳ Ｐゴシック" pitchFamily="34" charset="-128"/>
              </a:rPr>
              <a:t>BizTech</a:t>
            </a:r>
            <a:r>
              <a:rPr lang="en-US" dirty="0" smtClean="0">
                <a:ea typeface="ＭＳ Ｐゴシック" pitchFamily="34" charset="-128"/>
              </a:rPr>
              <a:t> or pgs. 351–352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eaLnBrk="1" hangingPunct="1">
              <a:lnSpc>
                <a:spcPct val="90000"/>
              </a:lnSpc>
              <a:buFontTx/>
              <a:buChar char="•"/>
            </a:pPr>
            <a:r>
              <a:rPr lang="en-US" dirty="0" smtClean="0">
                <a:ea typeface="ＭＳ Ｐゴシック" pitchFamily="34" charset="-128"/>
              </a:rPr>
              <a:t> Section 21.2: “Challenges of Growth.” In </a:t>
            </a:r>
            <a:r>
              <a:rPr lang="en-US" dirty="0" err="1" smtClean="0">
                <a:ea typeface="ＭＳ Ｐゴシック" pitchFamily="34" charset="-128"/>
              </a:rPr>
              <a:t>BizTech</a:t>
            </a:r>
            <a:r>
              <a:rPr lang="en-US" dirty="0" smtClean="0">
                <a:ea typeface="ＭＳ Ｐゴシック" pitchFamily="34" charset="-128"/>
              </a:rPr>
              <a:t> or pgs. 353–355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eaLnBrk="1" hangingPunct="1">
              <a:lnSpc>
                <a:spcPct val="90000"/>
              </a:lnSpc>
              <a:buFontTx/>
              <a:buChar char="•"/>
            </a:pPr>
            <a:r>
              <a:rPr lang="en-US" dirty="0" smtClean="0">
                <a:ea typeface="ＭＳ Ｐゴシック" pitchFamily="34" charset="-128"/>
              </a:rPr>
              <a:t> Section 22.1: “Franchising &amp; Licensing.”” In </a:t>
            </a:r>
            <a:r>
              <a:rPr lang="en-US" dirty="0" err="1" smtClean="0">
                <a:ea typeface="ＭＳ Ｐゴシック" pitchFamily="34" charset="-128"/>
              </a:rPr>
              <a:t>BizTech</a:t>
            </a:r>
            <a:r>
              <a:rPr lang="en-US" dirty="0" smtClean="0">
                <a:ea typeface="ＭＳ Ｐゴシック" pitchFamily="34" charset="-128"/>
              </a:rPr>
              <a:t> or pg. 356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eaLnBrk="1" hangingPunct="1">
              <a:lnSpc>
                <a:spcPct val="90000"/>
              </a:lnSpc>
              <a:buFontTx/>
              <a:buChar char="•"/>
            </a:pPr>
            <a:r>
              <a:rPr lang="en-US" dirty="0" smtClean="0">
                <a:ea typeface="ＭＳ Ｐゴシック" pitchFamily="34" charset="-128"/>
              </a:rPr>
              <a:t> Section 22.2: “Exit Strategies.” In </a:t>
            </a:r>
            <a:r>
              <a:rPr lang="en-US" dirty="0" err="1" smtClean="0">
                <a:ea typeface="ＭＳ Ｐゴシック" pitchFamily="34" charset="-128"/>
              </a:rPr>
              <a:t>BizTech</a:t>
            </a:r>
            <a:r>
              <a:rPr lang="en-US" dirty="0" smtClean="0">
                <a:ea typeface="ＭＳ Ｐゴシック" pitchFamily="34" charset="-128"/>
              </a:rPr>
              <a:t> or pgs. 357–362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a:lstStyle/>
          <a:p>
            <a:pPr eaLnBrk="1" hangingPunct="1"/>
            <a:r>
              <a:rPr lang="en-US" b="1" u="sng" smtClean="0">
                <a:ea typeface="ＭＳ Ｐゴシック" pitchFamily="34" charset="-128"/>
              </a:rPr>
              <a:t>Student Notes:</a:t>
            </a:r>
          </a:p>
          <a:p>
            <a:pPr eaLnBrk="1" hangingPunct="1">
              <a:buFontTx/>
              <a:buChar char="•"/>
            </a:pPr>
            <a:r>
              <a:rPr lang="en-US" smtClean="0">
                <a:ea typeface="ＭＳ Ｐゴシック" pitchFamily="34" charset="-128"/>
              </a:rPr>
              <a:t> Remember to thank your audience.</a:t>
            </a:r>
          </a:p>
          <a:p>
            <a:pPr eaLnBrk="1" hangingPunct="1">
              <a:buFontTx/>
              <a:buChar char="•"/>
            </a:pPr>
            <a:r>
              <a:rPr lang="en-US" smtClean="0">
                <a:ea typeface="ＭＳ Ｐゴシック" pitchFamily="34" charset="-128"/>
              </a:rPr>
              <a:t> This is your last chance to remind the audience of your company’s slogan and its name. Say them slowly. Don’t rush through your closing screen.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a:lstStyle/>
          <a:p>
            <a:pPr eaLnBrk="1" hangingPunct="1">
              <a:lnSpc>
                <a:spcPct val="80000"/>
              </a:lnSpc>
            </a:pPr>
            <a:r>
              <a:rPr lang="en-US" b="1" i="1" u="sng" smtClean="0">
                <a:ea typeface="ＭＳ Ｐゴシック" pitchFamily="34" charset="-128"/>
              </a:rPr>
              <a:t>Student Notes:</a:t>
            </a:r>
          </a:p>
          <a:p>
            <a:pPr eaLnBrk="1" hangingPunct="1">
              <a:lnSpc>
                <a:spcPct val="80000"/>
              </a:lnSpc>
              <a:buFontTx/>
              <a:buChar char="•"/>
            </a:pPr>
            <a:r>
              <a:rPr lang="en-US" smtClean="0">
                <a:ea typeface="ＭＳ Ｐゴシック" pitchFamily="34" charset="-128"/>
              </a:rPr>
              <a:t> Sometimes judges (or investors) don’t know exactly what you are selling. You have the opportunity in this slide to present your product or service in a clear and compelling way. Sell it! You can show sample products, your brochures, portfolios, or flyers. You need to articulate the unique features of your product or service and how it will benefit your customers. It’s show time during this slide!</a:t>
            </a:r>
          </a:p>
          <a:p>
            <a:pPr eaLnBrk="1" hangingPunct="1">
              <a:lnSpc>
                <a:spcPct val="80000"/>
              </a:lnSpc>
              <a:buFontTx/>
              <a:buChar char="•"/>
            </a:pPr>
            <a:r>
              <a:rPr lang="en-US" smtClean="0">
                <a:ea typeface="ＭＳ Ｐゴシック" pitchFamily="34" charset="-128"/>
              </a:rPr>
              <a:t> Mission statements are covered on pg. 194.</a:t>
            </a:r>
          </a:p>
          <a:p>
            <a:pPr eaLnBrk="1" hangingPunct="1">
              <a:lnSpc>
                <a:spcPct val="80000"/>
              </a:lnSpc>
              <a:buFontTx/>
              <a:buChar char="•"/>
            </a:pPr>
            <a:r>
              <a:rPr lang="en-US" smtClean="0">
                <a:ea typeface="ＭＳ Ｐゴシック" pitchFamily="34" charset="-128"/>
              </a:rPr>
              <a:t> Recognizing business opportunities is covered on pgs. 147-160</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Business Plan Exercises</a:t>
            </a:r>
          </a:p>
          <a:p>
            <a:pPr eaLnBrk="1" hangingPunct="1">
              <a:lnSpc>
                <a:spcPct val="80000"/>
              </a:lnSpc>
            </a:pPr>
            <a:r>
              <a:rPr lang="en-US" smtClean="0">
                <a:ea typeface="ＭＳ Ｐゴシック" pitchFamily="34" charset="-128"/>
              </a:rPr>
              <a:t>This slide relates to the following business plan exercises: </a:t>
            </a:r>
          </a:p>
          <a:p>
            <a:pPr eaLnBrk="1" hangingPunct="1">
              <a:lnSpc>
                <a:spcPct val="80000"/>
              </a:lnSpc>
              <a:buFontTx/>
              <a:buChar char="•"/>
            </a:pPr>
            <a:r>
              <a:rPr lang="en-US" smtClean="0">
                <a:ea typeface="ＭＳ Ｐゴシック" pitchFamily="34" charset="-128"/>
              </a:rPr>
              <a:t> Section 4.1: “Business Communications.” In BizTech or pg. 251 in the </a:t>
            </a:r>
            <a:r>
              <a:rPr lang="en-US" i="1" smtClean="0">
                <a:ea typeface="ＭＳ Ｐゴシック" pitchFamily="34" charset="-128"/>
              </a:rPr>
              <a:t>Business Plan Project (Student Activity Workbook)</a:t>
            </a:r>
            <a:r>
              <a:rPr lang="en-US" smtClean="0">
                <a:ea typeface="ＭＳ Ｐゴシック" pitchFamily="34" charset="-128"/>
              </a:rPr>
              <a:t>. Helps you develop a motto, slogan, or mission and your business card.</a:t>
            </a:r>
          </a:p>
          <a:p>
            <a:pPr eaLnBrk="1" hangingPunct="1">
              <a:lnSpc>
                <a:spcPct val="80000"/>
              </a:lnSpc>
              <a:buFontTx/>
              <a:buChar char="•"/>
            </a:pPr>
            <a:r>
              <a:rPr lang="en-US" smtClean="0">
                <a:ea typeface="ＭＳ Ｐゴシック" pitchFamily="34" charset="-128"/>
              </a:rPr>
              <a:t> If you are using the </a:t>
            </a:r>
            <a:r>
              <a:rPr lang="en-US" i="1" smtClean="0">
                <a:ea typeface="ＭＳ Ｐゴシック" pitchFamily="34" charset="-128"/>
              </a:rPr>
              <a:t>Business Plan Project</a:t>
            </a:r>
            <a:r>
              <a:rPr lang="en-US" smtClean="0">
                <a:ea typeface="ＭＳ Ｐゴシック" pitchFamily="34" charset="-128"/>
              </a:rPr>
              <a:t> (in the </a:t>
            </a:r>
            <a:r>
              <a:rPr lang="en-US" i="1" smtClean="0">
                <a:ea typeface="ＭＳ Ｐゴシック" pitchFamily="34" charset="-128"/>
              </a:rPr>
              <a:t>Student Activity Workbook</a:t>
            </a:r>
            <a:r>
              <a:rPr lang="en-US" smtClean="0">
                <a:ea typeface="ＭＳ Ｐゴシック" pitchFamily="34" charset="-128"/>
              </a:rPr>
              <a:t>), do the exercise on pg. 264, “Begin Filling in Your Business Plan.”</a:t>
            </a:r>
          </a:p>
          <a:p>
            <a:pPr eaLnBrk="1" hangingPunct="1">
              <a:lnSpc>
                <a:spcPct val="80000"/>
              </a:lnSpc>
              <a:buFontTx/>
              <a:buChar char="•"/>
            </a:pPr>
            <a:r>
              <a:rPr lang="en-US" smtClean="0">
                <a:ea typeface="ＭＳ Ｐゴシック" pitchFamily="34" charset="-128"/>
              </a:rPr>
              <a:t> Section 6.2: “Business Opportunity.” In BizTech or pgs. 265-266 in the </a:t>
            </a:r>
            <a:r>
              <a:rPr lang="en-US" i="1" smtClean="0">
                <a:ea typeface="ＭＳ Ｐゴシック" pitchFamily="34" charset="-128"/>
              </a:rPr>
              <a:t>Business Plan Project (Student Activity Workbook)</a:t>
            </a:r>
            <a:r>
              <a:rPr lang="en-US" smtClean="0">
                <a:ea typeface="ＭＳ Ｐゴシック" pitchFamily="34" charset="-128"/>
              </a:rPr>
              <a:t>. Leads you through a SWOT analysis of your business opportunity.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a:lstStyle/>
          <a:p>
            <a:pPr eaLnBrk="1" hangingPunct="1">
              <a:lnSpc>
                <a:spcPct val="80000"/>
              </a:lnSpc>
            </a:pPr>
            <a:r>
              <a:rPr lang="en-US" b="1" i="1" u="sng" smtClean="0">
                <a:ea typeface="ＭＳ Ｐゴシック" pitchFamily="34" charset="-128"/>
              </a:rPr>
              <a:t>Student Notes:</a:t>
            </a:r>
          </a:p>
          <a:p>
            <a:pPr eaLnBrk="1" hangingPunct="1">
              <a:lnSpc>
                <a:spcPct val="80000"/>
              </a:lnSpc>
            </a:pPr>
            <a:r>
              <a:rPr lang="en-US" i="1" smtClean="0">
                <a:ea typeface="ＭＳ Ｐゴシック" pitchFamily="34" charset="-128"/>
              </a:rPr>
              <a:t>Types of Business</a:t>
            </a:r>
          </a:p>
          <a:p>
            <a:pPr eaLnBrk="1" hangingPunct="1">
              <a:lnSpc>
                <a:spcPct val="80000"/>
              </a:lnSpc>
              <a:buFontTx/>
              <a:buChar char="•"/>
            </a:pPr>
            <a:r>
              <a:rPr lang="en-US" smtClean="0">
                <a:ea typeface="ＭＳ Ｐゴシック" pitchFamily="34" charset="-128"/>
              </a:rPr>
              <a:t> Your business might be a combination of two types of business or more. For example, if your business makes baskets,  it would be considered a manufacturing business. If you also sell directly to consumers, you would be a retail company as well. And, if you offer lower prices for bulk orders to a local store, you also operate as a wholesale business. So you would be a retail-wholesale-manufacturer. (Covered in Section 3.1, pgs. 51-55.)</a:t>
            </a:r>
          </a:p>
          <a:p>
            <a:pPr eaLnBrk="1" hangingPunct="1">
              <a:lnSpc>
                <a:spcPct val="80000"/>
              </a:lnSpc>
              <a:buFontTx/>
              <a:buChar char="•"/>
            </a:pPr>
            <a:r>
              <a:rPr lang="en-US" smtClean="0">
                <a:ea typeface="ＭＳ Ｐゴシック" pitchFamily="34" charset="-128"/>
              </a:rPr>
              <a:t> Most student businesses are either a sole proprietorship or a partnership. (Covered in Section 3.2, pgs. 56-65.)</a:t>
            </a:r>
          </a:p>
          <a:p>
            <a:pPr eaLnBrk="1" hangingPunct="1">
              <a:lnSpc>
                <a:spcPct val="80000"/>
              </a:lnSpc>
              <a:buFontTx/>
              <a:buChar char="•"/>
            </a:pPr>
            <a:r>
              <a:rPr lang="en-US" smtClean="0">
                <a:ea typeface="ＭＳ Ｐゴシック" pitchFamily="34" charset="-128"/>
              </a:rPr>
              <a:t> The type of business you choose will affect the Economics of One Unit (Slide 14) and the Projected Annual Income Statement (Slide 19).</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Assessments</a:t>
            </a:r>
          </a:p>
          <a:p>
            <a:pPr eaLnBrk="1" hangingPunct="1">
              <a:lnSpc>
                <a:spcPct val="80000"/>
              </a:lnSpc>
            </a:pPr>
            <a:r>
              <a:rPr lang="en-US" smtClean="0">
                <a:ea typeface="ＭＳ Ｐゴシック" pitchFamily="34" charset="-128"/>
              </a:rPr>
              <a:t>You can complete these self assessments (either in BizTech or the </a:t>
            </a:r>
            <a:r>
              <a:rPr lang="en-US" i="1" smtClean="0">
                <a:ea typeface="ＭＳ Ｐゴシック" pitchFamily="34" charset="-128"/>
              </a:rPr>
              <a:t>Business Plan Project</a:t>
            </a:r>
            <a:r>
              <a:rPr lang="en-US" smtClean="0">
                <a:ea typeface="ＭＳ Ｐゴシック" pitchFamily="34" charset="-128"/>
              </a:rPr>
              <a:t> in your </a:t>
            </a:r>
            <a:r>
              <a:rPr lang="en-US" i="1" smtClean="0">
                <a:ea typeface="ＭＳ Ｐゴシック" pitchFamily="34" charset="-128"/>
              </a:rPr>
              <a:t>Student Activity Workbook ) </a:t>
            </a:r>
            <a:r>
              <a:rPr lang="en-US" smtClean="0">
                <a:ea typeface="ＭＳ Ｐゴシック" pitchFamily="34" charset="-128"/>
              </a:rPr>
              <a:t>to evaluate your response to various types of business and business ownership.</a:t>
            </a:r>
          </a:p>
          <a:p>
            <a:pPr eaLnBrk="1" hangingPunct="1">
              <a:lnSpc>
                <a:spcPct val="80000"/>
              </a:lnSpc>
              <a:buFontTx/>
              <a:buChar char="•"/>
            </a:pPr>
            <a:r>
              <a:rPr lang="en-US" smtClean="0">
                <a:ea typeface="ＭＳ Ｐゴシック" pitchFamily="34" charset="-128"/>
              </a:rPr>
              <a:t> Section 3.1: “Type of Business.”  In BizTech or pgs. 240-242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eaLnBrk="1" hangingPunct="1">
              <a:lnSpc>
                <a:spcPct val="80000"/>
              </a:lnSpc>
              <a:buFontTx/>
              <a:buChar char="•"/>
            </a:pPr>
            <a:r>
              <a:rPr lang="en-US" smtClean="0">
                <a:ea typeface="ＭＳ Ｐゴシック" pitchFamily="34" charset="-128"/>
              </a:rPr>
              <a:t> Section 3.2: “Type of Business Ownership.”  In BizTech, or pgs. 244-246 in the </a:t>
            </a:r>
            <a:r>
              <a:rPr lang="en-US" i="1" smtClean="0">
                <a:ea typeface="ＭＳ Ｐゴシック" pitchFamily="34" charset="-128"/>
              </a:rPr>
              <a:t>Business Plan Project (Student Activity Workbook)</a:t>
            </a:r>
            <a:r>
              <a:rPr lang="en-US" smtClean="0">
                <a:ea typeface="ＭＳ Ｐゴシック" pitchFamily="34" charset="-128"/>
              </a:rPr>
              <a:t>.</a:t>
            </a:r>
          </a:p>
          <a:p>
            <a:pPr eaLnBrk="1" hangingPunct="1">
              <a:lnSpc>
                <a:spcPct val="80000"/>
              </a:lnSpc>
              <a:buFontTx/>
              <a:buChar char="•"/>
            </a:pPr>
            <a:endParaRPr lang="en-US" smtClean="0">
              <a:ea typeface="ＭＳ Ｐゴシック" pitchFamily="34" charset="-128"/>
            </a:endParaRPr>
          </a:p>
          <a:p>
            <a:pPr eaLnBrk="1" hangingPunct="1">
              <a:lnSpc>
                <a:spcPct val="80000"/>
              </a:lnSpc>
            </a:pPr>
            <a:r>
              <a:rPr lang="en-US" i="1" smtClean="0">
                <a:ea typeface="ＭＳ Ｐゴシック" pitchFamily="34" charset="-128"/>
              </a:rPr>
              <a:t>Business Plan Exercises</a:t>
            </a:r>
          </a:p>
          <a:p>
            <a:pPr eaLnBrk="1" hangingPunct="1">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eaLnBrk="1" hangingPunct="1">
              <a:lnSpc>
                <a:spcPct val="80000"/>
              </a:lnSpc>
              <a:buFontTx/>
              <a:buChar char="•"/>
            </a:pPr>
            <a:r>
              <a:rPr lang="en-US" smtClean="0">
                <a:ea typeface="ＭＳ Ｐゴシック" pitchFamily="34" charset="-128"/>
              </a:rPr>
              <a:t> Section 3.1: “Type of Business.” In BizTech or pg. 243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eaLnBrk="1" hangingPunct="1">
              <a:lnSpc>
                <a:spcPct val="80000"/>
              </a:lnSpc>
              <a:buFontTx/>
              <a:buChar char="•"/>
            </a:pPr>
            <a:r>
              <a:rPr lang="en-US" smtClean="0">
                <a:ea typeface="ＭＳ Ｐゴシック" pitchFamily="34" charset="-128"/>
              </a:rPr>
              <a:t> Section 3.2: “Type of Business Ownership.” In BizTech or pg. 247 in the </a:t>
            </a:r>
            <a:r>
              <a:rPr lang="en-US" i="1" smtClean="0">
                <a:ea typeface="ＭＳ Ｐゴシック" pitchFamily="34" charset="-128"/>
              </a:rPr>
              <a:t>Business Plan Project (Student Activity Workbook)</a:t>
            </a:r>
            <a:r>
              <a:rPr lang="en-US" smtClean="0">
                <a:ea typeface="ＭＳ Ｐゴシック" pitchFamily="34" charset="-128"/>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a:lstStyle/>
          <a:p>
            <a:pPr eaLnBrk="1" hangingPunct="1">
              <a:lnSpc>
                <a:spcPct val="90000"/>
              </a:lnSpc>
            </a:pPr>
            <a:r>
              <a:rPr lang="en-US" b="1" i="1" u="sng" smtClean="0">
                <a:ea typeface="ＭＳ Ｐゴシック" pitchFamily="34" charset="-128"/>
              </a:rPr>
              <a:t>Student Notes:</a:t>
            </a:r>
          </a:p>
          <a:p>
            <a:pPr eaLnBrk="1" hangingPunct="1">
              <a:lnSpc>
                <a:spcPct val="90000"/>
              </a:lnSpc>
              <a:buFontTx/>
              <a:buChar char="•"/>
            </a:pPr>
            <a:r>
              <a:rPr lang="en-US" smtClean="0">
                <a:ea typeface="ＭＳ Ｐゴシック" pitchFamily="34" charset="-128"/>
              </a:rPr>
              <a:t> Chapters 1 (pgs. 4-21), 2 (pgs. 26-45), and 4 (pgs. 74-97) deal with the characteristics of an entrepreneur and specific knowledge and skills required by entrepreneurs.</a:t>
            </a:r>
          </a:p>
          <a:p>
            <a:pPr eaLnBrk="1" hangingPunct="1">
              <a:lnSpc>
                <a:spcPct val="90000"/>
              </a:lnSpc>
              <a:buFontTx/>
              <a:buChar char="•"/>
            </a:pPr>
            <a:r>
              <a:rPr lang="en-US" smtClean="0">
                <a:ea typeface="ＭＳ Ｐゴシック" pitchFamily="34" charset="-128"/>
              </a:rPr>
              <a:t> For qualifications, consider what you are passionate about and what unique knowledge you may possess. Assess not only your own skills, but those of your network of friends and family.</a:t>
            </a:r>
          </a:p>
          <a:p>
            <a:pPr eaLnBrk="1" hangingPunct="1">
              <a:lnSpc>
                <a:spcPct val="90000"/>
              </a:lnSpc>
            </a:pPr>
            <a:endParaRPr lang="en-US" smtClean="0">
              <a:ea typeface="ＭＳ Ｐゴシック" pitchFamily="34" charset="-128"/>
            </a:endParaRPr>
          </a:p>
          <a:p>
            <a:pPr eaLnBrk="1" hangingPunct="1">
              <a:lnSpc>
                <a:spcPct val="90000"/>
              </a:lnSpc>
            </a:pPr>
            <a:r>
              <a:rPr lang="en-US" i="1" smtClean="0">
                <a:ea typeface="ＭＳ Ｐゴシック" pitchFamily="34" charset="-128"/>
              </a:rPr>
              <a:t>Assessments</a:t>
            </a:r>
          </a:p>
          <a:p>
            <a:pPr eaLnBrk="1" hangingPunct="1">
              <a:lnSpc>
                <a:spcPct val="90000"/>
              </a:lnSpc>
              <a:buFontTx/>
              <a:buChar char="•"/>
            </a:pPr>
            <a:r>
              <a:rPr lang="en-US" smtClean="0">
                <a:ea typeface="ＭＳ Ｐゴシック" pitchFamily="34" charset="-128"/>
              </a:rPr>
              <a:t> Section 4.1: “Communicating in Business.” In BizTech or pgs. 248-250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eaLnBrk="1" hangingPunct="1">
              <a:lnSpc>
                <a:spcPct val="90000"/>
              </a:lnSpc>
              <a:buFontTx/>
              <a:buChar char="•"/>
            </a:pPr>
            <a:r>
              <a:rPr lang="en-US" smtClean="0">
                <a:ea typeface="ＭＳ Ｐゴシック" pitchFamily="34" charset="-128"/>
              </a:rPr>
              <a:t> Section 4.2: “Assessment: Negotiating.”  In BizTech or pgs. 252-253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a:lstStyle/>
          <a:p>
            <a:pPr eaLnBrk="1" hangingPunct="1">
              <a:lnSpc>
                <a:spcPct val="80000"/>
              </a:lnSpc>
            </a:pPr>
            <a:r>
              <a:rPr lang="en-US" sz="900" b="1" u="sng" smtClean="0">
                <a:ea typeface="ＭＳ Ｐゴシック" pitchFamily="34" charset="-128"/>
              </a:rPr>
              <a:t>Student Notes:</a:t>
            </a:r>
          </a:p>
          <a:p>
            <a:pPr eaLnBrk="1" hangingPunct="1">
              <a:lnSpc>
                <a:spcPct val="80000"/>
              </a:lnSpc>
              <a:buFontTx/>
              <a:buChar char="•"/>
            </a:pPr>
            <a:r>
              <a:rPr lang="en-US" sz="900" smtClean="0">
                <a:ea typeface="ＭＳ Ｐゴシック" pitchFamily="34" charset="-128"/>
              </a:rPr>
              <a:t> Market research is covered in Section 7.1 (pgs. 167-175).</a:t>
            </a:r>
          </a:p>
          <a:p>
            <a:pPr eaLnBrk="1" hangingPunct="1">
              <a:lnSpc>
                <a:spcPct val="80000"/>
              </a:lnSpc>
            </a:pPr>
            <a:endParaRPr lang="en-US" sz="900" smtClean="0">
              <a:ea typeface="ＭＳ Ｐゴシック" pitchFamily="34" charset="-128"/>
            </a:endParaRPr>
          </a:p>
          <a:p>
            <a:pPr eaLnBrk="1" hangingPunct="1">
              <a:lnSpc>
                <a:spcPct val="80000"/>
              </a:lnSpc>
            </a:pPr>
            <a:r>
              <a:rPr lang="en-US" sz="900" i="1" smtClean="0">
                <a:ea typeface="ＭＳ Ｐゴシック" pitchFamily="34" charset="-128"/>
              </a:rPr>
              <a:t>Business Plan Exercises</a:t>
            </a:r>
            <a:endParaRPr lang="en-US" sz="900" smtClean="0">
              <a:ea typeface="ＭＳ Ｐゴシック" pitchFamily="34" charset="-128"/>
            </a:endParaRPr>
          </a:p>
          <a:p>
            <a:pPr eaLnBrk="1" hangingPunct="1">
              <a:lnSpc>
                <a:spcPct val="80000"/>
              </a:lnSpc>
            </a:pPr>
            <a:r>
              <a:rPr lang="en-US" sz="900" smtClean="0">
                <a:ea typeface="ＭＳ Ｐゴシック" pitchFamily="34" charset="-128"/>
              </a:rPr>
              <a:t>This slide relates to the following business plan exercises:</a:t>
            </a:r>
            <a:endParaRPr lang="en-US" sz="900" i="1" smtClean="0">
              <a:ea typeface="ＭＳ Ｐゴシック" pitchFamily="34" charset="-128"/>
            </a:endParaRPr>
          </a:p>
          <a:p>
            <a:pPr eaLnBrk="1" hangingPunct="1">
              <a:lnSpc>
                <a:spcPct val="80000"/>
              </a:lnSpc>
              <a:buFontTx/>
              <a:buChar char="•"/>
            </a:pPr>
            <a:r>
              <a:rPr lang="en-US" sz="900" smtClean="0">
                <a:ea typeface="ＭＳ Ｐゴシック" pitchFamily="34" charset="-128"/>
              </a:rPr>
              <a:t> Section 7.1: “Market Research.” In BizTech or pgs. 267-269 in the </a:t>
            </a:r>
            <a:r>
              <a:rPr lang="en-US" sz="900" i="1" smtClean="0">
                <a:ea typeface="ＭＳ Ｐゴシック" pitchFamily="34" charset="-128"/>
              </a:rPr>
              <a:t>Business Plan Project (Student Activity Workbook)</a:t>
            </a:r>
            <a:r>
              <a:rPr lang="en-US" sz="900" smtClean="0">
                <a:ea typeface="ＭＳ Ｐゴシック" pitchFamily="34" charset="-128"/>
              </a:rPr>
              <a:t>.</a:t>
            </a:r>
          </a:p>
          <a:p>
            <a:pPr eaLnBrk="1" hangingPunct="1">
              <a:lnSpc>
                <a:spcPct val="80000"/>
              </a:lnSpc>
              <a:buFontTx/>
              <a:buChar char="•"/>
            </a:pPr>
            <a:endParaRPr lang="en-US" sz="900" smtClean="0">
              <a:ea typeface="ＭＳ Ｐゴシック" pitchFamily="34" charset="-128"/>
            </a:endParaRPr>
          </a:p>
          <a:p>
            <a:pPr eaLnBrk="1" hangingPunct="1">
              <a:lnSpc>
                <a:spcPct val="80000"/>
              </a:lnSpc>
            </a:pPr>
            <a:r>
              <a:rPr lang="en-US" sz="900" i="1" smtClean="0">
                <a:ea typeface="ＭＳ Ｐゴシック" pitchFamily="34" charset="-128"/>
              </a:rPr>
              <a:t>Online Sources of Marketing Information</a:t>
            </a:r>
          </a:p>
          <a:p>
            <a:pPr eaLnBrk="1" hangingPunct="1">
              <a:lnSpc>
                <a:spcPct val="80000"/>
              </a:lnSpc>
              <a:buFontTx/>
              <a:buChar char="•"/>
            </a:pPr>
            <a:r>
              <a:rPr lang="en-US" sz="900" smtClean="0">
                <a:ea typeface="ＭＳ Ｐゴシック" pitchFamily="34" charset="-128"/>
              </a:rPr>
              <a:t> www.bizstats.org – For information on specific industries (such as average sales, average Return on Sales, etc.)</a:t>
            </a:r>
          </a:p>
          <a:p>
            <a:pPr eaLnBrk="1" hangingPunct="1">
              <a:lnSpc>
                <a:spcPct val="80000"/>
              </a:lnSpc>
              <a:buFontTx/>
              <a:buChar char="•"/>
            </a:pPr>
            <a:r>
              <a:rPr lang="en-US" sz="900" smtClean="0">
                <a:ea typeface="ＭＳ Ｐゴシック" pitchFamily="34" charset="-128"/>
              </a:rPr>
              <a:t> www.zipskinny.com – Provides a detailed profile of a market by ZIP code</a:t>
            </a:r>
          </a:p>
          <a:p>
            <a:pPr eaLnBrk="1" hangingPunct="1">
              <a:lnSpc>
                <a:spcPct val="80000"/>
              </a:lnSpc>
              <a:buFontTx/>
              <a:buChar char="•"/>
            </a:pPr>
            <a:r>
              <a:rPr lang="en-US" sz="900" smtClean="0">
                <a:ea typeface="ＭＳ Ｐゴシック" pitchFamily="34" charset="-128"/>
              </a:rPr>
              <a:t> www.chamber of commerce.com – Local demographic info and business support services</a:t>
            </a:r>
          </a:p>
          <a:p>
            <a:pPr eaLnBrk="1" hangingPunct="1">
              <a:lnSpc>
                <a:spcPct val="80000"/>
              </a:lnSpc>
              <a:buFontTx/>
              <a:buChar char="•"/>
            </a:pPr>
            <a:r>
              <a:rPr lang="en-US" sz="900" smtClean="0">
                <a:ea typeface="ＭＳ Ｐゴシック" pitchFamily="34" charset="-128"/>
              </a:rPr>
              <a:t> www.census.gov – Click “American Fact Finder” for search options.</a:t>
            </a:r>
          </a:p>
          <a:p>
            <a:pPr eaLnBrk="1" hangingPunct="1">
              <a:lnSpc>
                <a:spcPct val="80000"/>
              </a:lnSpc>
              <a:buFontTx/>
              <a:buChar char="•"/>
            </a:pPr>
            <a:r>
              <a:rPr lang="en-US" sz="900" smtClean="0">
                <a:ea typeface="ＭＳ Ｐゴシック" pitchFamily="34" charset="-128"/>
              </a:rPr>
              <a:t> www.claritas.com – Focuses on market segmentation.</a:t>
            </a:r>
          </a:p>
          <a:p>
            <a:pPr eaLnBrk="1" hangingPunct="1">
              <a:lnSpc>
                <a:spcPct val="80000"/>
              </a:lnSpc>
            </a:pPr>
            <a:endParaRPr lang="en-US" sz="900" i="1" smtClean="0">
              <a:ea typeface="ＭＳ Ｐゴシック" pitchFamily="34" charset="-128"/>
            </a:endParaRPr>
          </a:p>
          <a:p>
            <a:pPr eaLnBrk="1" hangingPunct="1">
              <a:lnSpc>
                <a:spcPct val="80000"/>
              </a:lnSpc>
            </a:pPr>
            <a:r>
              <a:rPr lang="en-US" sz="900" i="1" smtClean="0">
                <a:ea typeface="ＭＳ Ｐゴシック" pitchFamily="34" charset="-128"/>
              </a:rPr>
              <a:t>Calculating the Target Market</a:t>
            </a:r>
          </a:p>
          <a:p>
            <a:pPr eaLnBrk="1" hangingPunct="1">
              <a:lnSpc>
                <a:spcPct val="80000"/>
              </a:lnSpc>
              <a:buFontTx/>
              <a:buChar char="•"/>
            </a:pPr>
            <a:r>
              <a:rPr lang="en-US" sz="900" smtClean="0">
                <a:ea typeface="ＭＳ Ｐゴシック" pitchFamily="34" charset="-128"/>
              </a:rPr>
              <a:t> Multiply the Total Population by the percentage of the population with the characteristics of the target market (age, gender, average household income, etc.). </a:t>
            </a:r>
          </a:p>
          <a:p>
            <a:pPr eaLnBrk="1" hangingPunct="1">
              <a:lnSpc>
                <a:spcPct val="80000"/>
              </a:lnSpc>
            </a:pPr>
            <a:endParaRPr lang="en-US" sz="900" i="1" smtClean="0">
              <a:ea typeface="ＭＳ Ｐゴシック" pitchFamily="34" charset="-128"/>
            </a:endParaRPr>
          </a:p>
          <a:p>
            <a:pPr eaLnBrk="1" hangingPunct="1">
              <a:lnSpc>
                <a:spcPct val="80000"/>
              </a:lnSpc>
            </a:pPr>
            <a:r>
              <a:rPr lang="en-US" sz="900" i="1" smtClean="0">
                <a:ea typeface="ＭＳ Ｐゴシック" pitchFamily="34" charset="-128"/>
              </a:rPr>
              <a:t>Calculating the Potential Market Size</a:t>
            </a:r>
          </a:p>
          <a:p>
            <a:pPr eaLnBrk="1" hangingPunct="1">
              <a:lnSpc>
                <a:spcPct val="80000"/>
              </a:lnSpc>
              <a:buFontTx/>
              <a:buChar char="•"/>
            </a:pPr>
            <a:r>
              <a:rPr lang="en-US" sz="900" smtClean="0">
                <a:ea typeface="ＭＳ Ｐゴシック" pitchFamily="34" charset="-128"/>
              </a:rPr>
              <a:t> Research a sample of your target market to see what percentage would be willing to try your product or service. Multiply the Target Market by the percentage who would be willing to try your product/service. </a:t>
            </a:r>
            <a:endParaRPr lang="en-US" sz="900" i="1" smtClean="0">
              <a:ea typeface="ＭＳ Ｐゴシック" pitchFamily="34" charset="-128"/>
            </a:endParaRPr>
          </a:p>
          <a:p>
            <a:pPr eaLnBrk="1" hangingPunct="1">
              <a:lnSpc>
                <a:spcPct val="80000"/>
              </a:lnSpc>
            </a:pPr>
            <a:endParaRPr lang="en-US" sz="900" i="1" smtClean="0">
              <a:ea typeface="ＭＳ Ｐゴシック" pitchFamily="34" charset="-128"/>
            </a:endParaRPr>
          </a:p>
          <a:p>
            <a:pPr eaLnBrk="1" hangingPunct="1">
              <a:lnSpc>
                <a:spcPct val="80000"/>
              </a:lnSpc>
            </a:pPr>
            <a:r>
              <a:rPr lang="en-US" sz="900" i="1" smtClean="0">
                <a:ea typeface="ＭＳ Ｐゴシック" pitchFamily="34" charset="-128"/>
              </a:rPr>
              <a:t>Multiple Markets</a:t>
            </a:r>
            <a:endParaRPr lang="en-US" sz="900" smtClean="0">
              <a:ea typeface="ＭＳ Ｐゴシック" pitchFamily="34" charset="-128"/>
            </a:endParaRPr>
          </a:p>
          <a:p>
            <a:pPr eaLnBrk="1" hangingPunct="1">
              <a:lnSpc>
                <a:spcPct val="80000"/>
              </a:lnSpc>
              <a:buFontTx/>
              <a:buChar char="•"/>
            </a:pPr>
            <a:r>
              <a:rPr lang="en-US" sz="900" smtClean="0">
                <a:ea typeface="ＭＳ Ｐゴシック" pitchFamily="34" charset="-128"/>
              </a:rPr>
              <a:t> This slide analyzes one market, but a business can have multiple markets. For the purposes of this business plan, use this slide to analyze </a:t>
            </a:r>
            <a:r>
              <a:rPr lang="en-US" sz="900" i="1" smtClean="0">
                <a:ea typeface="ＭＳ Ｐゴシック" pitchFamily="34" charset="-128"/>
              </a:rPr>
              <a:t>only</a:t>
            </a:r>
            <a:r>
              <a:rPr lang="en-US" sz="900" smtClean="0">
                <a:ea typeface="ＭＳ Ｐゴシック" pitchFamily="34" charset="-128"/>
              </a:rPr>
              <a:t> the primary market.  </a:t>
            </a:r>
          </a:p>
          <a:p>
            <a:pPr eaLnBrk="1" hangingPunct="1">
              <a:lnSpc>
                <a:spcPct val="80000"/>
              </a:lnSpc>
            </a:pPr>
            <a:endParaRPr lang="en-US" sz="900" i="1" smtClean="0">
              <a:ea typeface="ＭＳ Ｐゴシック" pitchFamily="34" charset="-128"/>
            </a:endParaRPr>
          </a:p>
          <a:p>
            <a:pPr eaLnBrk="1" hangingPunct="1">
              <a:lnSpc>
                <a:spcPct val="80000"/>
              </a:lnSpc>
            </a:pPr>
            <a:r>
              <a:rPr lang="en-US" sz="900" i="1" smtClean="0">
                <a:ea typeface="ＭＳ Ｐゴシック" pitchFamily="34" charset="-128"/>
              </a:rPr>
              <a:t>Period of Time</a:t>
            </a:r>
            <a:endParaRPr lang="en-US" sz="900" smtClean="0">
              <a:ea typeface="ＭＳ Ｐゴシック" pitchFamily="34" charset="-128"/>
            </a:endParaRPr>
          </a:p>
          <a:p>
            <a:pPr eaLnBrk="1" hangingPunct="1">
              <a:lnSpc>
                <a:spcPct val="80000"/>
              </a:lnSpc>
              <a:buFontTx/>
              <a:buChar char="•"/>
            </a:pPr>
            <a:r>
              <a:rPr lang="en-US" sz="900" smtClean="0">
                <a:ea typeface="ＭＳ Ｐゴシック" pitchFamily="34" charset="-128"/>
              </a:rPr>
              <a:t> In the course of the five years covered by a typical Business Plan, a business’s market can change. For the purposes of this business plan, use this slide to analyze your market for the first year </a:t>
            </a:r>
            <a:r>
              <a:rPr lang="en-US" sz="900" i="1" smtClean="0">
                <a:ea typeface="ＭＳ Ｐゴシック" pitchFamily="34" charset="-128"/>
              </a:rPr>
              <a:t>only.</a:t>
            </a:r>
            <a:endParaRPr lang="en-US" sz="90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a:lstStyle/>
          <a:p>
            <a:pPr eaLnBrk="1" hangingPunct="1">
              <a:lnSpc>
                <a:spcPct val="80000"/>
              </a:lnSpc>
            </a:pPr>
            <a:r>
              <a:rPr lang="en-US" b="1" u="sng" smtClean="0">
                <a:ea typeface="ＭＳ Ｐゴシック" pitchFamily="34" charset="-128"/>
              </a:rPr>
              <a:t>Student Notes:</a:t>
            </a:r>
          </a:p>
          <a:p>
            <a:pPr eaLnBrk="1" hangingPunct="1">
              <a:lnSpc>
                <a:spcPct val="80000"/>
              </a:lnSpc>
              <a:buFontTx/>
              <a:buChar char="•"/>
            </a:pPr>
            <a:r>
              <a:rPr lang="en-US" smtClean="0">
                <a:ea typeface="ＭＳ Ｐゴシック" pitchFamily="34" charset="-128"/>
              </a:rPr>
              <a:t> Targeting your market is covered in Section 7.1 (pgs. 170-171).</a:t>
            </a:r>
          </a:p>
          <a:p>
            <a:pPr eaLnBrk="1" hangingPunct="1">
              <a:lnSpc>
                <a:spcPct val="80000"/>
              </a:lnSpc>
              <a:buFontTx/>
              <a:buChar char="•"/>
            </a:pPr>
            <a:r>
              <a:rPr lang="en-US" smtClean="0">
                <a:ea typeface="ＭＳ Ｐゴシック" pitchFamily="34" charset="-128"/>
              </a:rPr>
              <a:t> The more detail, the better!</a:t>
            </a:r>
          </a:p>
          <a:p>
            <a:pPr eaLnBrk="1" hangingPunct="1">
              <a:lnSpc>
                <a:spcPct val="80000"/>
              </a:lnSpc>
              <a:buFontTx/>
              <a:buChar char="•"/>
            </a:pPr>
            <a:r>
              <a:rPr lang="en-US" smtClean="0">
                <a:ea typeface="ＭＳ Ｐゴシック" pitchFamily="34" charset="-128"/>
              </a:rPr>
              <a:t> Demographics and geographics help communicate who will buy. Sources for demographic and geographic data were shown on the previous slide, “Market Analysis.”</a:t>
            </a:r>
          </a:p>
          <a:p>
            <a:pPr eaLnBrk="1" hangingPunct="1">
              <a:lnSpc>
                <a:spcPct val="80000"/>
              </a:lnSpc>
              <a:buFontTx/>
              <a:buChar char="•"/>
            </a:pPr>
            <a:r>
              <a:rPr lang="en-US" smtClean="0">
                <a:ea typeface="ＭＳ Ｐゴシック" pitchFamily="34" charset="-128"/>
              </a:rPr>
              <a:t> Psychographics communicate what makes your target market want to buy.</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Multiple Market Segments</a:t>
            </a:r>
            <a:endParaRPr lang="en-US" smtClean="0">
              <a:ea typeface="ＭＳ Ｐゴシック" pitchFamily="34" charset="-128"/>
            </a:endParaRPr>
          </a:p>
          <a:p>
            <a:pPr eaLnBrk="1" hangingPunct="1">
              <a:lnSpc>
                <a:spcPct val="80000"/>
              </a:lnSpc>
              <a:buFontTx/>
              <a:buChar char="•"/>
            </a:pPr>
            <a:r>
              <a:rPr lang="en-US" smtClean="0">
                <a:ea typeface="ＭＳ Ｐゴシック" pitchFamily="34" charset="-128"/>
              </a:rPr>
              <a:t> Often a product or service will be sold to more than one target market segment. For the purposes of this business plan, use only your </a:t>
            </a:r>
            <a:r>
              <a:rPr lang="en-US" i="1" smtClean="0">
                <a:ea typeface="ＭＳ Ｐゴシック" pitchFamily="34" charset="-128"/>
              </a:rPr>
              <a:t>primary</a:t>
            </a:r>
            <a:r>
              <a:rPr lang="en-US" smtClean="0">
                <a:ea typeface="ＭＳ Ｐゴシック" pitchFamily="34" charset="-128"/>
              </a:rPr>
              <a:t> target market.</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Conducting Surveys </a:t>
            </a:r>
          </a:p>
          <a:p>
            <a:pPr eaLnBrk="1" hangingPunct="1">
              <a:lnSpc>
                <a:spcPct val="80000"/>
              </a:lnSpc>
              <a:buFontTx/>
              <a:buChar char="•"/>
            </a:pPr>
            <a:r>
              <a:rPr lang="en-US" smtClean="0">
                <a:ea typeface="ＭＳ Ｐゴシック" pitchFamily="34" charset="-128"/>
              </a:rPr>
              <a:t> You can conduct primary research, such as a written or web-based survey (www.surveymonkey.com), to learn more about your customer’s purchasing behavior. The article, “How Marketing Plans Work,” lists sample questions you can ask to gain psychographic information from customers. It’s available at:</a:t>
            </a:r>
          </a:p>
          <a:p>
            <a:pPr eaLnBrk="1" hangingPunct="1">
              <a:lnSpc>
                <a:spcPct val="80000"/>
              </a:lnSpc>
            </a:pPr>
            <a:r>
              <a:rPr lang="en-US" smtClean="0">
                <a:ea typeface="ＭＳ Ｐゴシック" pitchFamily="34" charset="-128"/>
              </a:rPr>
              <a:t>http://money.howstuffworks.com/marketing-plan14.htm.</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Psychographic Data</a:t>
            </a:r>
          </a:p>
          <a:p>
            <a:pPr eaLnBrk="1" hangingPunct="1">
              <a:lnSpc>
                <a:spcPct val="80000"/>
              </a:lnSpc>
            </a:pPr>
            <a:r>
              <a:rPr lang="en-US" smtClean="0">
                <a:ea typeface="ＭＳ Ｐゴシック" pitchFamily="34" charset="-128"/>
              </a:rPr>
              <a:t>Other sources of psychographic data:</a:t>
            </a:r>
          </a:p>
          <a:p>
            <a:pPr eaLnBrk="1" hangingPunct="1">
              <a:lnSpc>
                <a:spcPct val="80000"/>
              </a:lnSpc>
              <a:buFontTx/>
              <a:buChar char="•"/>
            </a:pPr>
            <a:r>
              <a:rPr lang="en-US" smtClean="0">
                <a:ea typeface="ＭＳ Ｐゴシック" pitchFamily="34" charset="-128"/>
              </a:rPr>
              <a:t> www.quirks.com/topics/psychographic.aspx</a:t>
            </a:r>
          </a:p>
          <a:p>
            <a:pPr eaLnBrk="1" hangingPunct="1">
              <a:lnSpc>
                <a:spcPct val="80000"/>
              </a:lnSpc>
              <a:buFontTx/>
              <a:buChar char="•"/>
            </a:pPr>
            <a:r>
              <a:rPr lang="en-US" smtClean="0">
                <a:ea typeface="ＭＳ Ｐゴシック" pitchFamily="34" charset="-128"/>
              </a:rPr>
              <a:t> www.magportal.com/cgi/search.cgi?Q=psychographic+studies&amp;s=0&amp;c=30&amp;x=31&amp;y=7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a:lstStyle/>
          <a:p>
            <a:pPr eaLnBrk="1" hangingPunct="1">
              <a:lnSpc>
                <a:spcPct val="80000"/>
              </a:lnSpc>
            </a:pPr>
            <a:r>
              <a:rPr lang="en-US" b="1" u="sng" smtClean="0">
                <a:ea typeface="ＭＳ Ｐゴシック" pitchFamily="34" charset="-128"/>
              </a:rPr>
              <a:t>Student Notes:</a:t>
            </a:r>
          </a:p>
          <a:p>
            <a:pPr eaLnBrk="1" hangingPunct="1">
              <a:lnSpc>
                <a:spcPct val="80000"/>
              </a:lnSpc>
              <a:buFontTx/>
              <a:buChar char="•"/>
            </a:pPr>
            <a:r>
              <a:rPr lang="en-US" smtClean="0">
                <a:ea typeface="ＭＳ Ｐゴシック" pitchFamily="34" charset="-128"/>
              </a:rPr>
              <a:t> Targeting your market is covered in Section 7.2 (pgs. 177-186). </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Business Plan Exercises</a:t>
            </a:r>
            <a:endParaRPr lang="en-US" smtClean="0">
              <a:ea typeface="ＭＳ Ｐゴシック" pitchFamily="34" charset="-128"/>
            </a:endParaRPr>
          </a:p>
          <a:p>
            <a:pPr eaLnBrk="1" hangingPunct="1">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eaLnBrk="1" hangingPunct="1">
              <a:lnSpc>
                <a:spcPct val="80000"/>
              </a:lnSpc>
              <a:buFontTx/>
              <a:buChar char="•"/>
            </a:pPr>
            <a:r>
              <a:rPr lang="en-US" smtClean="0">
                <a:ea typeface="ＭＳ Ｐゴシック" pitchFamily="34" charset="-128"/>
              </a:rPr>
              <a:t> Section 7.2: “Competition” and “Competitive Advantage.” In BizTech or pgs. 270-273 in the </a:t>
            </a:r>
            <a:r>
              <a:rPr lang="en-US" i="1" smtClean="0">
                <a:ea typeface="ＭＳ Ｐゴシック" pitchFamily="34" charset="-128"/>
              </a:rPr>
              <a:t>Business Plan Project (Student Activity Workbook)</a:t>
            </a:r>
            <a:r>
              <a:rPr lang="en-US" smtClean="0">
                <a:ea typeface="ＭＳ Ｐゴシック" pitchFamily="34" charset="-128"/>
              </a:rPr>
              <a:t>.</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Greatest Strength/Greatest Weakness</a:t>
            </a:r>
          </a:p>
          <a:p>
            <a:pPr eaLnBrk="1" hangingPunct="1">
              <a:lnSpc>
                <a:spcPct val="80000"/>
              </a:lnSpc>
              <a:buFontTx/>
              <a:buChar char="•"/>
            </a:pPr>
            <a:r>
              <a:rPr lang="en-US" smtClean="0">
                <a:ea typeface="ＭＳ Ｐゴシック" pitchFamily="34" charset="-128"/>
              </a:rPr>
              <a:t> In relation to your business, what is your major competitor’s the greatest strength? Greatest weakness?</a:t>
            </a:r>
          </a:p>
          <a:p>
            <a:pPr eaLnBrk="1" hangingPunct="1">
              <a:lnSpc>
                <a:spcPct val="80000"/>
              </a:lnSpc>
              <a:buFontTx/>
              <a:buChar char="•"/>
            </a:pPr>
            <a:r>
              <a:rPr lang="en-US" smtClean="0">
                <a:ea typeface="ＭＳ Ｐゴシック" pitchFamily="34" charset="-128"/>
              </a:rPr>
              <a:t> Your competitive advantage should be positioned to exploit a competitor’s weakness or a consumer need/want being neglected by other competitors. It may include strategy the competition can’t duplicate very easily. It should be sustainable competitive advantage that goes beyond price.</a:t>
            </a:r>
          </a:p>
          <a:p>
            <a:pPr eaLnBrk="1" hangingPunct="1">
              <a:lnSpc>
                <a:spcPct val="80000"/>
              </a:lnSpc>
            </a:pPr>
            <a:endParaRPr lang="en-US" smtClean="0">
              <a:ea typeface="ＭＳ Ｐゴシック" pitchFamily="34" charset="-128"/>
            </a:endParaRPr>
          </a:p>
          <a:p>
            <a:pPr eaLnBrk="1" hangingPunct="1">
              <a:lnSpc>
                <a:spcPct val="80000"/>
              </a:lnSpc>
            </a:pPr>
            <a:r>
              <a:rPr lang="en-US" i="1" smtClean="0">
                <a:ea typeface="ＭＳ Ｐゴシック" pitchFamily="34" charset="-128"/>
              </a:rPr>
              <a:t>Possible Research Site</a:t>
            </a:r>
          </a:p>
          <a:p>
            <a:pPr eaLnBrk="1" hangingPunct="1">
              <a:lnSpc>
                <a:spcPct val="80000"/>
              </a:lnSpc>
              <a:buFontTx/>
              <a:buChar char="•"/>
            </a:pPr>
            <a:r>
              <a:rPr lang="en-US" smtClean="0">
                <a:ea typeface="ＭＳ Ｐゴシック" pitchFamily="34" charset="-128"/>
              </a:rPr>
              <a:t> http://finance.yahoo.com – Provides information regarding major companies in various industries, as well as general industry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a:lstStyle/>
          <a:p>
            <a:pPr eaLnBrk="1" hangingPunct="1">
              <a:lnSpc>
                <a:spcPct val="80000"/>
              </a:lnSpc>
            </a:pPr>
            <a:r>
              <a:rPr lang="en-US" b="1" u="sng" smtClean="0">
                <a:ea typeface="ＭＳ Ｐゴシック" pitchFamily="34" charset="-128"/>
              </a:rPr>
              <a:t>Student Notes:</a:t>
            </a:r>
          </a:p>
          <a:p>
            <a:pPr eaLnBrk="1" hangingPunct="1">
              <a:lnSpc>
                <a:spcPct val="80000"/>
              </a:lnSpc>
              <a:buFontTx/>
              <a:buChar char="•"/>
            </a:pPr>
            <a:r>
              <a:rPr lang="en-US" smtClean="0">
                <a:ea typeface="ＭＳ Ｐゴシック" pitchFamily="34" charset="-128"/>
              </a:rPr>
              <a:t> How to develop your marketing mix is covered in Section 8.1 (pgs. 211-222). </a:t>
            </a:r>
          </a:p>
          <a:p>
            <a:pPr eaLnBrk="1" hangingPunct="1">
              <a:lnSpc>
                <a:spcPct val="80000"/>
              </a:lnSpc>
            </a:pPr>
            <a:endParaRPr lang="en-US" i="1" smtClean="0">
              <a:ea typeface="ＭＳ Ｐゴシック" pitchFamily="34" charset="-128"/>
            </a:endParaRPr>
          </a:p>
          <a:p>
            <a:pPr eaLnBrk="1" hangingPunct="1">
              <a:lnSpc>
                <a:spcPct val="80000"/>
              </a:lnSpc>
            </a:pPr>
            <a:r>
              <a:rPr lang="en-US" i="1" smtClean="0">
                <a:ea typeface="ＭＳ Ｐゴシック" pitchFamily="34" charset="-128"/>
              </a:rPr>
              <a:t>Business Plan Exercises</a:t>
            </a:r>
            <a:endParaRPr lang="en-US" smtClean="0">
              <a:ea typeface="ＭＳ Ｐゴシック" pitchFamily="34" charset="-128"/>
            </a:endParaRPr>
          </a:p>
          <a:p>
            <a:pPr eaLnBrk="1" hangingPunct="1">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eaLnBrk="1" hangingPunct="1">
              <a:lnSpc>
                <a:spcPct val="80000"/>
              </a:lnSpc>
              <a:buFontTx/>
              <a:buChar char="•"/>
            </a:pPr>
            <a:r>
              <a:rPr lang="en-US" smtClean="0">
                <a:ea typeface="ＭＳ Ｐゴシック" pitchFamily="34" charset="-128"/>
              </a:rPr>
              <a:t> Section 8.1: “Marketing Plan” and “Pricing Strategy.” In BizTech or pgs. 274-280 in the </a:t>
            </a:r>
            <a:r>
              <a:rPr lang="en-US" i="1" smtClean="0">
                <a:ea typeface="ＭＳ Ｐゴシック" pitchFamily="34" charset="-128"/>
              </a:rPr>
              <a:t>Business Plan Project (Student Activity Workbook)</a:t>
            </a:r>
            <a:r>
              <a:rPr lang="en-US" smtClean="0">
                <a:ea typeface="ＭＳ Ｐゴシック" pitchFamily="34" charset="-128"/>
              </a:rPr>
              <a:t>.</a:t>
            </a:r>
          </a:p>
          <a:p>
            <a:pPr eaLnBrk="1" hangingPunct="1">
              <a:lnSpc>
                <a:spcPct val="80000"/>
              </a:lnSpc>
            </a:pPr>
            <a:endParaRPr lang="en-US" i="1" smtClean="0">
              <a:ea typeface="ＭＳ Ｐゴシック" pitchFamily="34" charset="-128"/>
            </a:endParaRPr>
          </a:p>
          <a:p>
            <a:pPr eaLnBrk="1" hangingPunct="1">
              <a:lnSpc>
                <a:spcPct val="80000"/>
              </a:lnSpc>
            </a:pPr>
            <a:r>
              <a:rPr lang="en-US" i="1" smtClean="0">
                <a:ea typeface="ＭＳ Ｐゴシック" pitchFamily="34" charset="-128"/>
              </a:rPr>
              <a:t>5 Ps</a:t>
            </a:r>
          </a:p>
          <a:p>
            <a:pPr eaLnBrk="1" hangingPunct="1">
              <a:lnSpc>
                <a:spcPct val="80000"/>
              </a:lnSpc>
            </a:pPr>
            <a:r>
              <a:rPr lang="en-US" smtClean="0">
                <a:ea typeface="ＭＳ Ｐゴシック" pitchFamily="34" charset="-128"/>
              </a:rPr>
              <a:t>This slide allows you to explain the rationale for each of your 5 Ps. There will be room for further explanation. Don’t put all your thoughts on this slide. Use it to highlight key words.</a:t>
            </a:r>
          </a:p>
          <a:p>
            <a:pPr eaLnBrk="1" hangingPunct="1">
              <a:lnSpc>
                <a:spcPct val="80000"/>
              </a:lnSpc>
              <a:buFontTx/>
              <a:buChar char="•"/>
            </a:pPr>
            <a:r>
              <a:rPr lang="en-US" smtClean="0">
                <a:ea typeface="ＭＳ Ｐゴシック" pitchFamily="34" charset="-128"/>
              </a:rPr>
              <a:t> </a:t>
            </a:r>
            <a:r>
              <a:rPr lang="en-US" u="sng" smtClean="0">
                <a:ea typeface="ＭＳ Ｐゴシック" pitchFamily="34" charset="-128"/>
              </a:rPr>
              <a:t>People</a:t>
            </a:r>
            <a:r>
              <a:rPr lang="en-US" smtClean="0">
                <a:ea typeface="ＭＳ Ｐゴシック" pitchFamily="34" charset="-128"/>
              </a:rPr>
              <a:t>: Explain who your business serves and what employees are required to carry out the marketing plan. (Example: “Customers: Students using phones. Marketing employees: People who can know the student phone market.”)</a:t>
            </a:r>
          </a:p>
          <a:p>
            <a:pPr eaLnBrk="1" hangingPunct="1">
              <a:lnSpc>
                <a:spcPct val="80000"/>
              </a:lnSpc>
              <a:buFontTx/>
              <a:buChar char="•"/>
            </a:pPr>
            <a:r>
              <a:rPr lang="en-US" smtClean="0">
                <a:ea typeface="ＭＳ Ｐゴシック" pitchFamily="34" charset="-128"/>
              </a:rPr>
              <a:t> </a:t>
            </a:r>
            <a:r>
              <a:rPr lang="en-US" u="sng" smtClean="0">
                <a:ea typeface="ＭＳ Ｐゴシック" pitchFamily="34" charset="-128"/>
              </a:rPr>
              <a:t>Product</a:t>
            </a:r>
            <a:r>
              <a:rPr lang="en-US" smtClean="0">
                <a:ea typeface="ＭＳ Ｐゴシック" pitchFamily="34" charset="-128"/>
              </a:rPr>
              <a:t>: Explain the major benefit of your product or service. (Example: “T-shirts with Velcro pockets. No more broken phones!”)</a:t>
            </a:r>
          </a:p>
          <a:p>
            <a:pPr eaLnBrk="1" hangingPunct="1">
              <a:lnSpc>
                <a:spcPct val="80000"/>
              </a:lnSpc>
              <a:buFontTx/>
              <a:buChar char="•"/>
            </a:pPr>
            <a:r>
              <a:rPr lang="en-US" smtClean="0">
                <a:ea typeface="ＭＳ Ｐゴシック" pitchFamily="34" charset="-128"/>
              </a:rPr>
              <a:t> </a:t>
            </a:r>
            <a:r>
              <a:rPr lang="en-US" u="sng" smtClean="0">
                <a:ea typeface="ＭＳ Ｐゴシック" pitchFamily="34" charset="-128"/>
              </a:rPr>
              <a:t>Place</a:t>
            </a:r>
            <a:r>
              <a:rPr lang="en-US" smtClean="0">
                <a:ea typeface="ＭＳ Ｐゴシック" pitchFamily="34" charset="-128"/>
              </a:rPr>
              <a:t>: Explain why you chose this place. (Example: “Direct sales at events. Create word of mouth.”)</a:t>
            </a:r>
          </a:p>
          <a:p>
            <a:pPr eaLnBrk="1" hangingPunct="1">
              <a:lnSpc>
                <a:spcPct val="80000"/>
              </a:lnSpc>
              <a:buFontTx/>
              <a:buChar char="•"/>
            </a:pPr>
            <a:r>
              <a:rPr lang="en-US" smtClean="0">
                <a:ea typeface="ＭＳ Ｐゴシック" pitchFamily="34" charset="-128"/>
              </a:rPr>
              <a:t> </a:t>
            </a:r>
            <a:r>
              <a:rPr lang="en-US" u="sng" smtClean="0">
                <a:ea typeface="ＭＳ Ｐゴシック" pitchFamily="34" charset="-128"/>
              </a:rPr>
              <a:t>Price</a:t>
            </a:r>
            <a:r>
              <a:rPr lang="en-US" smtClean="0">
                <a:ea typeface="ＭＳ Ｐゴシック" pitchFamily="34" charset="-128"/>
              </a:rPr>
              <a:t>: List the price and explain why you chose it. (Example: “$15, Great value for colorful, all-cotton T-shirt.”)</a:t>
            </a:r>
          </a:p>
          <a:p>
            <a:pPr eaLnBrk="1" hangingPunct="1">
              <a:lnSpc>
                <a:spcPct val="80000"/>
              </a:lnSpc>
              <a:buFontTx/>
              <a:buChar char="•"/>
            </a:pPr>
            <a:r>
              <a:rPr lang="en-US" smtClean="0">
                <a:ea typeface="ＭＳ Ｐゴシック" pitchFamily="34" charset="-128"/>
              </a:rPr>
              <a:t> </a:t>
            </a:r>
            <a:r>
              <a:rPr lang="en-US" u="sng" smtClean="0">
                <a:ea typeface="ＭＳ Ｐゴシック" pitchFamily="34" charset="-128"/>
              </a:rPr>
              <a:t>Promotion</a:t>
            </a:r>
            <a:r>
              <a:rPr lang="en-US" smtClean="0">
                <a:ea typeface="ＭＳ Ｐゴシック" pitchFamily="34" charset="-128"/>
              </a:rPr>
              <a:t>: Explain your strategy for creating awareness of your product/service. (Example: “Concerts, sporting events, Web campaigns, contests”)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a:t>3/5/2009</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281266D-E517-4EA6-BE53-E354922A766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Slide Number Placeholder 5"/>
          <p:cNvSpPr txBox="1">
            <a:spLocks/>
          </p:cNvSpPr>
          <p:nvPr userDrawn="1"/>
        </p:nvSpPr>
        <p:spPr bwMode="auto">
          <a:xfrm>
            <a:off x="8170863" y="6477000"/>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03C13006-F889-419C-AE21-40E9EAFE273C}"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3F56605A-6CAA-4FE3-A0C1-76EC69B81575}" type="datetimeFigureOut">
              <a:rPr lang="en-US"/>
              <a:pPr>
                <a:defRPr/>
              </a:pPr>
              <a:t>5/14/2012</a:t>
            </a:fld>
            <a:endParaRPr lang="en-US" dirty="0"/>
          </a:p>
        </p:txBody>
      </p:sp>
      <p:sp>
        <p:nvSpPr>
          <p:cNvPr id="13"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4"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46FFC360-CFB9-4A69-862F-3B53DC5B471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extLst/>
          </a:lstStyle>
          <a:p>
            <a:pPr>
              <a:defRPr/>
            </a:pPr>
            <a:fld id="{EF828DD0-03BB-4D0E-A069-20D7D08CA8A8}" type="datetimeFigureOut">
              <a:rPr lang="en-US"/>
              <a:pPr>
                <a:defRPr/>
              </a:pPr>
              <a:t>5/14/2012</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D564CE9-E70F-4799-8C10-8294E1E9DB4D}" type="slidenum">
              <a:rPr lang="en-US"/>
              <a:pPr>
                <a:defRPr/>
              </a:pPr>
              <a:t>‹#›</a:t>
            </a:fld>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D8E0C5C-0CAF-43F6-A03D-8FDDEC98BC07}" type="datetimeFigureOut">
              <a:rPr lang="en-US"/>
              <a:pPr>
                <a:defRPr/>
              </a:pPr>
              <a:t>5/14/2012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DCB9C59-8FCD-400D-BC48-AFBF5368E2A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FB996630-F0AA-45A6-ABEF-7A50863FF710}" type="datetimeFigureOut">
              <a:rPr lang="en-US"/>
              <a:pPr>
                <a:defRPr/>
              </a:pPr>
              <a:t>5/14/2012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693E975-A6C0-4A25-AC97-70B2A6388FCF}" type="slidenum">
              <a:rPr lang="en-US"/>
              <a:pPr>
                <a:defRPr/>
              </a:pPr>
              <a:t>‹#›</a:t>
            </a:fld>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58FB2E2-BDEA-44EC-A3A4-B94B3242CC67}" type="datetimeFigureOut">
              <a:rPr lang="en-US"/>
              <a:pPr>
                <a:defRPr/>
              </a:pPr>
              <a:t>5/14/2012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74F9078-D1EA-4143-9A40-38470F4C63A1}" type="slidenum">
              <a:rPr lang="en-US"/>
              <a:pPr>
                <a:defRPr/>
              </a:pPr>
              <a:t>‹#›</a:t>
            </a:fld>
            <a:endParaRPr 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B9B42FE2-E471-4EC7-B331-C8B9874EDB9F}" type="datetimeFigureOut">
              <a:rPr lang="en-US"/>
              <a:pPr>
                <a:defRPr/>
              </a:pPr>
              <a:t>5/14/2012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9207CF9-7997-4C4E-A5A6-76A317293DEF}" type="slidenum">
              <a:rPr lang="en-US"/>
              <a:pPr>
                <a:defRPr/>
              </a:pPr>
              <a:t>‹#›</a:t>
            </a:fld>
            <a:endParaRPr 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EBFF6C28-6BA4-4EE8-97DC-1B5A19C8783F}" type="datetimeFigureOut">
              <a:rPr lang="en-US"/>
              <a:pPr>
                <a:defRPr/>
              </a:pPr>
              <a:t>5/14/2012</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4614A007-EB85-470D-8ACE-25AECE4104D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A7CFABD-905A-4C0B-95AD-F7AE56CD0E87}" type="datetimeFigureOut">
              <a:rPr lang="en-US"/>
              <a:pPr>
                <a:defRPr/>
              </a:pPr>
              <a:t>5/14/2012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5DA87FA-95B2-4BEA-B52E-3E66D6C53722}" type="slidenum">
              <a:rPr lang="en-US"/>
              <a:pPr>
                <a:defRPr/>
              </a:pPr>
              <a:t>‹#›</a:t>
            </a:fld>
            <a:endParaRPr lang="en-US" dirty="0"/>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D65728AF-00FE-40F0-9233-F4053C7F865D}" type="datetimeFigureOut">
              <a:rPr lang="en-US"/>
              <a:pPr>
                <a:defRPr/>
              </a:pPr>
              <a:t>5/14/2012</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15086443-1DCC-4FB2-83AD-4565CFA81B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5" name="Straight Connector 4"/>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6" name="Title 6"/>
          <p:cNvSpPr txBox="1">
            <a:spLocks/>
          </p:cNvSpPr>
          <p:nvPr userDrawn="1"/>
        </p:nvSpPr>
        <p:spPr bwMode="auto">
          <a:xfrm>
            <a:off x="2667000" y="381000"/>
            <a:ext cx="6169025" cy="2163763"/>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4100" dirty="0" smtClean="0">
              <a:latin typeface="Lucida Sans" pitchFamily="34" charset="0"/>
            </a:endParaRPr>
          </a:p>
        </p:txBody>
      </p:sp>
      <p:sp>
        <p:nvSpPr>
          <p:cNvPr id="7"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sp>
        <p:nvSpPr>
          <p:cNvPr id="8" name="TextBox 7"/>
          <p:cNvSpPr txBox="1">
            <a:spLocks noChangeArrowheads="1"/>
          </p:cNvSpPr>
          <p:nvPr userDrawn="1"/>
        </p:nvSpPr>
        <p:spPr bwMode="auto">
          <a:xfrm>
            <a:off x="457200" y="2667000"/>
            <a:ext cx="2362200"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rgbClr val="10253F"/>
                </a:solidFill>
                <a:latin typeface="Corbel" pitchFamily="34"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9" name="Slide Number Placeholder 5"/>
          <p:cNvSpPr>
            <a:spLocks noGrp="1"/>
          </p:cNvSpPr>
          <p:nvPr>
            <p:ph type="sldNum" sz="quarter" idx="10"/>
          </p:nvPr>
        </p:nvSpPr>
        <p:spPr>
          <a:xfrm>
            <a:off x="8170863" y="6488113"/>
            <a:ext cx="381000" cy="212725"/>
          </a:xfrm>
        </p:spPr>
        <p:txBody>
          <a:bodyPr anchor="ctr" anchorCtr="1"/>
          <a:lstStyle>
            <a:lvl1pPr>
              <a:defRPr sz="1800" b="1">
                <a:solidFill>
                  <a:srgbClr val="0000FF"/>
                </a:solidFill>
                <a:latin typeface="Arial" pitchFamily="34" charset="0"/>
                <a:cs typeface="Arial" pitchFamily="34" charset="0"/>
              </a:defRPr>
            </a:lvl1pPr>
          </a:lstStyle>
          <a:p>
            <a:pPr>
              <a:defRPr/>
            </a:pPr>
            <a:fld id="{06F6965A-E0AF-4FD6-A104-8139420C51D8}" type="slidenum">
              <a:rPr lang="en-US"/>
              <a:pPr>
                <a:defRPr/>
              </a:pPr>
              <a:t>‹#›</a:t>
            </a:fld>
            <a:endParaRPr lang="en-US" dirty="0"/>
          </a:p>
        </p:txBody>
      </p:sp>
      <p:sp>
        <p:nvSpPr>
          <p:cNvPr id="10" name="Footer Placeholder 4"/>
          <p:cNvSpPr>
            <a:spLocks noGrp="1"/>
          </p:cNvSpPr>
          <p:nvPr>
            <p:ph type="ftr" sz="quarter" idx="11"/>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A9546FB-9B96-4310-8A50-ADB7B408571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428D97ED-ECBF-4604-922F-7F6A2FDF01B3}" type="datetimeFigureOut">
              <a:rPr lang="en-US"/>
              <a:pPr>
                <a:defRPr/>
              </a:pPr>
              <a:t>5/14/2012</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EA6C23D6-BC33-43D8-A9ED-437120C5AC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buClr>
                <a:srgbClr val="C00000"/>
              </a:buClr>
              <a:buFont typeface="Wingdings 2" pitchFamily="18" charset="2"/>
              <a:buChar cha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8170863" y="6488113"/>
            <a:ext cx="381000" cy="212725"/>
          </a:xfrm>
        </p:spPr>
        <p:txBody>
          <a:bodyPr anchor="ctr" anchorCtr="1"/>
          <a:lstStyle>
            <a:lvl1pPr>
              <a:defRPr sz="1800" b="1">
                <a:solidFill>
                  <a:srgbClr val="0000FF"/>
                </a:solidFill>
                <a:latin typeface="Arial" pitchFamily="34" charset="0"/>
                <a:cs typeface="Arial" pitchFamily="34" charset="0"/>
              </a:defRPr>
            </a:lvl1pPr>
          </a:lstStyle>
          <a:p>
            <a:pPr>
              <a:defRPr/>
            </a:pPr>
            <a:fld id="{DA5F019C-05B8-43EE-A594-F0F6B9041D5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EAF6167D-FEFC-4322-852E-E7D72F7BBB0C}"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marL="547688" indent="-411163">
              <a:buClr>
                <a:schemeClr val="accent6">
                  <a:lumMod val="75000"/>
                </a:schemeClr>
              </a:buClr>
              <a:buSzPct val="80000"/>
              <a:defRPr lang="en-US" sz="2400" kern="1200" dirty="0" smtClean="0">
                <a:solidFill>
                  <a:schemeClr val="bg1"/>
                </a:solidFill>
                <a:latin typeface="Arial" pitchFamily="34" charset="0"/>
                <a:ea typeface="ＭＳ Ｐゴシック" pitchFamily="-112" charset="-128"/>
                <a:cs typeface="Arial" pitchFamily="34"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51B46A7D-0AA5-4886-A038-D60DDDA530D3}"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3/5/2009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BDFADD0-A68A-4564-B096-D7B57EA473E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atin typeface="Arial" pitchFamily="34" charset="0"/>
                <a:cs typeface="Arial" pitchFamily="34" charset="0"/>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cs typeface="Arial" pitchFamily="34" charset="0"/>
              </a:defRPr>
            </a:lvl2pPr>
            <a:lvl3pPr>
              <a:defRPr sz="2200">
                <a:latin typeface="Georgia" pitchFamily="18" charset="0"/>
                <a:cs typeface="Arial" pitchFamily="34" charset="0"/>
              </a:defRPr>
            </a:lvl3pPr>
            <a:lvl4pPr>
              <a:defRPr sz="2000">
                <a:latin typeface="Georgia" pitchFamily="18" charset="0"/>
                <a:cs typeface="Arial" pitchFamily="34" charset="0"/>
              </a:defRPr>
            </a:lvl4pPr>
            <a:lvl5pPr>
              <a:defRPr sz="1800">
                <a:latin typeface="Georg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r>
              <a:rPr lang="en-US"/>
              <a:t>3/5/2009</a:t>
            </a: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2B84542-1A0A-46CA-AC80-A4AE5312640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atin typeface="Georgia" pitchFamily="18" charset="0"/>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atin typeface="Arial" pitchFamily="34" charset="0"/>
                <a:cs typeface="Arial" pitchFamily="34" charset="0"/>
              </a:defRPr>
            </a:lvl1pPr>
            <a:lvl2pPr>
              <a:defRPr sz="1200"/>
            </a:lvl2pPr>
            <a:lvl3pPr>
              <a:defRPr sz="1000"/>
            </a:lvl3pPr>
            <a:lvl4pPr>
              <a:defRPr sz="900"/>
            </a:lvl4pPr>
            <a:lvl5pPr>
              <a:defRPr sz="900"/>
            </a:lvl5pPr>
          </a:lstStyle>
          <a:p>
            <a:pPr lvl="0"/>
            <a:r>
              <a:rPr lang="en-US" dirty="0"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a:t>3/5/2009</a:t>
            </a: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1CB910A-0E2E-4926-8F56-D80EC30D2DA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a:t>3/5/2009</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EF9FA6F-A089-45A4-913B-513079139D9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Title Placeholder 2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latin typeface="Arial" pitchFamily="34" charset="0"/>
                <a:cs typeface="Arial" pitchFamily="34" charset="0"/>
              </a:defRPr>
            </a:lvl1pPr>
          </a:lstStyle>
          <a:p>
            <a:pPr>
              <a:defRPr/>
            </a:pPr>
            <a:r>
              <a:rPr lang="en-US"/>
              <a:t>3/5/2009</a:t>
            </a:r>
          </a:p>
        </p:txBody>
      </p:sp>
      <p:sp>
        <p:nvSpPr>
          <p:cNvPr id="3" name="Footer Placeholder 2"/>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CBCBC"/>
                </a:solidFill>
                <a:latin typeface="Arial" pitchFamily="34" charset="0"/>
                <a:cs typeface="Arial" pitchFamily="34"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Arial" pitchFamily="34" charset="0"/>
                <a:cs typeface="Arial" pitchFamily="34" charset="0"/>
              </a:defRPr>
            </a:lvl1pPr>
          </a:lstStyle>
          <a:p>
            <a:pPr>
              <a:defRPr/>
            </a:pPr>
            <a:fld id="{C6FBCE20-ABF0-4110-AF2C-E93FC9E2BE0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0" r:id="rId6"/>
    <p:sldLayoutId id="2147484369" r:id="rId7"/>
    <p:sldLayoutId id="2147484368" r:id="rId8"/>
    <p:sldLayoutId id="2147484367" r:id="rId9"/>
    <p:sldLayoutId id="2147484366" r:id="rId10"/>
  </p:sldLayoutIdLst>
  <p:hf hdr="0" ftr="0" dt="0"/>
  <p:txStyles>
    <p:titleStyle>
      <a:lvl1pPr algn="ctr" rtl="0" eaLnBrk="0" fontAlgn="base" hangingPunct="0">
        <a:spcBef>
          <a:spcPct val="0"/>
        </a:spcBef>
        <a:spcAft>
          <a:spcPct val="0"/>
        </a:spcAft>
        <a:defRPr lang="en-US" sz="4800" b="1" kern="1200" dirty="0">
          <a:ln w="6350">
            <a:noFill/>
          </a:ln>
          <a:solidFill>
            <a:srgbClr val="990033"/>
          </a:solidFill>
          <a:latin typeface="Corbel" pitchFamily="34" charset="0"/>
          <a:ea typeface="ＭＳ Ｐゴシック" pitchFamily="-112" charset="-128"/>
          <a:cs typeface="ＭＳ Ｐゴシック"/>
        </a:defRPr>
      </a:lvl1pPr>
      <a:lvl2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2pPr>
      <a:lvl3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3pPr>
      <a:lvl4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4pPr>
      <a:lvl5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5pPr>
      <a:lvl6pPr marL="457200" algn="ctr" rtl="0" fontAlgn="base">
        <a:spcBef>
          <a:spcPct val="0"/>
        </a:spcBef>
        <a:spcAft>
          <a:spcPct val="0"/>
        </a:spcAft>
        <a:defRPr sz="4800" b="1">
          <a:solidFill>
            <a:srgbClr val="990033"/>
          </a:solidFill>
          <a:latin typeface="Corbel" pitchFamily="34" charset="0"/>
        </a:defRPr>
      </a:lvl6pPr>
      <a:lvl7pPr marL="914400" algn="ctr" rtl="0" fontAlgn="base">
        <a:spcBef>
          <a:spcPct val="0"/>
        </a:spcBef>
        <a:spcAft>
          <a:spcPct val="0"/>
        </a:spcAft>
        <a:defRPr sz="4800" b="1">
          <a:solidFill>
            <a:srgbClr val="990033"/>
          </a:solidFill>
          <a:latin typeface="Corbel" pitchFamily="34" charset="0"/>
        </a:defRPr>
      </a:lvl7pPr>
      <a:lvl8pPr marL="1371600" algn="ctr" rtl="0" fontAlgn="base">
        <a:spcBef>
          <a:spcPct val="0"/>
        </a:spcBef>
        <a:spcAft>
          <a:spcPct val="0"/>
        </a:spcAft>
        <a:defRPr sz="4800" b="1">
          <a:solidFill>
            <a:srgbClr val="990033"/>
          </a:solidFill>
          <a:latin typeface="Corbel" pitchFamily="34" charset="0"/>
        </a:defRPr>
      </a:lvl8pPr>
      <a:lvl9pPr marL="1828800" algn="ctr" rtl="0" fontAlgn="base">
        <a:spcBef>
          <a:spcPct val="0"/>
        </a:spcBef>
        <a:spcAft>
          <a:spcPct val="0"/>
        </a:spcAft>
        <a:defRPr sz="4800" b="1">
          <a:solidFill>
            <a:srgbClr val="990033"/>
          </a:solidFill>
          <a:latin typeface="Corbel" pitchFamily="34" charset="0"/>
        </a:defRPr>
      </a:lvl9pPr>
    </p:titleStyle>
    <p:bodyStyle>
      <a:lvl1pPr marL="547688" indent="-411163" algn="l" rtl="0" eaLnBrk="0" fontAlgn="base" hangingPunct="0">
        <a:spcBef>
          <a:spcPct val="20000"/>
        </a:spcBef>
        <a:spcAft>
          <a:spcPct val="0"/>
        </a:spcAft>
        <a:buClr>
          <a:srgbClr val="E46C0A"/>
        </a:buClr>
        <a:buSzPct val="65000"/>
        <a:buFont typeface="Wingdings 2" pitchFamily="18" charset="2"/>
        <a:buChar char=""/>
        <a:defRPr lang="en-US" sz="2400" kern="1200" dirty="0">
          <a:solidFill>
            <a:schemeClr val="bg1"/>
          </a:solidFill>
          <a:latin typeface="Myriad Web Pro" pitchFamily="34" charset="0"/>
          <a:ea typeface="ＭＳ Ｐゴシック" pitchFamily="-112" charset="-128"/>
          <a:cs typeface="ＭＳ Ｐゴシック"/>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rgbClr val="10253F"/>
          </a:solidFill>
          <a:latin typeface="Georgia" pitchFamily="18" charset="0"/>
          <a:ea typeface="ＭＳ Ｐゴシック" pitchFamily="-112" charset="-128"/>
          <a:cs typeface="ＭＳ Ｐゴシック"/>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rgbClr val="10253F"/>
          </a:solidFill>
          <a:latin typeface="Georgia" pitchFamily="18" charset="0"/>
          <a:ea typeface="ＭＳ Ｐゴシック" pitchFamily="-112" charset="-128"/>
          <a:cs typeface="ＭＳ Ｐゴシック"/>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rgbClr val="10253F"/>
          </a:solidFill>
          <a:latin typeface="Georgia" pitchFamily="18" charset="0"/>
          <a:ea typeface="ＭＳ Ｐゴシック" pitchFamily="-112" charset="-128"/>
          <a:cs typeface="ＭＳ Ｐゴシック"/>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rgbClr val="10253F"/>
          </a:solidFill>
          <a:latin typeface="Georgia" pitchFamily="18" charset="0"/>
          <a:ea typeface="ＭＳ Ｐゴシック" pitchFamily="-112" charset="-128"/>
          <a:cs typeface="ＭＳ Ｐゴシック"/>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229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r>
              <a:rPr lang="en-US"/>
              <a:t>3/5/2009</a:t>
            </a: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5F779830-D0A1-4E83-AB84-E141EB416BDD}" type="slidenum">
              <a:rPr lang="en-US"/>
              <a:pPr>
                <a:defRPr/>
              </a:pPr>
              <a:t>‹#›</a:t>
            </a:fld>
            <a:endParaRPr lang="en-US" dirty="0"/>
          </a:p>
        </p:txBody>
      </p:sp>
      <p:sp>
        <p:nvSpPr>
          <p:cNvPr id="11" name="Slide Number Placeholder 5"/>
          <p:cNvSpPr txBox="1">
            <a:spLocks/>
          </p:cNvSpPr>
          <p:nvPr userDrawn="1"/>
        </p:nvSpPr>
        <p:spPr bwMode="auto">
          <a:xfrm>
            <a:off x="8170863" y="6477000"/>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18D4D828-8C23-4E58-B848-FB0A8761D94E}"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Microsoft_Office_Excel_97-2003_Worksheet2.xls"/><Relationship Id="rId5" Type="http://schemas.openxmlformats.org/officeDocument/2006/relationships/oleObject" Target="../embeddings/Microsoft_Office_Excel_97-2003_Worksheet1.xls"/><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Microsoft_Office_Excel_97-2003_Worksheet3.xls"/></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hyperlink" Target="http://brightfarms.com/"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kurtz-farm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2.bp.blogspot.com/-AfEGcIMqwao/T2oybRTHZvI/AAAAAAAAAGI/6RPZtxABge8/s1600/Loneliness.jpg"/>
          <p:cNvPicPr>
            <a:picLocks noChangeAspect="1" noChangeArrowheads="1"/>
          </p:cNvPicPr>
          <p:nvPr/>
        </p:nvPicPr>
        <p:blipFill>
          <a:blip r:embed="rId3" cstate="print">
            <a:lum bright="10000"/>
          </a:blip>
          <a:srcRect/>
          <a:stretch>
            <a:fillRect/>
          </a:stretch>
        </p:blipFill>
        <p:spPr bwMode="auto">
          <a:xfrm>
            <a:off x="0" y="0"/>
            <a:ext cx="9144000" cy="6858000"/>
          </a:xfrm>
          <a:prstGeom prst="rect">
            <a:avLst/>
          </a:prstGeom>
          <a:noFill/>
        </p:spPr>
      </p:pic>
    </p:spTree>
  </p:cSld>
  <p:clrMapOvr>
    <a:masterClrMapping/>
  </p:clrMapOvr>
  <p:transition advClick="0"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0"/>
            <a:ext cx="8229600" cy="762000"/>
          </a:xfrm>
        </p:spPr>
        <p:txBody>
          <a:bodyPr/>
          <a:lstStyle/>
          <a:p>
            <a:pPr algn="ctr" fontAlgn="auto">
              <a:spcAft>
                <a:spcPts val="0"/>
              </a:spcAft>
              <a:buFont typeface="Arial" pitchFamily="34" charset="0"/>
              <a:buNone/>
              <a:defRPr/>
            </a:pPr>
            <a:r>
              <a:rPr lang="en-US" dirty="0" smtClean="0">
                <a:solidFill>
                  <a:schemeClr val="tx1"/>
                </a:solidFill>
              </a:rPr>
              <a:t>Promotional Mix</a:t>
            </a:r>
          </a:p>
        </p:txBody>
      </p:sp>
      <p:grpSp>
        <p:nvGrpSpPr>
          <p:cNvPr id="44034" name="Group 38923"/>
          <p:cNvGrpSpPr>
            <a:grpSpLocks/>
          </p:cNvGrpSpPr>
          <p:nvPr/>
        </p:nvGrpSpPr>
        <p:grpSpPr bwMode="auto">
          <a:xfrm>
            <a:off x="244638" y="1371600"/>
            <a:ext cx="8746962" cy="4495800"/>
            <a:chOff x="674914" y="1657193"/>
            <a:chExt cx="8082152" cy="3475099"/>
          </a:xfrm>
        </p:grpSpPr>
        <p:sp>
          <p:nvSpPr>
            <p:cNvPr id="38925" name="Freeform 38924"/>
            <p:cNvSpPr/>
            <p:nvPr/>
          </p:nvSpPr>
          <p:spPr>
            <a:xfrm>
              <a:off x="674914" y="1657193"/>
              <a:ext cx="1674852" cy="612786"/>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2">
              <a:schemeClr val="accent4"/>
            </a:lnRef>
            <a:fillRef idx="1">
              <a:schemeClr val="lt1"/>
            </a:fillRef>
            <a:effectRef idx="0">
              <a:schemeClr val="accent4"/>
            </a:effectRef>
            <a:fontRef idx="minor">
              <a:schemeClr val="dk1"/>
            </a:fontRef>
          </p:style>
          <p:txBody>
            <a:bodyPr lIns="324174" tIns="8890" rIns="306394" bIns="8890" spcCol="1270" anchor="ctr"/>
            <a:lstStyle/>
            <a:p>
              <a:pPr algn="ctr" defTabSz="622300">
                <a:lnSpc>
                  <a:spcPct val="90000"/>
                </a:lnSpc>
                <a:spcAft>
                  <a:spcPct val="35000"/>
                </a:spcAft>
                <a:defRPr/>
              </a:pPr>
              <a:r>
                <a:rPr lang="en-US" sz="1400" b="1" dirty="0">
                  <a:solidFill>
                    <a:schemeClr val="tx1"/>
                  </a:solidFill>
                  <a:latin typeface="Arial" pitchFamily="34" charset="0"/>
                  <a:ea typeface="ＭＳ Ｐゴシック" pitchFamily="-112" charset="-128"/>
                  <a:cs typeface="Arial" pitchFamily="34" charset="0"/>
                </a:rPr>
                <a:t>Advertising</a:t>
              </a:r>
              <a:endParaRPr lang="en-US" sz="1400" dirty="0">
                <a:solidFill>
                  <a:schemeClr val="tx1"/>
                </a:solidFill>
                <a:latin typeface="Arial" pitchFamily="34" charset="0"/>
                <a:cs typeface="Arial" pitchFamily="34" charset="0"/>
              </a:endParaRPr>
            </a:p>
          </p:txBody>
        </p:sp>
        <p:sp>
          <p:nvSpPr>
            <p:cNvPr id="38926" name="Freeform 38925"/>
            <p:cNvSpPr/>
            <p:nvPr/>
          </p:nvSpPr>
          <p:spPr>
            <a:xfrm>
              <a:off x="2205506" y="1684929"/>
              <a:ext cx="4825333" cy="603995"/>
            </a:xfrm>
            <a:custGeom>
              <a:avLst/>
              <a:gdLst>
                <a:gd name="connsiteX0" fmla="*/ 0 w 4825333"/>
                <a:gd name="connsiteY0" fmla="*/ 0 h 603995"/>
                <a:gd name="connsiteX1" fmla="*/ 4523336 w 4825333"/>
                <a:gd name="connsiteY1" fmla="*/ 0 h 603995"/>
                <a:gd name="connsiteX2" fmla="*/ 4825333 w 4825333"/>
                <a:gd name="connsiteY2" fmla="*/ 301998 h 603995"/>
                <a:gd name="connsiteX3" fmla="*/ 4523336 w 4825333"/>
                <a:gd name="connsiteY3" fmla="*/ 603995 h 603995"/>
                <a:gd name="connsiteX4" fmla="*/ 0 w 4825333"/>
                <a:gd name="connsiteY4" fmla="*/ 603995 h 603995"/>
                <a:gd name="connsiteX5" fmla="*/ 301998 w 4825333"/>
                <a:gd name="connsiteY5" fmla="*/ 301998 h 603995"/>
                <a:gd name="connsiteX6" fmla="*/ 0 w 4825333"/>
                <a:gd name="connsiteY6" fmla="*/ 0 h 60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5">
                  <a:moveTo>
                    <a:pt x="0" y="0"/>
                  </a:moveTo>
                  <a:lnTo>
                    <a:pt x="4523336" y="0"/>
                  </a:lnTo>
                  <a:lnTo>
                    <a:pt x="4825333" y="301998"/>
                  </a:lnTo>
                  <a:lnTo>
                    <a:pt x="4523336" y="603995"/>
                  </a:lnTo>
                  <a:lnTo>
                    <a:pt x="0" y="603995"/>
                  </a:lnTo>
                  <a:lnTo>
                    <a:pt x="301998" y="301998"/>
                  </a:lnTo>
                  <a:lnTo>
                    <a:pt x="0" y="0"/>
                  </a:lnTo>
                  <a:close/>
                </a:path>
              </a:pathLst>
            </a:cu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lIns="322318" tIns="10160" rIns="301997" bIns="10160" spcCol="1270" anchor="ctr"/>
            <a:lstStyle/>
            <a:p>
              <a:pPr marL="230188" defTabSz="711200">
                <a:lnSpc>
                  <a:spcPct val="90000"/>
                </a:lnSpc>
                <a:spcAft>
                  <a:spcPct val="35000"/>
                </a:spcAft>
                <a:defRPr/>
              </a:pPr>
              <a:r>
                <a:rPr lang="en-US" sz="1600" dirty="0">
                  <a:latin typeface="Georgia" pitchFamily="18" charset="0"/>
                </a:rPr>
                <a:t>Business </a:t>
              </a:r>
              <a:r>
                <a:rPr lang="en-US" sz="1600" dirty="0" smtClean="0">
                  <a:latin typeface="Georgia" pitchFamily="18" charset="0"/>
                </a:rPr>
                <a:t>Cards/Mailings</a:t>
              </a:r>
              <a:endParaRPr lang="en-US" sz="1600" dirty="0">
                <a:latin typeface="Georgia" pitchFamily="18" charset="0"/>
              </a:endParaRPr>
            </a:p>
          </p:txBody>
        </p:sp>
        <p:sp>
          <p:nvSpPr>
            <p:cNvPr id="38927" name="Freeform 38926"/>
            <p:cNvSpPr/>
            <p:nvPr/>
          </p:nvSpPr>
          <p:spPr>
            <a:xfrm>
              <a:off x="6883347" y="1659169"/>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lIns="320521" tIns="11430" rIns="297661" bIns="11430" spcCol="1270" anchor="ctr"/>
            <a:lstStyle/>
            <a:p>
              <a:pPr algn="r" defTabSz="800100">
                <a:lnSpc>
                  <a:spcPct val="90000"/>
                </a:lnSpc>
                <a:spcAft>
                  <a:spcPct val="35000"/>
                </a:spcAft>
                <a:tabLst>
                  <a:tab pos="1087438" algn="r"/>
                </a:tabLst>
                <a:defRPr/>
              </a:pPr>
              <a:r>
                <a:rPr lang="en-US" dirty="0">
                  <a:latin typeface="Georgia" pitchFamily="18" charset="0"/>
                </a:rPr>
                <a:t>	</a:t>
              </a:r>
              <a:r>
                <a:rPr lang="en-US" dirty="0">
                  <a:solidFill>
                    <a:srgbClr val="FF0000"/>
                  </a:solidFill>
                  <a:latin typeface="Georgia" pitchFamily="18" charset="0"/>
                </a:rPr>
                <a:t>$10.00</a:t>
              </a:r>
            </a:p>
          </p:txBody>
        </p:sp>
        <p:sp>
          <p:nvSpPr>
            <p:cNvPr id="38928" name="Freeform 38927"/>
            <p:cNvSpPr/>
            <p:nvPr/>
          </p:nvSpPr>
          <p:spPr>
            <a:xfrm>
              <a:off x="674914" y="2339830"/>
              <a:ext cx="1674852" cy="612786"/>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2">
              <a:schemeClr val="accent4"/>
            </a:lnRef>
            <a:fillRef idx="1">
              <a:schemeClr val="lt1"/>
            </a:fillRef>
            <a:effectRef idx="0">
              <a:schemeClr val="accent4"/>
            </a:effectRef>
            <a:fontRef idx="minor">
              <a:schemeClr val="dk1"/>
            </a:fontRef>
          </p:style>
          <p:txBody>
            <a:bodyPr lIns="324174" tIns="8890" rIns="306394" bIns="8890" spcCol="1270" anchor="ctr"/>
            <a:lstStyle/>
            <a:p>
              <a:pPr algn="ctr" defTabSz="622300">
                <a:lnSpc>
                  <a:spcPct val="90000"/>
                </a:lnSpc>
                <a:spcAft>
                  <a:spcPct val="35000"/>
                </a:spcAft>
                <a:defRPr/>
              </a:pPr>
              <a:r>
                <a:rPr lang="en-US" sz="1400" b="1" dirty="0">
                  <a:solidFill>
                    <a:schemeClr val="tx1"/>
                  </a:solidFill>
                  <a:latin typeface="Arial" pitchFamily="34" charset="0"/>
                  <a:ea typeface="ＭＳ Ｐゴシック" pitchFamily="-112" charset="-128"/>
                  <a:cs typeface="Arial" pitchFamily="34" charset="0"/>
                </a:rPr>
                <a:t>Publicity</a:t>
              </a:r>
              <a:endParaRPr lang="en-US" sz="1400" dirty="0">
                <a:solidFill>
                  <a:schemeClr val="tx1"/>
                </a:solidFill>
                <a:latin typeface="Arial" pitchFamily="34" charset="0"/>
                <a:cs typeface="Arial" pitchFamily="34" charset="0"/>
              </a:endParaRPr>
            </a:p>
          </p:txBody>
        </p:sp>
        <p:sp>
          <p:nvSpPr>
            <p:cNvPr id="38929" name="Freeform 38928"/>
            <p:cNvSpPr/>
            <p:nvPr/>
          </p:nvSpPr>
          <p:spPr>
            <a:xfrm>
              <a:off x="2205506" y="2368695"/>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lIns="322320" tIns="10160" rIns="301999" bIns="10160" spcCol="1270" anchor="ctr"/>
            <a:lstStyle/>
            <a:p>
              <a:pPr marL="230188" defTabSz="711200">
                <a:lnSpc>
                  <a:spcPct val="90000"/>
                </a:lnSpc>
                <a:spcAft>
                  <a:spcPct val="35000"/>
                </a:spcAft>
                <a:defRPr/>
              </a:pPr>
              <a:r>
                <a:rPr lang="en-US" sz="1600" dirty="0">
                  <a:latin typeface="Georgia" pitchFamily="18" charset="0"/>
                </a:rPr>
                <a:t>Garden Talk Radio Show</a:t>
              </a:r>
            </a:p>
          </p:txBody>
        </p:sp>
        <p:sp>
          <p:nvSpPr>
            <p:cNvPr id="38930" name="Freeform 38929"/>
            <p:cNvSpPr/>
            <p:nvPr/>
          </p:nvSpPr>
          <p:spPr>
            <a:xfrm>
              <a:off x="6883347" y="2342937"/>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lIns="320521" tIns="11430" rIns="297661" bIns="11430" spcCol="1270" anchor="ctr"/>
            <a:lstStyle/>
            <a:p>
              <a:pPr algn="r" defTabSz="800100">
                <a:lnSpc>
                  <a:spcPct val="90000"/>
                </a:lnSpc>
                <a:spcAft>
                  <a:spcPct val="35000"/>
                </a:spcAft>
                <a:tabLst>
                  <a:tab pos="1087438" algn="r"/>
                </a:tabLst>
                <a:defRPr/>
              </a:pPr>
              <a:r>
                <a:rPr lang="en-US" dirty="0">
                  <a:latin typeface="Georgia" pitchFamily="18" charset="0"/>
                </a:rPr>
                <a:t>	</a:t>
              </a:r>
              <a:r>
                <a:rPr lang="en-US" dirty="0">
                  <a:solidFill>
                    <a:srgbClr val="FF0000"/>
                  </a:solidFill>
                  <a:latin typeface="Georgia" pitchFamily="18" charset="0"/>
                </a:rPr>
                <a:t>$.00</a:t>
              </a:r>
            </a:p>
          </p:txBody>
        </p:sp>
        <p:sp>
          <p:nvSpPr>
            <p:cNvPr id="38931" name="Freeform 38930"/>
            <p:cNvSpPr/>
            <p:nvPr/>
          </p:nvSpPr>
          <p:spPr>
            <a:xfrm>
              <a:off x="674914" y="3024055"/>
              <a:ext cx="1674852" cy="612786"/>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2">
              <a:schemeClr val="accent4"/>
            </a:lnRef>
            <a:fillRef idx="1">
              <a:schemeClr val="lt1"/>
            </a:fillRef>
            <a:effectRef idx="0">
              <a:schemeClr val="accent4"/>
            </a:effectRef>
            <a:fontRef idx="minor">
              <a:schemeClr val="dk1"/>
            </a:fontRef>
          </p:style>
          <p:txBody>
            <a:bodyPr lIns="324174" tIns="8890" rIns="306394" bIns="8890" spcCol="1270" anchor="ctr"/>
            <a:lstStyle/>
            <a:p>
              <a:pPr algn="ctr" defTabSz="622300">
                <a:lnSpc>
                  <a:spcPct val="90000"/>
                </a:lnSpc>
                <a:spcAft>
                  <a:spcPct val="35000"/>
                </a:spcAft>
                <a:defRPr/>
              </a:pPr>
              <a:r>
                <a:rPr lang="en-US" sz="1400" b="1" dirty="0">
                  <a:solidFill>
                    <a:schemeClr val="tx1"/>
                  </a:solidFill>
                  <a:latin typeface="Arial" pitchFamily="34" charset="0"/>
                  <a:ea typeface="ＭＳ Ｐゴシック" pitchFamily="-112" charset="-128"/>
                  <a:cs typeface="Arial" pitchFamily="34" charset="0"/>
                </a:rPr>
                <a:t>Personal Selling</a:t>
              </a:r>
              <a:endParaRPr lang="en-US" sz="1400" dirty="0">
                <a:solidFill>
                  <a:schemeClr val="tx1"/>
                </a:solidFill>
                <a:latin typeface="Arial" pitchFamily="34" charset="0"/>
                <a:cs typeface="Arial" pitchFamily="34" charset="0"/>
              </a:endParaRPr>
            </a:p>
          </p:txBody>
        </p:sp>
        <p:sp>
          <p:nvSpPr>
            <p:cNvPr id="38932" name="Freeform 38931"/>
            <p:cNvSpPr/>
            <p:nvPr/>
          </p:nvSpPr>
          <p:spPr>
            <a:xfrm>
              <a:off x="2205506" y="3052464"/>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lIns="322320" tIns="10160" rIns="301999" bIns="10160" spcCol="1270" anchor="ctr"/>
            <a:lstStyle/>
            <a:p>
              <a:pPr marL="230188" defTabSz="711200">
                <a:lnSpc>
                  <a:spcPct val="90000"/>
                </a:lnSpc>
                <a:spcAft>
                  <a:spcPct val="35000"/>
                </a:spcAft>
                <a:defRPr/>
              </a:pPr>
              <a:r>
                <a:rPr lang="en-US" sz="1600" dirty="0">
                  <a:latin typeface="Georgia" pitchFamily="18" charset="0"/>
                </a:rPr>
                <a:t>Word of Mouth at Place of </a:t>
              </a:r>
              <a:r>
                <a:rPr lang="en-US" sz="1600" dirty="0" smtClean="0">
                  <a:latin typeface="Georgia" pitchFamily="18" charset="0"/>
                </a:rPr>
                <a:t>Work/Attend PTO Meetings</a:t>
              </a:r>
              <a:endParaRPr lang="en-US" sz="1600" dirty="0">
                <a:latin typeface="Georgia" pitchFamily="18" charset="0"/>
              </a:endParaRPr>
            </a:p>
          </p:txBody>
        </p:sp>
        <p:sp>
          <p:nvSpPr>
            <p:cNvPr id="38933" name="Freeform 38932"/>
            <p:cNvSpPr/>
            <p:nvPr/>
          </p:nvSpPr>
          <p:spPr>
            <a:xfrm>
              <a:off x="6883347" y="3026706"/>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lIns="320521" tIns="11430" rIns="297661" bIns="11430" spcCol="1270" anchor="ctr"/>
            <a:lstStyle/>
            <a:p>
              <a:pPr algn="r" defTabSz="800100">
                <a:lnSpc>
                  <a:spcPct val="90000"/>
                </a:lnSpc>
                <a:spcAft>
                  <a:spcPct val="35000"/>
                </a:spcAft>
                <a:tabLst>
                  <a:tab pos="1087438" algn="r"/>
                </a:tabLst>
                <a:defRPr/>
              </a:pPr>
              <a:r>
                <a:rPr lang="en-US" dirty="0">
                  <a:latin typeface="Georgia" pitchFamily="18" charset="0"/>
                </a:rPr>
                <a:t>	</a:t>
              </a:r>
              <a:r>
                <a:rPr lang="en-US" dirty="0">
                  <a:solidFill>
                    <a:srgbClr val="FF0000"/>
                  </a:solidFill>
                  <a:latin typeface="Georgia" pitchFamily="18" charset="0"/>
                </a:rPr>
                <a:t>$.00</a:t>
              </a:r>
            </a:p>
          </p:txBody>
        </p:sp>
        <p:sp>
          <p:nvSpPr>
            <p:cNvPr id="38937" name="Freeform 38936"/>
            <p:cNvSpPr/>
            <p:nvPr/>
          </p:nvSpPr>
          <p:spPr>
            <a:xfrm>
              <a:off x="674914" y="3714629"/>
              <a:ext cx="1674852" cy="612786"/>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2">
              <a:schemeClr val="accent4"/>
            </a:lnRef>
            <a:fillRef idx="1">
              <a:schemeClr val="lt1"/>
            </a:fillRef>
            <a:effectRef idx="0">
              <a:schemeClr val="accent4"/>
            </a:effectRef>
            <a:fontRef idx="minor">
              <a:schemeClr val="dk1"/>
            </a:fontRef>
          </p:style>
          <p:txBody>
            <a:bodyPr lIns="324174" tIns="8890" rIns="306394" bIns="8890" spcCol="1270" anchor="ctr"/>
            <a:lstStyle/>
            <a:p>
              <a:pPr algn="ctr" defTabSz="622300">
                <a:lnSpc>
                  <a:spcPct val="90000"/>
                </a:lnSpc>
                <a:spcAft>
                  <a:spcPct val="35000"/>
                </a:spcAft>
                <a:defRPr/>
              </a:pPr>
              <a:r>
                <a:rPr lang="en-US" sz="1400" b="1" dirty="0">
                  <a:solidFill>
                    <a:schemeClr val="tx1"/>
                  </a:solidFill>
                  <a:latin typeface="Arial" pitchFamily="34" charset="0"/>
                  <a:ea typeface="ＭＳ Ｐゴシック" pitchFamily="-112" charset="-128"/>
                  <a:cs typeface="Arial" pitchFamily="34" charset="0"/>
                </a:rPr>
                <a:t>Other</a:t>
              </a:r>
              <a:endParaRPr lang="en-US" sz="1400" dirty="0">
                <a:solidFill>
                  <a:schemeClr val="tx1"/>
                </a:solidFill>
                <a:latin typeface="Arial" pitchFamily="34" charset="0"/>
                <a:cs typeface="Arial" pitchFamily="34" charset="0"/>
              </a:endParaRPr>
            </a:p>
          </p:txBody>
        </p:sp>
        <p:sp>
          <p:nvSpPr>
            <p:cNvPr id="38938" name="Freeform 38937"/>
            <p:cNvSpPr/>
            <p:nvPr/>
          </p:nvSpPr>
          <p:spPr>
            <a:xfrm>
              <a:off x="2198871" y="3714978"/>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lIns="322320" tIns="10160" rIns="301999" bIns="10160" spcCol="1270" anchor="ctr"/>
            <a:lstStyle/>
            <a:p>
              <a:pPr marL="230188" defTabSz="711200">
                <a:lnSpc>
                  <a:spcPct val="90000"/>
                </a:lnSpc>
                <a:spcAft>
                  <a:spcPct val="35000"/>
                </a:spcAft>
                <a:defRPr/>
              </a:pPr>
              <a:r>
                <a:rPr lang="en-US" sz="1600" dirty="0">
                  <a:latin typeface="Georgia" pitchFamily="18" charset="0"/>
                </a:rPr>
                <a:t>Flyers Placed on Community Boards at Local Grocery Stores</a:t>
              </a:r>
            </a:p>
          </p:txBody>
        </p:sp>
        <p:sp>
          <p:nvSpPr>
            <p:cNvPr id="38939" name="Freeform 38938"/>
            <p:cNvSpPr/>
            <p:nvPr/>
          </p:nvSpPr>
          <p:spPr>
            <a:xfrm>
              <a:off x="6846939" y="3714978"/>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lIns="320521" tIns="11430" rIns="297661" bIns="11430" spcCol="1270" anchor="ctr"/>
            <a:lstStyle/>
            <a:p>
              <a:pPr algn="r" defTabSz="800100">
                <a:lnSpc>
                  <a:spcPct val="90000"/>
                </a:lnSpc>
                <a:spcAft>
                  <a:spcPct val="35000"/>
                </a:spcAft>
                <a:tabLst>
                  <a:tab pos="1087438" algn="r"/>
                </a:tabLst>
                <a:defRPr/>
              </a:pPr>
              <a:r>
                <a:rPr lang="en-US" dirty="0">
                  <a:latin typeface="Georgia" pitchFamily="18" charset="0"/>
                </a:rPr>
                <a:t>	</a:t>
              </a:r>
              <a:r>
                <a:rPr lang="en-US" dirty="0">
                  <a:solidFill>
                    <a:srgbClr val="FF0000"/>
                  </a:solidFill>
                  <a:latin typeface="Georgia" pitchFamily="18" charset="0"/>
                </a:rPr>
                <a:t>$5.00</a:t>
              </a:r>
            </a:p>
          </p:txBody>
        </p:sp>
        <p:sp>
          <p:nvSpPr>
            <p:cNvPr id="38940" name="Freeform 38939"/>
            <p:cNvSpPr/>
            <p:nvPr/>
          </p:nvSpPr>
          <p:spPr>
            <a:xfrm>
              <a:off x="800912" y="4400441"/>
              <a:ext cx="6201925" cy="731851"/>
            </a:xfrm>
            <a:custGeom>
              <a:avLst/>
              <a:gdLst>
                <a:gd name="connsiteX0" fmla="*/ 0 w 6328236"/>
                <a:gd name="connsiteY0" fmla="*/ 0 h 731386"/>
                <a:gd name="connsiteX1" fmla="*/ 5962543 w 6328236"/>
                <a:gd name="connsiteY1" fmla="*/ 0 h 731386"/>
                <a:gd name="connsiteX2" fmla="*/ 6328236 w 6328236"/>
                <a:gd name="connsiteY2" fmla="*/ 365693 h 731386"/>
                <a:gd name="connsiteX3" fmla="*/ 5962543 w 6328236"/>
                <a:gd name="connsiteY3" fmla="*/ 731386 h 731386"/>
                <a:gd name="connsiteX4" fmla="*/ 0 w 6328236"/>
                <a:gd name="connsiteY4" fmla="*/ 731386 h 731386"/>
                <a:gd name="connsiteX5" fmla="*/ 365693 w 6328236"/>
                <a:gd name="connsiteY5" fmla="*/ 365693 h 731386"/>
                <a:gd name="connsiteX6" fmla="*/ 0 w 6328236"/>
                <a:gd name="connsiteY6" fmla="*/ 0 h 7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236" h="731386">
                  <a:moveTo>
                    <a:pt x="0" y="0"/>
                  </a:moveTo>
                  <a:lnTo>
                    <a:pt x="5962543" y="0"/>
                  </a:lnTo>
                  <a:lnTo>
                    <a:pt x="6328236" y="365693"/>
                  </a:lnTo>
                  <a:lnTo>
                    <a:pt x="5962543" y="731386"/>
                  </a:lnTo>
                  <a:lnTo>
                    <a:pt x="0" y="731386"/>
                  </a:lnTo>
                  <a:lnTo>
                    <a:pt x="365693" y="365693"/>
                  </a:lnTo>
                  <a:lnTo>
                    <a:pt x="0" y="0"/>
                  </a:lnTo>
                  <a:close/>
                </a:path>
              </a:pathLst>
            </a:custGeom>
            <a:solidFill>
              <a:srgbClr val="33CC33"/>
            </a:solidFill>
          </p:spPr>
          <p:style>
            <a:lnRef idx="3">
              <a:schemeClr val="lt1"/>
            </a:lnRef>
            <a:fillRef idx="1">
              <a:schemeClr val="accent1"/>
            </a:fillRef>
            <a:effectRef idx="1">
              <a:schemeClr val="accent1"/>
            </a:effectRef>
            <a:fontRef idx="minor">
              <a:schemeClr val="lt1"/>
            </a:fontRef>
          </p:style>
          <p:txBody>
            <a:bodyPr lIns="396173" tIns="15240" rIns="365693" bIns="15240" spcCol="1270" anchor="ctr"/>
            <a:lstStyle/>
            <a:p>
              <a:pPr defTabSz="1066800">
                <a:lnSpc>
                  <a:spcPct val="90000"/>
                </a:lnSpc>
                <a:spcAft>
                  <a:spcPct val="35000"/>
                </a:spcAft>
                <a:defRPr/>
              </a:pPr>
              <a:r>
                <a:rPr lang="en-US" sz="2400" b="1" dirty="0">
                  <a:solidFill>
                    <a:schemeClr val="tx1"/>
                  </a:solidFill>
                  <a:latin typeface="Arial" pitchFamily="34" charset="0"/>
                  <a:ea typeface="ＭＳ Ｐゴシック" pitchFamily="-112" charset="-128"/>
                  <a:cs typeface="Arial" pitchFamily="34" charset="0"/>
                </a:rPr>
                <a:t>Total Monthly Promotional Expense</a:t>
              </a:r>
            </a:p>
          </p:txBody>
        </p:sp>
        <p:sp>
          <p:nvSpPr>
            <p:cNvPr id="38941" name="Freeform 38940"/>
            <p:cNvSpPr/>
            <p:nvPr/>
          </p:nvSpPr>
          <p:spPr>
            <a:xfrm>
              <a:off x="6846939" y="4400906"/>
              <a:ext cx="1910127" cy="724776"/>
            </a:xfrm>
            <a:custGeom>
              <a:avLst/>
              <a:gdLst>
                <a:gd name="connsiteX0" fmla="*/ 0 w 1848405"/>
                <a:gd name="connsiteY0" fmla="*/ 0 h 731387"/>
                <a:gd name="connsiteX1" fmla="*/ 1482712 w 1848405"/>
                <a:gd name="connsiteY1" fmla="*/ 0 h 731387"/>
                <a:gd name="connsiteX2" fmla="*/ 1848405 w 1848405"/>
                <a:gd name="connsiteY2" fmla="*/ 365694 h 731387"/>
                <a:gd name="connsiteX3" fmla="*/ 1482712 w 1848405"/>
                <a:gd name="connsiteY3" fmla="*/ 731387 h 731387"/>
                <a:gd name="connsiteX4" fmla="*/ 0 w 1848405"/>
                <a:gd name="connsiteY4" fmla="*/ 731387 h 731387"/>
                <a:gd name="connsiteX5" fmla="*/ 365694 w 1848405"/>
                <a:gd name="connsiteY5" fmla="*/ 365694 h 731387"/>
                <a:gd name="connsiteX6" fmla="*/ 0 w 1848405"/>
                <a:gd name="connsiteY6" fmla="*/ 0 h 7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405" h="731387">
                  <a:moveTo>
                    <a:pt x="0" y="0"/>
                  </a:moveTo>
                  <a:lnTo>
                    <a:pt x="1482712" y="0"/>
                  </a:lnTo>
                  <a:lnTo>
                    <a:pt x="1848405" y="365694"/>
                  </a:lnTo>
                  <a:lnTo>
                    <a:pt x="1482712" y="731387"/>
                  </a:lnTo>
                  <a:lnTo>
                    <a:pt x="0" y="731387"/>
                  </a:lnTo>
                  <a:lnTo>
                    <a:pt x="365694" y="365694"/>
                  </a:lnTo>
                  <a:lnTo>
                    <a:pt x="0" y="0"/>
                  </a:lnTo>
                  <a:close/>
                </a:path>
              </a:pathLst>
            </a:cu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lIns="388554" tIns="11430" rIns="365693" bIns="11430" spcCol="1270" anchor="ctr"/>
            <a:lstStyle/>
            <a:p>
              <a:pPr algn="r" defTabSz="800100">
                <a:lnSpc>
                  <a:spcPct val="90000"/>
                </a:lnSpc>
                <a:spcAft>
                  <a:spcPct val="35000"/>
                </a:spcAft>
                <a:tabLst>
                  <a:tab pos="1147763" algn="r"/>
                </a:tabLst>
                <a:defRPr/>
              </a:pPr>
              <a:r>
                <a:rPr lang="en-US" b="1" i="1" dirty="0">
                  <a:latin typeface="Georgia" pitchFamily="18" charset="0"/>
                </a:rPr>
                <a:t>	</a:t>
              </a:r>
              <a:r>
                <a:rPr lang="en-US" sz="2400" b="1" i="1" dirty="0">
                  <a:solidFill>
                    <a:srgbClr val="FF0000"/>
                  </a:solidFill>
                  <a:latin typeface="Georgia" pitchFamily="18" charset="0"/>
                </a:rPr>
                <a:t>$15.00</a:t>
              </a:r>
            </a:p>
          </p:txBody>
        </p:sp>
      </p:grpSp>
      <p:sp>
        <p:nvSpPr>
          <p:cNvPr id="7" name="AutoShape 250"/>
          <p:cNvSpPr>
            <a:spLocks noChangeArrowheads="1"/>
          </p:cNvSpPr>
          <p:nvPr/>
        </p:nvSpPr>
        <p:spPr bwMode="auto">
          <a:xfrm>
            <a:off x="152400" y="609600"/>
            <a:ext cx="6781035" cy="631825"/>
          </a:xfrm>
          <a:prstGeom prst="roundRect">
            <a:avLst>
              <a:gd name="adj" fmla="val 16667"/>
            </a:avLst>
          </a:prstGeom>
          <a:solidFill>
            <a:srgbClr val="33CC33"/>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2400" b="1" dirty="0">
                <a:solidFill>
                  <a:schemeClr val="tx1"/>
                </a:solidFill>
                <a:latin typeface="Georgia" pitchFamily="18" charset="0"/>
                <a:cs typeface="Arial" pitchFamily="34" charset="0"/>
              </a:rPr>
              <a:t>Promotional Expense</a:t>
            </a:r>
          </a:p>
        </p:txBody>
      </p:sp>
      <p:sp>
        <p:nvSpPr>
          <p:cNvPr id="9" name="AutoShape 250"/>
          <p:cNvSpPr>
            <a:spLocks noChangeArrowheads="1"/>
          </p:cNvSpPr>
          <p:nvPr/>
        </p:nvSpPr>
        <p:spPr bwMode="auto">
          <a:xfrm>
            <a:off x="7010400" y="609600"/>
            <a:ext cx="1882658" cy="631825"/>
          </a:xfrm>
          <a:prstGeom prst="roundRect">
            <a:avLst>
              <a:gd name="adj" fmla="val 16667"/>
            </a:avLst>
          </a:prstGeom>
          <a:solidFill>
            <a:srgbClr val="33CC33"/>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1600" b="1" dirty="0">
                <a:solidFill>
                  <a:schemeClr val="tx1"/>
                </a:solidFill>
                <a:latin typeface="Georgia" pitchFamily="18" charset="0"/>
                <a:cs typeface="Arial" pitchFamily="34" charset="0"/>
              </a:rPr>
              <a:t>Monthly</a:t>
            </a:r>
          </a:p>
          <a:p>
            <a:pPr algn="ctr">
              <a:defRPr/>
            </a:pPr>
            <a:r>
              <a:rPr lang="en-US" sz="1600" b="1" dirty="0">
                <a:solidFill>
                  <a:schemeClr val="tx1"/>
                </a:solidFill>
                <a:latin typeface="Georgia" pitchFamily="18" charset="0"/>
                <a:cs typeface="Arial" pitchFamily="34" charset="0"/>
              </a:rPr>
              <a:t>Amount</a:t>
            </a:r>
          </a:p>
        </p:txBody>
      </p:sp>
      <p:pic>
        <p:nvPicPr>
          <p:cNvPr id="44037" name="Picture 9" descr="NFTE_SmallTagLock_PantoneC.eps"/>
          <p:cNvPicPr>
            <a:picLocks noChangeAspect="1"/>
          </p:cNvPicPr>
          <p:nvPr/>
        </p:nvPicPr>
        <p:blipFill>
          <a:blip r:embed="rId3" cstate="print"/>
          <a:srcRect/>
          <a:stretch>
            <a:fillRect/>
          </a:stretch>
        </p:blipFill>
        <p:spPr bwMode="auto">
          <a:xfrm>
            <a:off x="33338" y="6002338"/>
            <a:ext cx="1643062" cy="822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69" name="Group 69"/>
          <p:cNvGraphicFramePr>
            <a:graphicFrameLocks noGrp="1"/>
          </p:cNvGraphicFramePr>
          <p:nvPr/>
        </p:nvGraphicFramePr>
        <p:xfrm>
          <a:off x="0" y="762000"/>
          <a:ext cx="9144000" cy="3608603"/>
        </p:xfrm>
        <a:graphic>
          <a:graphicData uri="http://schemas.openxmlformats.org/drawingml/2006/table">
            <a:tbl>
              <a:tblPr/>
              <a:tblGrid>
                <a:gridCol w="3657600"/>
                <a:gridCol w="3124200"/>
                <a:gridCol w="2362200"/>
              </a:tblGrid>
              <a:tr h="42623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dirty="0" smtClean="0">
                          <a:ln>
                            <a:noFill/>
                          </a:ln>
                          <a:solidFill>
                            <a:schemeClr val="tx1"/>
                          </a:solidFill>
                          <a:effectLst/>
                          <a:latin typeface="Georgia" pitchFamily="18" charset="0"/>
                          <a:cs typeface="Arial" pitchFamily="34" charset="0"/>
                        </a:rPr>
                        <a:t>Cost of Materials/Labor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n-US"/>
                    </a:p>
                  </a:txBody>
                  <a:tcPr/>
                </a:tc>
                <a:tc hMerge="1">
                  <a:txBody>
                    <a:bodyPr/>
                    <a:lstStyle/>
                    <a:p>
                      <a:endParaRPr lang="en-US"/>
                    </a:p>
                  </a:txBody>
                  <a:tcPr/>
                </a:tc>
              </a:tr>
              <a:tr h="3606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dirty="0" smtClean="0">
                          <a:ln>
                            <a:noFill/>
                          </a:ln>
                          <a:solidFill>
                            <a:schemeClr val="tx1"/>
                          </a:solidFill>
                          <a:effectLst/>
                          <a:latin typeface="Arial" pitchFamily="34" charset="0"/>
                          <a:cs typeface="Arial" pitchFamily="34" charset="0"/>
                        </a:rPr>
                        <a:t>Material Description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dirty="0" smtClean="0">
                          <a:ln>
                            <a:noFill/>
                          </a:ln>
                          <a:solidFill>
                            <a:schemeClr val="tx1"/>
                          </a:solidFill>
                          <a:effectLst/>
                          <a:latin typeface="Arial" pitchFamily="34" charset="0"/>
                          <a:cs typeface="Arial" pitchFamily="34" charset="0"/>
                        </a:rPr>
                        <a:t>Cost/Total Quantity</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dirty="0" smtClean="0">
                          <a:ln>
                            <a:noFill/>
                          </a:ln>
                          <a:solidFill>
                            <a:schemeClr val="tx1"/>
                          </a:solidFill>
                          <a:effectLst/>
                          <a:latin typeface="Arial" pitchFamily="34" charset="0"/>
                          <a:cs typeface="Arial" pitchFamily="34" charset="0"/>
                        </a:rPr>
                        <a:t>Cost per Unit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r h="360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Lettuce:                           Three Varieties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$3.95/500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260475" algn="r"/>
                        </a:tabLst>
                      </a:pPr>
                      <a:r>
                        <a:rPr kumimoji="1" lang="en-US" sz="1600" b="0" i="0" u="none" strike="noStrike" cap="none" normalizeH="0" baseline="0" dirty="0" smtClean="0">
                          <a:ln>
                            <a:noFill/>
                          </a:ln>
                          <a:solidFill>
                            <a:srgbClr val="FF0000"/>
                          </a:solidFill>
                          <a:effectLst/>
                          <a:latin typeface="Georgia" pitchFamily="18" charset="0"/>
                          <a:cs typeface="Arial" pitchFamily="34" charset="0"/>
                        </a:rPr>
                        <a:t>           $.01 </a:t>
                      </a:r>
                      <a:r>
                        <a:rPr kumimoji="1" lang="en-US" sz="1600" b="1" i="1" u="none" strike="noStrike" cap="none" normalizeH="0" baseline="0" dirty="0" smtClean="0">
                          <a:ln>
                            <a:noFill/>
                          </a:ln>
                          <a:solidFill>
                            <a:srgbClr val="FF0000"/>
                          </a:solidFill>
                          <a:effectLst/>
                          <a:latin typeface="Georgia" pitchFamily="18" charset="0"/>
                          <a:cs typeface="Arial" pitchFamily="34" charset="0"/>
                        </a:rPr>
                        <a:t>x</a:t>
                      </a:r>
                      <a:r>
                        <a:rPr kumimoji="1" lang="en-US" sz="1600" b="0" i="0" u="none" strike="noStrike" cap="none" normalizeH="0" baseline="0" dirty="0" smtClean="0">
                          <a:ln>
                            <a:noFill/>
                          </a:ln>
                          <a:solidFill>
                            <a:srgbClr val="FF0000"/>
                          </a:solidFill>
                          <a:effectLst/>
                          <a:latin typeface="Georgia" pitchFamily="18" charset="0"/>
                          <a:cs typeface="Arial" pitchFamily="34" charset="0"/>
                        </a:rPr>
                        <a:t> 3 = $.03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62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Tomatoes:      Big Daddy Hybrid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$5.95/25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260475" algn="r"/>
                        </a:tabLst>
                      </a:pPr>
                      <a:r>
                        <a:rPr kumimoji="1" lang="en-US" sz="1600" b="0" i="0" u="none" strike="noStrike" cap="none" normalizeH="0" baseline="0" dirty="0" smtClean="0">
                          <a:ln>
                            <a:noFill/>
                          </a:ln>
                          <a:solidFill>
                            <a:srgbClr val="FF0000"/>
                          </a:solidFill>
                          <a:effectLst/>
                          <a:latin typeface="Georgia" pitchFamily="18" charset="0"/>
                          <a:cs typeface="Arial" pitchFamily="34" charset="0"/>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60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Cucumber:         Bush Champion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$3.95/30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260475" algn="r"/>
                        </a:tabLst>
                      </a:pPr>
                      <a:r>
                        <a:rPr kumimoji="1" lang="en-US" sz="1600" b="0" i="0" u="none" strike="noStrike" cap="none" normalizeH="0" baseline="0" dirty="0" smtClean="0">
                          <a:ln>
                            <a:noFill/>
                          </a:ln>
                          <a:solidFill>
                            <a:srgbClr val="FF0000"/>
                          </a:solidFill>
                          <a:effectLst/>
                          <a:latin typeface="Georgia" pitchFamily="18" charset="0"/>
                          <a:cs typeface="Arial" pitchFamily="34" charset="0"/>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60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Radish:                      Cherry Belle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$3.95/400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260475" algn="r"/>
                        </a:tabLst>
                      </a:pPr>
                      <a:r>
                        <a:rPr kumimoji="1" lang="en-US" sz="1600" b="0" i="0" u="none" strike="noStrike" cap="none" normalizeH="0" baseline="0" dirty="0" smtClean="0">
                          <a:ln>
                            <a:noFill/>
                          </a:ln>
                          <a:solidFill>
                            <a:srgbClr val="FF0000"/>
                          </a:solidFill>
                          <a:effectLst/>
                          <a:latin typeface="Georgia" pitchFamily="18" charset="0"/>
                          <a:cs typeface="Arial" pitchFamily="34" charset="0"/>
                        </a:rPr>
                        <a:t>              $.01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60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Broccoli:            Bonanza Hybrid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$4.95/200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260475" algn="r"/>
                        </a:tabLst>
                      </a:pPr>
                      <a:r>
                        <a:rPr kumimoji="1" lang="en-US" sz="1600" b="0" i="0" u="none" strike="noStrike" cap="none" normalizeH="0" baseline="0" dirty="0" smtClean="0">
                          <a:ln>
                            <a:noFill/>
                          </a:ln>
                          <a:solidFill>
                            <a:srgbClr val="FF0000"/>
                          </a:solidFill>
                          <a:effectLst/>
                          <a:latin typeface="Georgia" pitchFamily="18" charset="0"/>
                          <a:cs typeface="Arial" pitchFamily="34" charset="0"/>
                        </a:rPr>
                        <a:t>              $.03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6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Pepper:          Sweet California Wonder</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rgbClr val="10253F"/>
                          </a:solidFill>
                          <a:effectLst/>
                          <a:latin typeface="Georgia" pitchFamily="18" charset="0"/>
                          <a:cs typeface="Arial" pitchFamily="34" charset="0"/>
                        </a:rPr>
                        <a:t>$3.95/100 Seeds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260475" algn="r"/>
                        </a:tabLst>
                      </a:pPr>
                      <a:r>
                        <a:rPr kumimoji="1" lang="en-US" sz="1600" b="0" i="0" u="none" strike="noStrike" cap="none" normalizeH="0" baseline="0" dirty="0" smtClean="0">
                          <a:ln>
                            <a:noFill/>
                          </a:ln>
                          <a:solidFill>
                            <a:srgbClr val="FF0000"/>
                          </a:solidFill>
                          <a:effectLst/>
                          <a:latin typeface="Georgia" pitchFamily="18" charset="0"/>
                          <a:cs typeface="Arial" pitchFamily="34" charset="0"/>
                        </a:rPr>
                        <a:t>              $.04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93444">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dirty="0" smtClean="0">
                          <a:ln>
                            <a:noFill/>
                          </a:ln>
                          <a:solidFill>
                            <a:schemeClr val="tx1"/>
                          </a:solidFill>
                          <a:effectLst/>
                          <a:latin typeface="Arial" pitchFamily="34" charset="0"/>
                          <a:cs typeface="Arial" pitchFamily="34" charset="0"/>
                        </a:rPr>
                        <a:t>Total Material Cost per Unit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260475" algn="r"/>
                        </a:tabLst>
                      </a:pPr>
                      <a:r>
                        <a:rPr kumimoji="1" lang="en-US" sz="1800" b="1" i="0" u="none" strike="noStrike" cap="none" normalizeH="0" baseline="0" dirty="0" smtClean="0">
                          <a:ln>
                            <a:noFill/>
                          </a:ln>
                          <a:solidFill>
                            <a:srgbClr val="FF0000"/>
                          </a:solidFill>
                          <a:effectLst/>
                          <a:latin typeface="Georgia" pitchFamily="18" charset="0"/>
                          <a:cs typeface="Microsoft Uighur" pitchFamily="2" charset="-78"/>
                        </a:rPr>
                        <a:t>           $.21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25663" name="Group 63"/>
          <p:cNvGraphicFramePr>
            <a:graphicFrameLocks noGrp="1"/>
          </p:cNvGraphicFramePr>
          <p:nvPr/>
        </p:nvGraphicFramePr>
        <p:xfrm>
          <a:off x="-1" y="4343400"/>
          <a:ext cx="9144001" cy="1528095"/>
        </p:xfrm>
        <a:graphic>
          <a:graphicData uri="http://schemas.openxmlformats.org/drawingml/2006/table">
            <a:tbl>
              <a:tblPr/>
              <a:tblGrid>
                <a:gridCol w="3657600"/>
                <a:gridCol w="3124200"/>
                <a:gridCol w="2362201"/>
              </a:tblGrid>
              <a:tr h="28251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dirty="0" smtClean="0">
                          <a:ln>
                            <a:noFill/>
                          </a:ln>
                          <a:solidFill>
                            <a:schemeClr val="tx1"/>
                          </a:solidFill>
                          <a:effectLst/>
                          <a:latin typeface="Georgia" pitchFamily="18" charset="0"/>
                          <a:cs typeface="Arial" pitchFamily="34" charset="0"/>
                        </a:rPr>
                        <a:t>Labor</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n-US"/>
                    </a:p>
                  </a:txBody>
                  <a:tcPr/>
                </a:tc>
                <a:tc hMerge="1">
                  <a:txBody>
                    <a:bodyPr/>
                    <a:lstStyle/>
                    <a:p>
                      <a:endParaRPr lang="en-US"/>
                    </a:p>
                  </a:txBody>
                  <a:tcPr/>
                </a:tc>
              </a:tr>
              <a:tr h="400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Arial" pitchFamily="34" charset="0"/>
                          <a:cs typeface="Arial" pitchFamily="34" charset="0"/>
                        </a:rPr>
                        <a:t>Labor Cost per Hour</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Arial" pitchFamily="34" charset="0"/>
                          <a:cs typeface="Arial" pitchFamily="34" charset="0"/>
                        </a:rPr>
                        <a:t>Time (in Hours) to Make One Unit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Arial" pitchFamily="34" charset="0"/>
                          <a:cs typeface="Arial" pitchFamily="34" charset="0"/>
                        </a:rPr>
                        <a:t>Labor Cost per Uni</a:t>
                      </a:r>
                      <a:r>
                        <a:rPr kumimoji="1" lang="en-US" sz="1800" b="1" i="0" u="none" strike="noStrike" cap="none" normalizeH="0" baseline="0" dirty="0" smtClean="0">
                          <a:ln>
                            <a:noFill/>
                          </a:ln>
                          <a:solidFill>
                            <a:schemeClr val="tx1"/>
                          </a:solidFill>
                          <a:effectLst/>
                          <a:latin typeface="Arial" pitchFamily="34" charset="0"/>
                          <a:cs typeface="Arial" pitchFamily="34" charset="0"/>
                        </a:rPr>
                        <a:t>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r h="282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10253F"/>
                          </a:solidFill>
                          <a:effectLst/>
                          <a:latin typeface="Georgia" pitchFamily="18" charset="0"/>
                          <a:cs typeface="Arial" pitchFamily="34" charset="0"/>
                        </a:rPr>
                        <a:t>$8.25</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10253F"/>
                          </a:solidFill>
                          <a:effectLst/>
                          <a:latin typeface="Georgia" pitchFamily="18" charset="0"/>
                          <a:cs typeface="Arial" pitchFamily="34" charset="0"/>
                        </a:rPr>
                        <a:t>1 Minute/.016 Hrs.</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712913" algn="r"/>
                        </a:tabLst>
                      </a:pPr>
                      <a:r>
                        <a:rPr kumimoji="1" lang="en-US" sz="1800" b="0" i="0" u="none" strike="noStrike" cap="none" normalizeH="0" baseline="0" dirty="0" smtClean="0">
                          <a:ln>
                            <a:noFill/>
                          </a:ln>
                          <a:solidFill>
                            <a:srgbClr val="FF0000"/>
                          </a:solidFill>
                          <a:effectLst/>
                          <a:latin typeface="Georgia" pitchFamily="18" charset="0"/>
                          <a:cs typeface="Arial" pitchFamily="34" charset="0"/>
                        </a:rPr>
                        <a:t>            </a:t>
                      </a:r>
                      <a:r>
                        <a:rPr kumimoji="1" lang="en-US" sz="1600" b="0" i="0" u="none" strike="noStrike" cap="none" normalizeH="0" baseline="0" dirty="0" smtClean="0">
                          <a:ln>
                            <a:noFill/>
                          </a:ln>
                          <a:solidFill>
                            <a:srgbClr val="FF0000"/>
                          </a:solidFill>
                          <a:effectLst/>
                          <a:latin typeface="Georgia" pitchFamily="18" charset="0"/>
                          <a:cs typeface="Arial" pitchFamily="34" charset="0"/>
                        </a:rPr>
                        <a:t>$.14</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82518">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Arial" pitchFamily="34" charset="0"/>
                          <a:cs typeface="Arial" pitchFamily="34" charset="0"/>
                        </a:rPr>
                        <a:t>Total Labor Cost per Unit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712913" algn="r"/>
                        </a:tabLst>
                      </a:pPr>
                      <a:r>
                        <a:rPr kumimoji="1" lang="en-US" sz="1800" b="1" i="0" u="none" strike="noStrike" cap="none" normalizeH="0" baseline="0" dirty="0" smtClean="0">
                          <a:ln>
                            <a:noFill/>
                          </a:ln>
                          <a:solidFill>
                            <a:srgbClr val="FF0000"/>
                          </a:solidFill>
                          <a:effectLst/>
                          <a:latin typeface="Georgia" pitchFamily="18" charset="0"/>
                          <a:cs typeface="Arial" pitchFamily="34" charset="0"/>
                        </a:rPr>
                        <a:t>           $.14</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38976" name="Group 64"/>
          <p:cNvGraphicFramePr>
            <a:graphicFrameLocks noGrp="1"/>
          </p:cNvGraphicFramePr>
          <p:nvPr/>
        </p:nvGraphicFramePr>
        <p:xfrm>
          <a:off x="0" y="5852122"/>
          <a:ext cx="9144000" cy="1005878"/>
        </p:xfrm>
        <a:graphic>
          <a:graphicData uri="http://schemas.openxmlformats.org/drawingml/2006/table">
            <a:tbl>
              <a:tblPr/>
              <a:tblGrid>
                <a:gridCol w="6781800"/>
                <a:gridCol w="2362200"/>
              </a:tblGrid>
              <a:tr h="7772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COGS (per Unit)</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311525" algn="r"/>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tab pos="3311525" algn="r"/>
                        </a:tabLst>
                      </a:pPr>
                      <a:r>
                        <a:rPr kumimoji="1" lang="en-US" sz="2400" b="1" i="1" u="none" strike="noStrike" cap="none" normalizeH="0" baseline="0" dirty="0" smtClean="0">
                          <a:ln>
                            <a:noFill/>
                          </a:ln>
                          <a:solidFill>
                            <a:srgbClr val="FF0000"/>
                          </a:solidFill>
                          <a:effectLst/>
                          <a:latin typeface="Georgia" pitchFamily="18" charset="0"/>
                          <a:cs typeface="Arial" pitchFamily="34" charset="0"/>
                        </a:rPr>
                        <a:t>$.35                             </a:t>
                      </a:r>
                      <a:r>
                        <a:rPr kumimoji="1" lang="en-US" sz="1800" b="1" i="0" u="none" strike="noStrike" cap="none" normalizeH="0" baseline="0" dirty="0" smtClean="0">
                          <a:ln>
                            <a:noFill/>
                          </a:ln>
                          <a:solidFill>
                            <a:schemeClr val="tx1"/>
                          </a:solidFill>
                          <a:effectLst/>
                          <a:latin typeface="Georgia" pitchFamily="18" charset="0"/>
                          <a:cs typeface="Arial" pitchFamily="34" charset="0"/>
                        </a:rPr>
                        <a:t>	</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6" name="TextBox 5"/>
          <p:cNvSpPr txBox="1"/>
          <p:nvPr/>
        </p:nvSpPr>
        <p:spPr>
          <a:xfrm>
            <a:off x="685800" y="0"/>
            <a:ext cx="3200400" cy="830997"/>
          </a:xfrm>
          <a:prstGeom prst="rect">
            <a:avLst/>
          </a:prstGeom>
          <a:noFill/>
        </p:spPr>
        <p:txBody>
          <a:bodyPr wrap="square" rtlCol="0">
            <a:spAutoFit/>
          </a:bodyPr>
          <a:lstStyle/>
          <a:p>
            <a:r>
              <a:rPr lang="en-US" sz="2400" dirty="0" smtClean="0"/>
              <a:t>  Description of One   	  Unit of Sale </a:t>
            </a:r>
            <a:endParaRPr lang="en-US" sz="2400" dirty="0"/>
          </a:p>
        </p:txBody>
      </p:sp>
      <p:sp>
        <p:nvSpPr>
          <p:cNvPr id="7" name="Flowchart: Connector 6"/>
          <p:cNvSpPr/>
          <p:nvPr/>
        </p:nvSpPr>
        <p:spPr>
          <a:xfrm>
            <a:off x="3886200" y="1524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886200" y="4572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74"/>
          <p:cNvSpPr txBox="1">
            <a:spLocks noChangeArrowheads="1"/>
          </p:cNvSpPr>
          <p:nvPr/>
        </p:nvSpPr>
        <p:spPr bwMode="auto">
          <a:xfrm>
            <a:off x="4114800" y="152400"/>
            <a:ext cx="4419600" cy="52322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n-US" sz="2800" b="1" i="1" dirty="0" smtClean="0">
                <a:solidFill>
                  <a:schemeClr val="bg2">
                    <a:lumMod val="50000"/>
                  </a:schemeClr>
                </a:solidFill>
                <a:latin typeface="Arial" pitchFamily="34" charset="0"/>
                <a:cs typeface="Arial" pitchFamily="34" charset="0"/>
              </a:rPr>
              <a:t>One Salad-Bar Lunch</a:t>
            </a:r>
            <a:endParaRPr lang="en-US" sz="2800" b="1" i="1" dirty="0">
              <a:solidFill>
                <a:schemeClr val="bg2">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2057400" y="152400"/>
            <a:ext cx="5562600" cy="533400"/>
          </a:xfrm>
        </p:spPr>
        <p:txBody>
          <a:bodyPr>
            <a:normAutofit fontScale="90000"/>
          </a:bodyPr>
          <a:lstStyle/>
          <a:p>
            <a:pPr fontAlgn="auto">
              <a:spcBef>
                <a:spcPts val="600"/>
              </a:spcBef>
              <a:spcAft>
                <a:spcPts val="0"/>
              </a:spcAft>
              <a:buFont typeface="Arial" pitchFamily="34" charset="0"/>
              <a:buNone/>
              <a:defRPr/>
            </a:pPr>
            <a:r>
              <a:rPr lang="en-US" dirty="0" smtClean="0">
                <a:solidFill>
                  <a:schemeClr val="tx1"/>
                </a:solidFill>
              </a:rPr>
              <a:t>Economics of One Unit</a:t>
            </a:r>
            <a:endParaRPr lang="en-US" sz="1200" i="1" dirty="0" smtClean="0">
              <a:solidFill>
                <a:schemeClr val="tx1"/>
              </a:solidFill>
              <a:latin typeface="Myriad Web Pro"/>
              <a:cs typeface="Arial" pitchFamily="34" charset="0"/>
            </a:endParaRPr>
          </a:p>
        </p:txBody>
      </p:sp>
      <p:pic>
        <p:nvPicPr>
          <p:cNvPr id="48130" name="Picture 13" descr="NFTE_SmallTagLock_PantoneC.eps"/>
          <p:cNvPicPr>
            <a:picLocks noChangeAspect="1"/>
          </p:cNvPicPr>
          <p:nvPr/>
        </p:nvPicPr>
        <p:blipFill>
          <a:blip r:embed="rId3" cstate="print"/>
          <a:srcRect/>
          <a:stretch>
            <a:fillRect/>
          </a:stretch>
        </p:blipFill>
        <p:spPr bwMode="auto">
          <a:xfrm>
            <a:off x="0" y="6053137"/>
            <a:ext cx="1609725" cy="804863"/>
          </a:xfrm>
          <a:prstGeom prst="rect">
            <a:avLst/>
          </a:prstGeom>
          <a:noFill/>
          <a:ln w="9525">
            <a:noFill/>
            <a:miter lim="800000"/>
            <a:headEnd/>
            <a:tailEnd/>
          </a:ln>
        </p:spPr>
      </p:pic>
      <p:graphicFrame>
        <p:nvGraphicFramePr>
          <p:cNvPr id="48158" name="Group 30"/>
          <p:cNvGraphicFramePr>
            <a:graphicFrameLocks noGrp="1"/>
          </p:cNvGraphicFramePr>
          <p:nvPr/>
        </p:nvGraphicFramePr>
        <p:xfrm>
          <a:off x="838200" y="2133600"/>
          <a:ext cx="7715250" cy="3603314"/>
        </p:xfrm>
        <a:graphic>
          <a:graphicData uri="http://schemas.openxmlformats.org/drawingml/2006/table">
            <a:tbl>
              <a:tblPr/>
              <a:tblGrid>
                <a:gridCol w="6096000"/>
                <a:gridCol w="1619250"/>
              </a:tblGrid>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800" b="1" i="0" u="none" strike="noStrike" cap="none" normalizeH="0" baseline="0" dirty="0" smtClean="0">
                          <a:ln>
                            <a:noFill/>
                          </a:ln>
                          <a:solidFill>
                            <a:schemeClr val="tx1"/>
                          </a:solidFill>
                          <a:effectLst/>
                          <a:latin typeface="Arial" pitchFamily="34" charset="0"/>
                          <a:cs typeface="Arial" pitchFamily="34" charset="0"/>
                        </a:rPr>
                        <a:t>Selling Price (per Lunch)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174875" algn="r"/>
                        </a:tabLst>
                      </a:pPr>
                      <a:r>
                        <a:rPr kumimoji="1" lang="en-US" sz="2800" b="1" i="0" u="none" strike="noStrike" cap="none" normalizeH="0" baseline="0" dirty="0" smtClean="0">
                          <a:ln>
                            <a:noFill/>
                          </a:ln>
                          <a:solidFill>
                            <a:schemeClr val="tx1"/>
                          </a:solidFill>
                          <a:effectLst/>
                          <a:latin typeface="Georgia" pitchFamily="18" charset="0"/>
                          <a:cs typeface="Arial" pitchFamily="34" charset="0"/>
                        </a:rPr>
                        <a:t>	$2.50</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Arial" pitchFamily="34" charset="0"/>
                          <a:cs typeface="Arial" pitchFamily="34" charset="0"/>
                        </a:rPr>
                        <a:t>COGS (per Lunch)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174875" algn="r"/>
                        </a:tabLst>
                      </a:pPr>
                      <a:r>
                        <a:rPr kumimoji="1" lang="en-US" sz="2800" b="0" i="0" u="none" strike="noStrike" cap="none" normalizeH="0" baseline="0" dirty="0" smtClean="0">
                          <a:ln>
                            <a:noFill/>
                          </a:ln>
                          <a:solidFill>
                            <a:srgbClr val="10253F"/>
                          </a:solidFill>
                          <a:effectLst/>
                          <a:latin typeface="Georgia" pitchFamily="18" charset="0"/>
                          <a:cs typeface="Arial" pitchFamily="34" charset="0"/>
                        </a:rPr>
                        <a:t>	</a:t>
                      </a:r>
                      <a:r>
                        <a:rPr kumimoji="1" lang="en-US" sz="2800" b="0" i="0" u="none" strike="noStrike" cap="none" normalizeH="0" baseline="0" dirty="0" smtClean="0">
                          <a:ln>
                            <a:noFill/>
                          </a:ln>
                          <a:solidFill>
                            <a:srgbClr val="FF0000"/>
                          </a:solidFill>
                          <a:effectLst/>
                          <a:latin typeface="Georgia" pitchFamily="18" charset="0"/>
                          <a:cs typeface="Arial" pitchFamily="34" charset="0"/>
                        </a:rPr>
                        <a:t>$.35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819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Arial" pitchFamily="34" charset="0"/>
                          <a:cs typeface="Arial" pitchFamily="34" charset="0"/>
                        </a:rPr>
                        <a:t>Other Variable Expenses (per Lunch)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174875" algn="r"/>
                        </a:tabLst>
                      </a:pPr>
                      <a:r>
                        <a:rPr kumimoji="1" lang="en-US" sz="2800" b="0" i="0" u="none" strike="noStrike" cap="none" normalizeH="0" baseline="0" dirty="0" smtClean="0">
                          <a:ln>
                            <a:noFill/>
                          </a:ln>
                          <a:solidFill>
                            <a:srgbClr val="10253F"/>
                          </a:solidFill>
                          <a:effectLst/>
                          <a:latin typeface="Georgia" pitchFamily="18" charset="0"/>
                          <a:cs typeface="Arial" pitchFamily="34" charset="0"/>
                        </a:rPr>
                        <a:t>	</a:t>
                      </a:r>
                      <a:r>
                        <a:rPr kumimoji="1" lang="en-US" sz="2800" b="0" i="0" u="none" strike="noStrike" cap="none" normalizeH="0" baseline="0" dirty="0" smtClean="0">
                          <a:ln>
                            <a:noFill/>
                          </a:ln>
                          <a:solidFill>
                            <a:schemeClr val="tx1"/>
                          </a:solidFill>
                          <a:effectLst/>
                          <a:latin typeface="Georgia" pitchFamily="18" charset="0"/>
                          <a:cs typeface="Arial" pitchFamily="34" charset="0"/>
                        </a:rPr>
                        <a:t>$.00</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788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Arial" pitchFamily="34" charset="0"/>
                          <a:cs typeface="Arial" pitchFamily="34" charset="0"/>
                        </a:rPr>
                        <a:t>Total Variable Expenses (per Lunch)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174875" algn="r"/>
                        </a:tabLst>
                      </a:pPr>
                      <a:r>
                        <a:rPr kumimoji="1" lang="en-US" sz="2800" b="0" i="0" u="none" strike="noStrike" cap="none" normalizeH="0" baseline="0" dirty="0" smtClean="0">
                          <a:ln>
                            <a:noFill/>
                          </a:ln>
                          <a:solidFill>
                            <a:srgbClr val="10253F"/>
                          </a:solidFill>
                          <a:effectLst/>
                          <a:latin typeface="Georgia" pitchFamily="18" charset="0"/>
                          <a:cs typeface="Arial" pitchFamily="34" charset="0"/>
                        </a:rPr>
                        <a:t>	</a:t>
                      </a:r>
                      <a:r>
                        <a:rPr kumimoji="1" lang="en-US" sz="2800" b="0" i="0" u="none" strike="noStrike" cap="none" normalizeH="0" baseline="0" dirty="0" smtClean="0">
                          <a:ln>
                            <a:noFill/>
                          </a:ln>
                          <a:solidFill>
                            <a:srgbClr val="FF0000"/>
                          </a:solidFill>
                          <a:effectLst/>
                          <a:latin typeface="Georgia" pitchFamily="18" charset="0"/>
                          <a:cs typeface="Arial" pitchFamily="34" charset="0"/>
                        </a:rPr>
                        <a:t>$.35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800" b="1" i="0" u="none" strike="noStrike" cap="none" normalizeH="0" baseline="0" dirty="0" smtClean="0">
                          <a:ln>
                            <a:noFill/>
                          </a:ln>
                          <a:solidFill>
                            <a:schemeClr val="tx1"/>
                          </a:solidFill>
                          <a:effectLst/>
                          <a:latin typeface="Arial" pitchFamily="34" charset="0"/>
                          <a:cs typeface="Arial" pitchFamily="34" charset="0"/>
                        </a:rPr>
                        <a:t>Contribution Margin (per Lunch)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174875" algn="r"/>
                        </a:tabLst>
                      </a:pPr>
                      <a:r>
                        <a:rPr kumimoji="1" lang="en-US" sz="2800" b="1" i="0" u="none" strike="noStrike" cap="none" normalizeH="0" baseline="0" dirty="0" smtClean="0">
                          <a:ln>
                            <a:noFill/>
                          </a:ln>
                          <a:solidFill>
                            <a:schemeClr val="tx1"/>
                          </a:solidFill>
                          <a:effectLst/>
                          <a:latin typeface="Georgia" pitchFamily="18" charset="0"/>
                          <a:cs typeface="Arial" pitchFamily="34" charset="0"/>
                        </a:rPr>
                        <a:t>	</a:t>
                      </a:r>
                      <a:r>
                        <a:rPr kumimoji="1" lang="en-US" sz="3200" b="1" i="1" u="none" strike="noStrike" cap="none" normalizeH="0" baseline="0" dirty="0" smtClean="0">
                          <a:ln>
                            <a:noFill/>
                          </a:ln>
                          <a:solidFill>
                            <a:schemeClr val="tx1"/>
                          </a:solidFill>
                          <a:effectLst/>
                          <a:latin typeface="Georgia" pitchFamily="18" charset="0"/>
                          <a:cs typeface="Arial" pitchFamily="34" charset="0"/>
                        </a:rPr>
                        <a:t>$2.15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7" name="Text Box 274"/>
          <p:cNvSpPr txBox="1">
            <a:spLocks noChangeArrowheads="1"/>
          </p:cNvSpPr>
          <p:nvPr/>
        </p:nvSpPr>
        <p:spPr bwMode="auto">
          <a:xfrm>
            <a:off x="3886200" y="990600"/>
            <a:ext cx="4419600" cy="52322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n-US" sz="2800" b="1" i="1" dirty="0" smtClean="0">
                <a:solidFill>
                  <a:schemeClr val="bg2">
                    <a:lumMod val="50000"/>
                  </a:schemeClr>
                </a:solidFill>
                <a:latin typeface="Arial" pitchFamily="34" charset="0"/>
                <a:cs typeface="Arial" pitchFamily="34" charset="0"/>
              </a:rPr>
              <a:t>One Salad-Bar Lunch</a:t>
            </a:r>
            <a:endParaRPr lang="en-US" sz="2800" b="1" i="1" dirty="0">
              <a:solidFill>
                <a:schemeClr val="bg2">
                  <a:lumMod val="50000"/>
                </a:schemeClr>
              </a:solidFill>
              <a:latin typeface="Arial" pitchFamily="34" charset="0"/>
              <a:cs typeface="Arial" pitchFamily="34" charset="0"/>
            </a:endParaRPr>
          </a:p>
        </p:txBody>
      </p:sp>
      <p:sp>
        <p:nvSpPr>
          <p:cNvPr id="8" name="TextBox 7"/>
          <p:cNvSpPr txBox="1"/>
          <p:nvPr/>
        </p:nvSpPr>
        <p:spPr>
          <a:xfrm>
            <a:off x="228600" y="762000"/>
            <a:ext cx="3200400" cy="954107"/>
          </a:xfrm>
          <a:prstGeom prst="rect">
            <a:avLst/>
          </a:prstGeom>
          <a:noFill/>
        </p:spPr>
        <p:txBody>
          <a:bodyPr wrap="square" rtlCol="0">
            <a:spAutoFit/>
          </a:bodyPr>
          <a:lstStyle/>
          <a:p>
            <a:r>
              <a:rPr lang="en-US" sz="2800" dirty="0" smtClean="0"/>
              <a:t>Description of One   	  Unit of Sale </a:t>
            </a:r>
            <a:endParaRPr lang="en-US" sz="2800" dirty="0"/>
          </a:p>
        </p:txBody>
      </p:sp>
      <p:sp>
        <p:nvSpPr>
          <p:cNvPr id="9" name="Flowchart: Connector 8"/>
          <p:cNvSpPr/>
          <p:nvPr/>
        </p:nvSpPr>
        <p:spPr>
          <a:xfrm>
            <a:off x="3429000" y="990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429000" y="12954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914400" y="0"/>
            <a:ext cx="7924800" cy="914400"/>
          </a:xfrm>
        </p:spPr>
        <p:txBody>
          <a:bodyPr>
            <a:normAutofit fontScale="90000"/>
          </a:bodyPr>
          <a:lstStyle/>
          <a:p>
            <a:pPr fontAlgn="auto">
              <a:spcAft>
                <a:spcPts val="0"/>
              </a:spcAft>
              <a:buFont typeface="Arial" pitchFamily="34" charset="0"/>
              <a:buNone/>
              <a:defRPr/>
            </a:pPr>
            <a:r>
              <a:rPr lang="en-US" sz="4000" dirty="0" smtClean="0">
                <a:solidFill>
                  <a:schemeClr val="tx1"/>
                </a:solidFill>
              </a:rPr>
              <a:t>Average Monthly Fixed Expenses</a:t>
            </a:r>
            <a:endParaRPr lang="en-US" sz="1200" i="1" dirty="0" smtClean="0">
              <a:solidFill>
                <a:schemeClr val="tx1"/>
              </a:solidFill>
              <a:latin typeface="Myriad Web Pro"/>
            </a:endParaRPr>
          </a:p>
        </p:txBody>
      </p:sp>
      <p:graphicFrame>
        <p:nvGraphicFramePr>
          <p:cNvPr id="43047" name="Group 39"/>
          <p:cNvGraphicFramePr>
            <a:graphicFrameLocks noGrp="1"/>
          </p:cNvGraphicFramePr>
          <p:nvPr>
            <p:ph idx="4294967295"/>
          </p:nvPr>
        </p:nvGraphicFramePr>
        <p:xfrm>
          <a:off x="152400" y="1066800"/>
          <a:ext cx="8915400" cy="4191000"/>
        </p:xfrm>
        <a:graphic>
          <a:graphicData uri="http://schemas.openxmlformats.org/drawingml/2006/table">
            <a:tbl>
              <a:tblPr/>
              <a:tblGrid>
                <a:gridCol w="4953000"/>
                <a:gridCol w="3962400"/>
              </a:tblGrid>
              <a:tr h="1101026">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1" lang="en-US" sz="2800" b="1" i="0" u="none" strike="noStrike" cap="none" normalizeH="0" baseline="0" dirty="0" smtClean="0">
                          <a:ln>
                            <a:noFill/>
                          </a:ln>
                          <a:solidFill>
                            <a:schemeClr val="tx1"/>
                          </a:solidFill>
                          <a:effectLst/>
                          <a:latin typeface="Arial" pitchFamily="34" charset="0"/>
                          <a:cs typeface="Arial" pitchFamily="34" charset="0"/>
                        </a:rPr>
                        <a:t>Fixed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1" lang="en-US" sz="2800" b="1" i="0" u="none" strike="noStrike" cap="none" normalizeH="0" baseline="0" dirty="0" smtClean="0">
                          <a:ln>
                            <a:noFill/>
                          </a:ln>
                          <a:solidFill>
                            <a:schemeClr val="tx1"/>
                          </a:solidFill>
                          <a:effectLst/>
                          <a:latin typeface="Arial" pitchFamily="34" charset="0"/>
                          <a:cs typeface="Arial" pitchFamily="34" charset="0"/>
                        </a:rPr>
                        <a:t>Average Monthly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53275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Salary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tab pos="3427413" algn="r"/>
                        </a:tabLst>
                      </a:pPr>
                      <a:r>
                        <a:rPr kumimoji="1" lang="en-US" sz="2800" b="0" i="0" u="none" strike="noStrike" cap="none" normalizeH="0" baseline="0" dirty="0" smtClean="0">
                          <a:ln>
                            <a:noFill/>
                          </a:ln>
                          <a:solidFill>
                            <a:srgbClr val="FF0000"/>
                          </a:solidFill>
                          <a:effectLst/>
                          <a:latin typeface="Georgia" pitchFamily="18" charset="0"/>
                          <a:cs typeface="Arial" pitchFamily="34" charset="0"/>
                        </a:rPr>
                        <a:t>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53275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Advertising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tab pos="3427413" algn="r"/>
                        </a:tabLst>
                      </a:pPr>
                      <a:r>
                        <a:rPr kumimoji="1" lang="en-US" sz="2800" b="0" i="0" u="none" strike="noStrike" cap="none" normalizeH="0" baseline="0" dirty="0" smtClean="0">
                          <a:ln>
                            <a:noFill/>
                          </a:ln>
                          <a:solidFill>
                            <a:srgbClr val="FF0000"/>
                          </a:solidFill>
                          <a:effectLst/>
                          <a:latin typeface="Georgia" pitchFamily="18" charset="0"/>
                          <a:cs typeface="Arial" pitchFamily="34" charset="0"/>
                        </a:rPr>
                        <a:t>	$15.00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53275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Depreciation (</a:t>
                      </a:r>
                      <a:r>
                        <a:rPr kumimoji="1" lang="en-US" sz="1600" b="1" i="0" u="none" strike="noStrike" cap="none" normalizeH="0" baseline="0" dirty="0" smtClean="0">
                          <a:ln>
                            <a:noFill/>
                          </a:ln>
                          <a:solidFill>
                            <a:schemeClr val="tx1"/>
                          </a:solidFill>
                          <a:effectLst/>
                          <a:latin typeface="Arial" pitchFamily="34" charset="0"/>
                          <a:cs typeface="Arial" pitchFamily="34" charset="0"/>
                        </a:rPr>
                        <a:t>Cell Phone/Computer</a:t>
                      </a:r>
                      <a:r>
                        <a:rPr kumimoji="1" lang="en-US" sz="2400" b="1" i="0" u="none" strike="noStrike" cap="none" normalizeH="0" baseline="0" dirty="0" smtClean="0">
                          <a:ln>
                            <a:noFill/>
                          </a:ln>
                          <a:solidFill>
                            <a:schemeClr val="tx1"/>
                          </a:solidFill>
                          <a:effectLst/>
                          <a:latin typeface="Arial" pitchFamily="34" charset="0"/>
                          <a:cs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tab pos="3427413" algn="r"/>
                        </a:tabLst>
                      </a:pPr>
                      <a:r>
                        <a:rPr kumimoji="1" lang="en-US" sz="2800" b="0" i="0" u="none" strike="noStrike" cap="none" normalizeH="0" baseline="0" dirty="0" smtClean="0">
                          <a:ln>
                            <a:noFill/>
                          </a:ln>
                          <a:solidFill>
                            <a:srgbClr val="FF0000"/>
                          </a:solidFill>
                          <a:effectLst/>
                          <a:latin typeface="Georgia" pitchFamily="18" charset="0"/>
                          <a:cs typeface="Arial" pitchFamily="34" charset="0"/>
                        </a:rPr>
                        <a:t>	$30.08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53275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Utilities/Rent (</a:t>
                      </a:r>
                      <a:r>
                        <a:rPr kumimoji="1" lang="en-US" sz="1600" b="1" i="0" u="none" strike="noStrike" cap="none" normalizeH="0" baseline="0" dirty="0" smtClean="0">
                          <a:ln>
                            <a:noFill/>
                          </a:ln>
                          <a:solidFill>
                            <a:schemeClr val="tx1"/>
                          </a:solidFill>
                          <a:effectLst/>
                          <a:latin typeface="Arial" pitchFamily="34" charset="0"/>
                          <a:cs typeface="Arial" pitchFamily="34" charset="0"/>
                        </a:rPr>
                        <a:t>Home Office</a:t>
                      </a:r>
                      <a:r>
                        <a:rPr kumimoji="1" lang="en-US" sz="2400" b="1" i="0" u="none" strike="noStrike" cap="none" normalizeH="0" baseline="0" dirty="0" smtClean="0">
                          <a:ln>
                            <a:noFill/>
                          </a:ln>
                          <a:solidFill>
                            <a:schemeClr val="tx1"/>
                          </a:solidFill>
                          <a:effectLst/>
                          <a:latin typeface="Arial" pitchFamily="34" charset="0"/>
                          <a:cs typeface="Arial" pitchFamily="34" charset="0"/>
                        </a:rPr>
                        <a:t>)</a:t>
                      </a:r>
                      <a:endParaRPr kumimoji="1" lang="en-US" sz="18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tab pos="3427413" algn="r"/>
                        </a:tabLst>
                      </a:pPr>
                      <a:r>
                        <a:rPr kumimoji="1" lang="en-US" sz="2800" b="0" i="0" u="none" strike="noStrike" cap="none" normalizeH="0" baseline="0" dirty="0" smtClean="0">
                          <a:ln>
                            <a:noFill/>
                          </a:ln>
                          <a:solidFill>
                            <a:srgbClr val="FF0000"/>
                          </a:solidFill>
                          <a:effectLst/>
                          <a:latin typeface="Georgia" pitchFamily="18" charset="0"/>
                          <a:cs typeface="Arial" pitchFamily="34" charset="0"/>
                        </a:rPr>
                        <a:t>	$50.00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95895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Total Average Monthly Fixed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tab pos="3427413" algn="r"/>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	</a:t>
                      </a:r>
                      <a:r>
                        <a:rPr kumimoji="1" lang="en-US" sz="3200" b="1" i="1" u="none" strike="noStrike" cap="none" normalizeH="0" baseline="0" dirty="0" smtClean="0">
                          <a:ln>
                            <a:noFill/>
                          </a:ln>
                          <a:solidFill>
                            <a:srgbClr val="FF0000"/>
                          </a:solidFill>
                          <a:effectLst/>
                          <a:latin typeface="Georgia" pitchFamily="18" charset="0"/>
                          <a:cs typeface="Arial" pitchFamily="34" charset="0"/>
                        </a:rPr>
                        <a:t>$195.08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pic>
        <p:nvPicPr>
          <p:cNvPr id="50201" name="Picture 13" descr="NFTE_SmallTagLock_PantoneC.eps"/>
          <p:cNvPicPr>
            <a:picLocks noChangeAspect="1"/>
          </p:cNvPicPr>
          <p:nvPr/>
        </p:nvPicPr>
        <p:blipFill>
          <a:blip r:embed="rId3" cstate="print"/>
          <a:srcRect/>
          <a:stretch>
            <a:fillRect/>
          </a:stretch>
        </p:blipFill>
        <p:spPr bwMode="auto">
          <a:xfrm>
            <a:off x="0" y="6053137"/>
            <a:ext cx="1609725" cy="804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1752600" y="152400"/>
            <a:ext cx="5943600" cy="1143000"/>
          </a:xfrm>
        </p:spPr>
        <p:txBody>
          <a:bodyPr>
            <a:normAutofit fontScale="90000"/>
          </a:bodyPr>
          <a:lstStyle/>
          <a:p>
            <a:pPr algn="ctr" fontAlgn="auto">
              <a:spcAft>
                <a:spcPts val="0"/>
              </a:spcAft>
              <a:buFont typeface="Arial" pitchFamily="34" charset="0"/>
              <a:buNone/>
              <a:defRPr/>
            </a:pPr>
            <a:r>
              <a:rPr lang="en-US" dirty="0" smtClean="0">
                <a:solidFill>
                  <a:schemeClr val="tx1"/>
                </a:solidFill>
              </a:rPr>
              <a:t>Time-Management Plan</a:t>
            </a:r>
            <a:br>
              <a:rPr lang="en-US" dirty="0" smtClean="0">
                <a:solidFill>
                  <a:schemeClr val="tx1"/>
                </a:solidFill>
              </a:rPr>
            </a:br>
            <a:r>
              <a:rPr lang="en-US" dirty="0" smtClean="0">
                <a:effectLst/>
              </a:rPr>
              <a:t/>
            </a:r>
            <a:br>
              <a:rPr lang="en-US" dirty="0" smtClean="0">
                <a:effectLst/>
              </a:rPr>
            </a:br>
            <a:r>
              <a:rPr lang="en-US" sz="1200" i="1" dirty="0" smtClean="0">
                <a:solidFill>
                  <a:srgbClr val="008000"/>
                </a:solidFill>
              </a:rPr>
              <a:t/>
            </a:r>
            <a:br>
              <a:rPr lang="en-US" sz="1200" i="1" dirty="0" smtClean="0">
                <a:solidFill>
                  <a:srgbClr val="008000"/>
                </a:solidFill>
              </a:rPr>
            </a:br>
            <a:endParaRPr lang="en-US" sz="1200" i="1" dirty="0" smtClean="0">
              <a:solidFill>
                <a:srgbClr val="008000"/>
              </a:solidFill>
              <a:latin typeface="Myriad Web Pro"/>
            </a:endParaRPr>
          </a:p>
        </p:txBody>
      </p:sp>
      <p:pic>
        <p:nvPicPr>
          <p:cNvPr id="1028" name="Picture 13" descr="NFTE_SmallTagLock_PantoneC.eps"/>
          <p:cNvPicPr>
            <a:picLocks noChangeAspect="1"/>
          </p:cNvPicPr>
          <p:nvPr/>
        </p:nvPicPr>
        <p:blipFill>
          <a:blip r:embed="rId4" cstate="print"/>
          <a:srcRect/>
          <a:stretch>
            <a:fillRect/>
          </a:stretch>
        </p:blipFill>
        <p:spPr bwMode="auto">
          <a:xfrm>
            <a:off x="0" y="6053137"/>
            <a:ext cx="1609725" cy="804863"/>
          </a:xfrm>
          <a:prstGeom prst="rect">
            <a:avLst/>
          </a:prstGeom>
          <a:noFill/>
          <a:ln w="9525">
            <a:noFill/>
            <a:miter lim="800000"/>
            <a:headEnd/>
            <a:tailEnd/>
          </a:ln>
        </p:spPr>
      </p:pic>
      <p:graphicFrame>
        <p:nvGraphicFramePr>
          <p:cNvPr id="2" name="Chart 1"/>
          <p:cNvGraphicFramePr>
            <a:graphicFrameLocks/>
          </p:cNvGraphicFramePr>
          <p:nvPr/>
        </p:nvGraphicFramePr>
        <p:xfrm>
          <a:off x="0" y="1676400"/>
          <a:ext cx="4629150" cy="3657600"/>
        </p:xfrm>
        <a:graphic>
          <a:graphicData uri="http://schemas.openxmlformats.org/presentationml/2006/ole">
            <p:oleObj spid="_x0000_s1027" name="Worksheet" r:id="rId5" imgW="7086600" imgH="4276725" progId="Excel.Sheet.8">
              <p:embed/>
            </p:oleObj>
          </a:graphicData>
        </a:graphic>
      </p:graphicFrame>
      <p:graphicFrame>
        <p:nvGraphicFramePr>
          <p:cNvPr id="4" name="Chart 1"/>
          <p:cNvGraphicFramePr>
            <a:graphicFrameLocks/>
          </p:cNvGraphicFramePr>
          <p:nvPr/>
        </p:nvGraphicFramePr>
        <p:xfrm>
          <a:off x="4648200" y="1676400"/>
          <a:ext cx="4525963" cy="3657600"/>
        </p:xfrm>
        <a:graphic>
          <a:graphicData uri="http://schemas.openxmlformats.org/presentationml/2006/ole">
            <p:oleObj spid="_x0000_s1029" name="Worksheet" r:id="rId6" imgW="7134225" imgH="4200525" progId="Excel.Sheet.8">
              <p:embed/>
            </p:oleObj>
          </a:graphicData>
        </a:graphic>
      </p:graphicFrame>
      <p:sp>
        <p:nvSpPr>
          <p:cNvPr id="9" name="TextBox 8"/>
          <p:cNvSpPr txBox="1"/>
          <p:nvPr/>
        </p:nvSpPr>
        <p:spPr>
          <a:xfrm>
            <a:off x="609600" y="1295400"/>
            <a:ext cx="2886431" cy="369332"/>
          </a:xfrm>
          <a:prstGeom prst="rect">
            <a:avLst/>
          </a:prstGeom>
          <a:noFill/>
        </p:spPr>
        <p:txBody>
          <a:bodyPr wrap="none" rtlCol="0">
            <a:spAutoFit/>
          </a:bodyPr>
          <a:lstStyle/>
          <a:p>
            <a:r>
              <a:rPr lang="en-US" b="1" i="1" dirty="0" smtClean="0">
                <a:solidFill>
                  <a:schemeClr val="bg2">
                    <a:lumMod val="50000"/>
                  </a:schemeClr>
                </a:solidFill>
              </a:rPr>
              <a:t>Each Week for First Year</a:t>
            </a:r>
            <a:endParaRPr lang="en-US" b="1" i="1" dirty="0">
              <a:solidFill>
                <a:schemeClr val="bg2">
                  <a:lumMod val="50000"/>
                </a:schemeClr>
              </a:solidFill>
            </a:endParaRPr>
          </a:p>
        </p:txBody>
      </p:sp>
      <p:sp>
        <p:nvSpPr>
          <p:cNvPr id="10" name="TextBox 9"/>
          <p:cNvSpPr txBox="1"/>
          <p:nvPr/>
        </p:nvSpPr>
        <p:spPr>
          <a:xfrm>
            <a:off x="5257800" y="1295400"/>
            <a:ext cx="3219856" cy="369332"/>
          </a:xfrm>
          <a:prstGeom prst="rect">
            <a:avLst/>
          </a:prstGeom>
          <a:noFill/>
        </p:spPr>
        <p:txBody>
          <a:bodyPr wrap="none" rtlCol="0">
            <a:spAutoFit/>
          </a:bodyPr>
          <a:lstStyle/>
          <a:p>
            <a:r>
              <a:rPr lang="en-US" b="1" i="1" dirty="0" smtClean="0">
                <a:solidFill>
                  <a:schemeClr val="bg2">
                    <a:lumMod val="50000"/>
                  </a:schemeClr>
                </a:solidFill>
              </a:rPr>
              <a:t>Each Week for Second Year</a:t>
            </a:r>
            <a:endParaRPr lang="en-US" b="1" i="1" dirty="0">
              <a:solidFill>
                <a:schemeClr val="bg2">
                  <a:lumMod val="50000"/>
                </a:scheme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idx="4294967295"/>
          </p:nvPr>
        </p:nvSpPr>
        <p:spPr>
          <a:xfrm>
            <a:off x="1600200" y="152400"/>
            <a:ext cx="6553200" cy="914400"/>
          </a:xfrm>
        </p:spPr>
        <p:txBody>
          <a:bodyPr rtlCol="0">
            <a:normAutofit fontScale="90000"/>
          </a:bodyPr>
          <a:lstStyle/>
          <a:p>
            <a:pPr algn="ctr" fontAlgn="auto">
              <a:spcAft>
                <a:spcPts val="0"/>
              </a:spcAft>
              <a:buClr>
                <a:schemeClr val="bg1">
                  <a:lumMod val="95000"/>
                </a:schemeClr>
              </a:buClr>
              <a:buFont typeface="Arial" pitchFamily="34" charset="0"/>
              <a:buNone/>
              <a:defRPr/>
            </a:pPr>
            <a:r>
              <a:rPr lang="en-US" dirty="0" smtClean="0">
                <a:solidFill>
                  <a:schemeClr val="tx1"/>
                </a:solidFill>
              </a:rPr>
              <a:t>Monthly Sales Projections</a:t>
            </a:r>
            <a:r>
              <a:rPr lang="en-US" dirty="0" smtClean="0"/>
              <a:t/>
            </a:r>
            <a:br>
              <a:rPr lang="en-US" dirty="0" smtClean="0"/>
            </a:br>
            <a:r>
              <a:rPr lang="en-US" sz="2400" i="1" dirty="0" smtClean="0">
                <a:solidFill>
                  <a:schemeClr val="bg2">
                    <a:lumMod val="25000"/>
                  </a:schemeClr>
                </a:solidFill>
                <a:effectLst/>
                <a:latin typeface="Arial" pitchFamily="34" charset="0"/>
                <a:cs typeface="Arial" pitchFamily="34" charset="0"/>
              </a:rPr>
              <a:t>First Year </a:t>
            </a:r>
            <a:endParaRPr lang="en-US" sz="1800" i="1" dirty="0" smtClean="0">
              <a:solidFill>
                <a:schemeClr val="bg2">
                  <a:lumMod val="25000"/>
                </a:schemeClr>
              </a:solidFill>
              <a:effectLst/>
              <a:latin typeface="Arial" pitchFamily="34" charset="0"/>
              <a:cs typeface="Arial" pitchFamily="34" charset="0"/>
            </a:endParaRPr>
          </a:p>
        </p:txBody>
      </p:sp>
      <p:graphicFrame>
        <p:nvGraphicFramePr>
          <p:cNvPr id="2050" name="Object 79"/>
          <p:cNvGraphicFramePr>
            <a:graphicFrameLocks noGrp="1" noChangeAspect="1"/>
          </p:cNvGraphicFramePr>
          <p:nvPr>
            <p:ph idx="4294967295"/>
          </p:nvPr>
        </p:nvGraphicFramePr>
        <p:xfrm>
          <a:off x="1371600" y="1219200"/>
          <a:ext cx="6235700" cy="2590800"/>
        </p:xfrm>
        <a:graphic>
          <a:graphicData uri="http://schemas.openxmlformats.org/presentationml/2006/ole">
            <p:oleObj spid="_x0000_s2050" name="Worksheet" r:id="rId4" imgW="6762750" imgH="2809875" progId="Excel.Sheet.8">
              <p:embed/>
            </p:oleObj>
          </a:graphicData>
        </a:graphic>
      </p:graphicFrame>
      <p:sp>
        <p:nvSpPr>
          <p:cNvPr id="21515" name="Text Box 11"/>
          <p:cNvSpPr txBox="1">
            <a:spLocks noChangeArrowheads="1"/>
          </p:cNvSpPr>
          <p:nvPr/>
        </p:nvSpPr>
        <p:spPr bwMode="auto">
          <a:xfrm>
            <a:off x="3276600" y="3962400"/>
            <a:ext cx="2438400" cy="166199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400" b="1" dirty="0">
                <a:solidFill>
                  <a:schemeClr val="tx1"/>
                </a:solidFill>
                <a:latin typeface="Georgia" pitchFamily="18" charset="0"/>
                <a:ea typeface="ＭＳ Ｐゴシック" pitchFamily="-112" charset="-128"/>
                <a:cs typeface="Arial" pitchFamily="34" charset="0"/>
              </a:rPr>
              <a:t>Total </a:t>
            </a:r>
            <a:r>
              <a:rPr lang="en-US" sz="2400" b="1" dirty="0" smtClean="0">
                <a:solidFill>
                  <a:schemeClr val="tx1"/>
                </a:solidFill>
                <a:latin typeface="Georgia" pitchFamily="18" charset="0"/>
                <a:ea typeface="ＭＳ Ｐゴシック" pitchFamily="-112" charset="-128"/>
                <a:cs typeface="Arial" pitchFamily="34" charset="0"/>
              </a:rPr>
              <a:t>Lunches </a:t>
            </a:r>
            <a:r>
              <a:rPr lang="en-US" sz="2400" b="1" dirty="0">
                <a:solidFill>
                  <a:schemeClr val="tx1"/>
                </a:solidFill>
                <a:latin typeface="Georgia" pitchFamily="18" charset="0"/>
                <a:ea typeface="ＭＳ Ｐゴシック" pitchFamily="-112" charset="-128"/>
                <a:cs typeface="Arial" pitchFamily="34" charset="0"/>
              </a:rPr>
              <a:t>Sold</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solidFill>
                <a:srgbClr val="FFFFFF"/>
              </a:solidFill>
            </a:endParaRPr>
          </a:p>
        </p:txBody>
      </p:sp>
      <p:pic>
        <p:nvPicPr>
          <p:cNvPr id="2053" name="Picture 13" descr="NFTE_SmallTagLock_PantoneC.eps"/>
          <p:cNvPicPr>
            <a:picLocks noChangeAspect="1"/>
          </p:cNvPicPr>
          <p:nvPr/>
        </p:nvPicPr>
        <p:blipFill>
          <a:blip r:embed="rId5" cstate="print"/>
          <a:srcRect/>
          <a:stretch>
            <a:fillRect/>
          </a:stretch>
        </p:blipFill>
        <p:spPr bwMode="auto">
          <a:xfrm>
            <a:off x="0" y="6053137"/>
            <a:ext cx="1609725" cy="804863"/>
          </a:xfrm>
          <a:prstGeom prst="rect">
            <a:avLst/>
          </a:prstGeom>
          <a:noFill/>
          <a:ln w="9525">
            <a:noFill/>
            <a:miter lim="800000"/>
            <a:headEnd/>
            <a:tailEnd/>
          </a:ln>
        </p:spPr>
      </p:pic>
      <p:sp>
        <p:nvSpPr>
          <p:cNvPr id="7" name="TextBox 6"/>
          <p:cNvSpPr txBox="1"/>
          <p:nvPr/>
        </p:nvSpPr>
        <p:spPr>
          <a:xfrm>
            <a:off x="3886200" y="4876800"/>
            <a:ext cx="13716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400" b="1" dirty="0">
                <a:solidFill>
                  <a:schemeClr val="tx1"/>
                </a:solidFill>
                <a:latin typeface="Georgia" pitchFamily="18" charset="0"/>
              </a:rPr>
              <a:t>45,225</a:t>
            </a:r>
            <a:r>
              <a:rPr lang="en-US" b="1" dirty="0">
                <a:solidFill>
                  <a:schemeClr val="bg1">
                    <a:lumMod val="95000"/>
                    <a:lumOff val="5000"/>
                  </a:schemeClr>
                </a:solidFill>
                <a:latin typeface="Georgia" pitchFamily="18" charset="0"/>
              </a:rPr>
              <a:t>s</a:t>
            </a:r>
          </a:p>
        </p:txBody>
      </p:sp>
      <p:sp>
        <p:nvSpPr>
          <p:cNvPr id="2055" name="TextBox 7"/>
          <p:cNvSpPr txBox="1">
            <a:spLocks noChangeArrowheads="1"/>
          </p:cNvSpPr>
          <p:nvPr/>
        </p:nvSpPr>
        <p:spPr bwMode="auto">
          <a:xfrm rot="-5400000">
            <a:off x="97716" y="2340684"/>
            <a:ext cx="1697901" cy="369332"/>
          </a:xfrm>
          <a:prstGeom prst="rect">
            <a:avLst/>
          </a:prstGeom>
          <a:noFill/>
          <a:ln w="9525">
            <a:noFill/>
            <a:miter lim="800000"/>
            <a:headEnd/>
            <a:tailEnd/>
          </a:ln>
        </p:spPr>
        <p:txBody>
          <a:bodyPr wrap="none">
            <a:spAutoFit/>
          </a:bodyPr>
          <a:lstStyle/>
          <a:p>
            <a:r>
              <a:rPr lang="en-US" b="1" dirty="0" smtClean="0"/>
              <a:t>Lunches </a:t>
            </a:r>
            <a:r>
              <a:rPr lang="en-US" b="1" dirty="0"/>
              <a:t>Sold</a:t>
            </a:r>
          </a:p>
        </p:txBody>
      </p:sp>
      <p:sp>
        <p:nvSpPr>
          <p:cNvPr id="8" name="TextBox 7"/>
          <p:cNvSpPr txBox="1"/>
          <p:nvPr/>
        </p:nvSpPr>
        <p:spPr>
          <a:xfrm>
            <a:off x="4038600" y="3429000"/>
            <a:ext cx="877163" cy="369332"/>
          </a:xfrm>
          <a:prstGeom prst="rect">
            <a:avLst/>
          </a:prstGeom>
          <a:noFill/>
        </p:spPr>
        <p:txBody>
          <a:bodyPr wrap="none" rtlCol="0">
            <a:spAutoFit/>
          </a:bodyPr>
          <a:lstStyle/>
          <a:p>
            <a:r>
              <a:rPr lang="en-US" b="1" dirty="0" smtClean="0"/>
              <a:t>Month</a:t>
            </a:r>
            <a:endParaRPr lang="en-US"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676400" y="152400"/>
            <a:ext cx="6248400" cy="914400"/>
          </a:xfrm>
        </p:spPr>
        <p:txBody>
          <a:bodyPr>
            <a:normAutofit fontScale="90000"/>
          </a:bodyPr>
          <a:lstStyle/>
          <a:p>
            <a:pPr fontAlgn="auto">
              <a:spcAft>
                <a:spcPts val="0"/>
              </a:spcAft>
              <a:buFont typeface="Arial" pitchFamily="34" charset="0"/>
              <a:buNone/>
              <a:defRPr/>
            </a:pPr>
            <a:r>
              <a:rPr lang="en-US" dirty="0" smtClean="0">
                <a:solidFill>
                  <a:schemeClr val="tx1"/>
                </a:solidFill>
              </a:rPr>
              <a:t>Monthly Break-Even Units</a:t>
            </a:r>
            <a:endParaRPr lang="en-US" sz="1200" i="1" dirty="0" smtClean="0">
              <a:solidFill>
                <a:schemeClr val="tx1"/>
              </a:solidFill>
              <a:latin typeface="Myriad Web Pro"/>
            </a:endParaRPr>
          </a:p>
        </p:txBody>
      </p:sp>
      <p:pic>
        <p:nvPicPr>
          <p:cNvPr id="58370"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58371" name="TextBox 3"/>
          <p:cNvSpPr txBox="1">
            <a:spLocks noChangeArrowheads="1"/>
          </p:cNvSpPr>
          <p:nvPr/>
        </p:nvSpPr>
        <p:spPr bwMode="auto">
          <a:xfrm>
            <a:off x="1219200" y="3352800"/>
            <a:ext cx="6477000" cy="1261884"/>
          </a:xfrm>
          <a:prstGeom prst="rect">
            <a:avLst/>
          </a:prstGeom>
          <a:noFill/>
          <a:ln w="9525">
            <a:noFill/>
            <a:miter lim="800000"/>
            <a:headEnd/>
            <a:tailEnd/>
          </a:ln>
        </p:spPr>
        <p:txBody>
          <a:bodyPr wrap="square">
            <a:spAutoFit/>
          </a:bodyPr>
          <a:lstStyle/>
          <a:p>
            <a:r>
              <a:rPr lang="en-US" sz="2400" b="1" dirty="0">
                <a:latin typeface="Georgia" pitchFamily="18" charset="0"/>
              </a:rPr>
              <a:t>In an average month, the </a:t>
            </a:r>
            <a:endParaRPr lang="en-US" sz="2400" b="1" dirty="0" smtClean="0">
              <a:latin typeface="Georgia" pitchFamily="18" charset="0"/>
            </a:endParaRPr>
          </a:p>
          <a:p>
            <a:r>
              <a:rPr lang="en-US" sz="2400" b="1" dirty="0" smtClean="0">
                <a:latin typeface="Georgia" pitchFamily="18" charset="0"/>
              </a:rPr>
              <a:t>will </a:t>
            </a:r>
            <a:r>
              <a:rPr lang="en-US" sz="2400" b="1" dirty="0">
                <a:latin typeface="Georgia" pitchFamily="18" charset="0"/>
              </a:rPr>
              <a:t>begin to make a profit after </a:t>
            </a:r>
            <a:r>
              <a:rPr lang="en-US" sz="2400" b="1" dirty="0" smtClean="0">
                <a:latin typeface="Georgia" pitchFamily="18" charset="0"/>
              </a:rPr>
              <a:t>selling </a:t>
            </a:r>
            <a:r>
              <a:rPr lang="en-US" sz="2800" dirty="0"/>
              <a:t>		</a:t>
            </a:r>
            <a:r>
              <a:rPr lang="en-US" sz="2800" dirty="0">
                <a:solidFill>
                  <a:schemeClr val="bg1"/>
                </a:solidFill>
              </a:rPr>
              <a:t>	units.</a:t>
            </a:r>
          </a:p>
        </p:txBody>
      </p:sp>
      <p:sp>
        <p:nvSpPr>
          <p:cNvPr id="3" name="TextBox 2"/>
          <p:cNvSpPr txBox="1"/>
          <p:nvPr/>
        </p:nvSpPr>
        <p:spPr>
          <a:xfrm>
            <a:off x="838200" y="914400"/>
            <a:ext cx="2133599" cy="261610"/>
          </a:xfrm>
          <a:prstGeom prst="rect">
            <a:avLst/>
          </a:prstGeom>
          <a:noFill/>
        </p:spPr>
        <p:txBody>
          <a:bodyPr wrap="square">
            <a:spAutoFit/>
          </a:bodyPr>
          <a:lstStyle/>
          <a:p>
            <a:pPr>
              <a:defRPr/>
            </a:pPr>
            <a:r>
              <a:rPr lang="en-US" sz="1100" b="1" dirty="0">
                <a:solidFill>
                  <a:srgbClr val="FF0000"/>
                </a:solidFill>
                <a:latin typeface="Georgia" pitchFamily="18" charset="0"/>
                <a:cs typeface="Arial" charset="0"/>
              </a:rPr>
              <a:t>Monthly Fixed Expenses</a:t>
            </a:r>
          </a:p>
        </p:txBody>
      </p:sp>
      <p:cxnSp>
        <p:nvCxnSpPr>
          <p:cNvPr id="6" name="Straight Connector 5"/>
          <p:cNvCxnSpPr/>
          <p:nvPr/>
        </p:nvCxnSpPr>
        <p:spPr>
          <a:xfrm>
            <a:off x="152400" y="1219200"/>
            <a:ext cx="3429000" cy="0"/>
          </a:xfrm>
          <a:prstGeom prst="line">
            <a:avLst/>
          </a:prstGeom>
          <a:ln/>
        </p:spPr>
        <p:style>
          <a:lnRef idx="2">
            <a:schemeClr val="accent4"/>
          </a:lnRef>
          <a:fillRef idx="0">
            <a:schemeClr val="accent4"/>
          </a:fillRef>
          <a:effectRef idx="1">
            <a:schemeClr val="accent4"/>
          </a:effectRef>
          <a:fontRef idx="minor">
            <a:schemeClr val="tx1"/>
          </a:fontRef>
        </p:style>
      </p:cxnSp>
      <p:sp>
        <p:nvSpPr>
          <p:cNvPr id="9" name="TextBox 8"/>
          <p:cNvSpPr txBox="1"/>
          <p:nvPr/>
        </p:nvSpPr>
        <p:spPr>
          <a:xfrm>
            <a:off x="609600" y="1219200"/>
            <a:ext cx="2362200" cy="261610"/>
          </a:xfrm>
          <a:prstGeom prst="rect">
            <a:avLst/>
          </a:prstGeom>
          <a:noFill/>
        </p:spPr>
        <p:txBody>
          <a:bodyPr wrap="square">
            <a:spAutoFit/>
          </a:bodyPr>
          <a:lstStyle/>
          <a:p>
            <a:pPr>
              <a:defRPr/>
            </a:pPr>
            <a:r>
              <a:rPr lang="en-US" sz="1100" b="1" dirty="0">
                <a:latin typeface="Georgia" pitchFamily="18" charset="0"/>
                <a:cs typeface="Arial" charset="0"/>
              </a:rPr>
              <a:t>Contribution Margin per Unit</a:t>
            </a:r>
          </a:p>
        </p:txBody>
      </p:sp>
      <p:sp>
        <p:nvSpPr>
          <p:cNvPr id="14" name="TextBox 13"/>
          <p:cNvSpPr txBox="1"/>
          <p:nvPr/>
        </p:nvSpPr>
        <p:spPr>
          <a:xfrm>
            <a:off x="3581400" y="1066800"/>
            <a:ext cx="457200" cy="261610"/>
          </a:xfrm>
          <a:prstGeom prst="rect">
            <a:avLst/>
          </a:prstGeom>
          <a:noFill/>
        </p:spPr>
        <p:txBody>
          <a:bodyPr>
            <a:spAutoFit/>
          </a:bodyPr>
          <a:lstStyle/>
          <a:p>
            <a:pPr algn="ctr">
              <a:defRPr/>
            </a:pPr>
            <a:r>
              <a:rPr lang="en-US" sz="1100" b="1" i="1" dirty="0">
                <a:solidFill>
                  <a:schemeClr val="bg2">
                    <a:lumMod val="50000"/>
                  </a:schemeClr>
                </a:solidFill>
                <a:latin typeface="Georgia" pitchFamily="18" charset="0"/>
                <a:cs typeface="Arial" charset="0"/>
              </a:rPr>
              <a:t>=</a:t>
            </a:r>
          </a:p>
        </p:txBody>
      </p:sp>
      <p:sp>
        <p:nvSpPr>
          <p:cNvPr id="15" name="TextBox 14"/>
          <p:cNvSpPr txBox="1"/>
          <p:nvPr/>
        </p:nvSpPr>
        <p:spPr>
          <a:xfrm>
            <a:off x="3886200" y="1066800"/>
            <a:ext cx="3321050" cy="261610"/>
          </a:xfrm>
          <a:prstGeom prst="rect">
            <a:avLst/>
          </a:prstGeom>
          <a:noFill/>
        </p:spPr>
        <p:txBody>
          <a:bodyPr>
            <a:spAutoFit/>
          </a:bodyPr>
          <a:lstStyle/>
          <a:p>
            <a:pPr>
              <a:defRPr/>
            </a:pPr>
            <a:r>
              <a:rPr lang="en-US" sz="1100" b="1" dirty="0">
                <a:latin typeface="Georgia" pitchFamily="18" charset="0"/>
                <a:cs typeface="Arial" charset="0"/>
              </a:rPr>
              <a:t>Monthly Break-Even Units</a:t>
            </a:r>
          </a:p>
        </p:txBody>
      </p:sp>
      <p:sp>
        <p:nvSpPr>
          <p:cNvPr id="58377" name="TextBox 11"/>
          <p:cNvSpPr txBox="1">
            <a:spLocks noChangeArrowheads="1"/>
          </p:cNvSpPr>
          <p:nvPr/>
        </p:nvSpPr>
        <p:spPr bwMode="auto">
          <a:xfrm>
            <a:off x="1219200" y="1828800"/>
            <a:ext cx="1297150" cy="461665"/>
          </a:xfrm>
          <a:prstGeom prst="rect">
            <a:avLst/>
          </a:prstGeom>
          <a:noFill/>
          <a:ln w="9525">
            <a:noFill/>
            <a:miter lim="800000"/>
            <a:headEnd/>
            <a:tailEnd/>
          </a:ln>
        </p:spPr>
        <p:txBody>
          <a:bodyPr wrap="none">
            <a:spAutoFit/>
          </a:bodyPr>
          <a:lstStyle/>
          <a:p>
            <a:r>
              <a:rPr lang="en-US" sz="2400" dirty="0">
                <a:solidFill>
                  <a:srgbClr val="FF0000"/>
                </a:solidFill>
                <a:latin typeface="Georgia" pitchFamily="18" charset="0"/>
              </a:rPr>
              <a:t>$195.08</a:t>
            </a:r>
          </a:p>
        </p:txBody>
      </p:sp>
      <p:cxnSp>
        <p:nvCxnSpPr>
          <p:cNvPr id="13" name="Straight Connector 12"/>
          <p:cNvCxnSpPr/>
          <p:nvPr/>
        </p:nvCxnSpPr>
        <p:spPr>
          <a:xfrm>
            <a:off x="152400" y="2438400"/>
            <a:ext cx="3581400" cy="0"/>
          </a:xfrm>
          <a:prstGeom prst="line">
            <a:avLst/>
          </a:prstGeom>
          <a:ln/>
        </p:spPr>
        <p:style>
          <a:lnRef idx="2">
            <a:schemeClr val="accent4"/>
          </a:lnRef>
          <a:fillRef idx="0">
            <a:schemeClr val="accent4"/>
          </a:fillRef>
          <a:effectRef idx="1">
            <a:schemeClr val="accent4"/>
          </a:effectRef>
          <a:fontRef idx="minor">
            <a:schemeClr val="tx1"/>
          </a:fontRef>
        </p:style>
      </p:cxnSp>
      <p:sp>
        <p:nvSpPr>
          <p:cNvPr id="58379" name="TextBox 15"/>
          <p:cNvSpPr txBox="1">
            <a:spLocks noChangeArrowheads="1"/>
          </p:cNvSpPr>
          <p:nvPr/>
        </p:nvSpPr>
        <p:spPr bwMode="auto">
          <a:xfrm>
            <a:off x="1295400" y="2514600"/>
            <a:ext cx="1217000" cy="461665"/>
          </a:xfrm>
          <a:prstGeom prst="rect">
            <a:avLst/>
          </a:prstGeom>
          <a:noFill/>
          <a:ln w="9525">
            <a:noFill/>
            <a:miter lim="800000"/>
            <a:headEnd/>
            <a:tailEnd/>
          </a:ln>
        </p:spPr>
        <p:txBody>
          <a:bodyPr wrap="none">
            <a:spAutoFit/>
          </a:bodyPr>
          <a:lstStyle/>
          <a:p>
            <a:r>
              <a:rPr lang="en-US" sz="2400" dirty="0">
                <a:latin typeface="Georgia" pitchFamily="18" charset="0"/>
              </a:rPr>
              <a:t>    </a:t>
            </a:r>
            <a:r>
              <a:rPr lang="en-US" sz="2400" dirty="0" smtClean="0">
                <a:latin typeface="Georgia" pitchFamily="18" charset="0"/>
              </a:rPr>
              <a:t>$2.15</a:t>
            </a:r>
            <a:endParaRPr lang="en-US" sz="2400" dirty="0">
              <a:latin typeface="Georgia" pitchFamily="18" charset="0"/>
            </a:endParaRPr>
          </a:p>
        </p:txBody>
      </p:sp>
      <p:sp>
        <p:nvSpPr>
          <p:cNvPr id="58380" name="TextBox 16"/>
          <p:cNvSpPr txBox="1">
            <a:spLocks noChangeArrowheads="1"/>
          </p:cNvSpPr>
          <p:nvPr/>
        </p:nvSpPr>
        <p:spPr bwMode="auto">
          <a:xfrm>
            <a:off x="3810000" y="2286000"/>
            <a:ext cx="457200" cy="338138"/>
          </a:xfrm>
          <a:prstGeom prst="rect">
            <a:avLst/>
          </a:prstGeom>
          <a:noFill/>
          <a:ln w="9525">
            <a:noFill/>
            <a:miter lim="800000"/>
            <a:headEnd/>
            <a:tailEnd/>
          </a:ln>
        </p:spPr>
        <p:txBody>
          <a:bodyPr>
            <a:spAutoFit/>
          </a:bodyPr>
          <a:lstStyle/>
          <a:p>
            <a:pPr algn="ctr"/>
            <a:r>
              <a:rPr lang="en-US" sz="1600" b="1" i="1" dirty="0">
                <a:solidFill>
                  <a:schemeClr val="bg2">
                    <a:lumMod val="50000"/>
                  </a:schemeClr>
                </a:solidFill>
                <a:latin typeface="Georgia" pitchFamily="18" charset="0"/>
              </a:rPr>
              <a:t>=</a:t>
            </a:r>
          </a:p>
        </p:txBody>
      </p:sp>
      <p:sp>
        <p:nvSpPr>
          <p:cNvPr id="58381" name="TextBox 17"/>
          <p:cNvSpPr txBox="1">
            <a:spLocks noChangeArrowheads="1"/>
          </p:cNvSpPr>
          <p:nvPr/>
        </p:nvSpPr>
        <p:spPr bwMode="auto">
          <a:xfrm>
            <a:off x="4267200" y="2209800"/>
            <a:ext cx="492443" cy="461665"/>
          </a:xfrm>
          <a:prstGeom prst="rect">
            <a:avLst/>
          </a:prstGeom>
          <a:noFill/>
          <a:ln w="9525">
            <a:noFill/>
            <a:miter lim="800000"/>
            <a:headEnd/>
            <a:tailEnd/>
          </a:ln>
        </p:spPr>
        <p:txBody>
          <a:bodyPr wrap="none">
            <a:spAutoFit/>
          </a:bodyPr>
          <a:lstStyle/>
          <a:p>
            <a:r>
              <a:rPr lang="en-US" sz="2400" dirty="0" smtClean="0">
                <a:latin typeface="Georgia" pitchFamily="18" charset="0"/>
              </a:rPr>
              <a:t>91</a:t>
            </a:r>
            <a:endParaRPr lang="en-US" dirty="0">
              <a:latin typeface="Georgia" pitchFamily="18" charset="0"/>
            </a:endParaRPr>
          </a:p>
        </p:txBody>
      </p:sp>
      <p:sp>
        <p:nvSpPr>
          <p:cNvPr id="19" name="Rounded Rectangle 18"/>
          <p:cNvSpPr/>
          <p:nvPr/>
        </p:nvSpPr>
        <p:spPr>
          <a:xfrm>
            <a:off x="3124200" y="4648200"/>
            <a:ext cx="2895600" cy="9906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58383" name="TextBox 19"/>
          <p:cNvSpPr txBox="1">
            <a:spLocks noChangeArrowheads="1"/>
          </p:cNvSpPr>
          <p:nvPr/>
        </p:nvSpPr>
        <p:spPr bwMode="auto">
          <a:xfrm>
            <a:off x="3429000" y="4876800"/>
            <a:ext cx="2164375" cy="523220"/>
          </a:xfrm>
          <a:prstGeom prst="rect">
            <a:avLst/>
          </a:prstGeom>
          <a:noFill/>
          <a:ln w="9525">
            <a:noFill/>
            <a:miter lim="800000"/>
            <a:headEnd/>
            <a:tailEnd/>
          </a:ln>
        </p:spPr>
        <p:txBody>
          <a:bodyPr wrap="none">
            <a:spAutoFit/>
          </a:bodyPr>
          <a:lstStyle/>
          <a:p>
            <a:r>
              <a:rPr lang="en-US" sz="2800" b="1" dirty="0" smtClean="0"/>
              <a:t>91 Lunches</a:t>
            </a:r>
            <a:endParaRPr lang="en-US" sz="2800" b="1" dirty="0"/>
          </a:p>
        </p:txBody>
      </p:sp>
      <p:pic>
        <p:nvPicPr>
          <p:cNvPr id="55299" name="Picture 3"/>
          <p:cNvPicPr>
            <a:picLocks noChangeAspect="1" noChangeArrowheads="1"/>
          </p:cNvPicPr>
          <p:nvPr/>
        </p:nvPicPr>
        <p:blipFill>
          <a:blip r:embed="rId4" cstate="print"/>
          <a:srcRect/>
          <a:stretch>
            <a:fillRect/>
          </a:stretch>
        </p:blipFill>
        <p:spPr bwMode="auto">
          <a:xfrm>
            <a:off x="5257800" y="2971800"/>
            <a:ext cx="1905000" cy="871776"/>
          </a:xfrm>
          <a:prstGeom prst="rect">
            <a:avLst/>
          </a:prstGeom>
          <a:noFill/>
          <a:ln w="9525">
            <a:noFill/>
            <a:miter lim="800000"/>
            <a:headEnd/>
            <a:tailEnd/>
          </a:ln>
        </p:spPr>
      </p:pic>
      <p:sp>
        <p:nvSpPr>
          <p:cNvPr id="18" name="Flowchart: Connector 17"/>
          <p:cNvSpPr/>
          <p:nvPr/>
        </p:nvSpPr>
        <p:spPr>
          <a:xfrm>
            <a:off x="7543800" y="33528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7543800" y="38100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533400" y="0"/>
            <a:ext cx="8229600" cy="1143000"/>
          </a:xfrm>
        </p:spPr>
        <p:txBody>
          <a:bodyPr/>
          <a:lstStyle/>
          <a:p>
            <a:pPr algn="ctr" fontAlgn="auto">
              <a:spcAft>
                <a:spcPts val="0"/>
              </a:spcAft>
              <a:buFont typeface="Arial" pitchFamily="34" charset="0"/>
              <a:buNone/>
              <a:defRPr/>
            </a:pPr>
            <a:r>
              <a:rPr lang="en-US" sz="3700" dirty="0" smtClean="0">
                <a:solidFill>
                  <a:schemeClr val="tx1"/>
                </a:solidFill>
              </a:rPr>
              <a:t>Projected Yearly Income Statement</a:t>
            </a:r>
            <a:r>
              <a:rPr lang="en-US" sz="3700" dirty="0" smtClean="0"/>
              <a:t/>
            </a:r>
            <a:br>
              <a:rPr lang="en-US" sz="3700" dirty="0" smtClean="0"/>
            </a:br>
            <a:r>
              <a:rPr lang="en-US" sz="2800" i="1" dirty="0" smtClean="0">
                <a:solidFill>
                  <a:schemeClr val="bg2">
                    <a:lumMod val="25000"/>
                  </a:schemeClr>
                </a:solidFill>
                <a:effectLst/>
                <a:latin typeface="Arial" pitchFamily="34" charset="0"/>
                <a:cs typeface="Arial" pitchFamily="34" charset="0"/>
              </a:rPr>
              <a:t>First Year</a:t>
            </a:r>
            <a:endParaRPr lang="en-US" sz="1200" i="1" dirty="0" smtClean="0">
              <a:solidFill>
                <a:schemeClr val="bg2">
                  <a:lumMod val="25000"/>
                </a:schemeClr>
              </a:solidFill>
              <a:latin typeface="Myriad Web Pro"/>
            </a:endParaRPr>
          </a:p>
        </p:txBody>
      </p:sp>
      <p:pic>
        <p:nvPicPr>
          <p:cNvPr id="6041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60453" name="Group 37"/>
          <p:cNvGraphicFramePr>
            <a:graphicFrameLocks noGrp="1"/>
          </p:cNvGraphicFramePr>
          <p:nvPr/>
        </p:nvGraphicFramePr>
        <p:xfrm>
          <a:off x="609600" y="1219200"/>
          <a:ext cx="8077200" cy="4251197"/>
        </p:xfrm>
        <a:graphic>
          <a:graphicData uri="http://schemas.openxmlformats.org/drawingml/2006/table">
            <a:tbl>
              <a:tblPr/>
              <a:tblGrid>
                <a:gridCol w="4603750"/>
                <a:gridCol w="3473450"/>
              </a:tblGrid>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Selling Price per Unit</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060575" algn="r"/>
                        </a:tabLst>
                      </a:pPr>
                      <a:r>
                        <a:rPr kumimoji="1" lang="en-US" sz="2400" b="1" i="0" u="none" strike="noStrike" cap="none" normalizeH="0" baseline="0" dirty="0" smtClean="0">
                          <a:ln>
                            <a:noFill/>
                          </a:ln>
                          <a:solidFill>
                            <a:srgbClr val="10253F"/>
                          </a:solidFill>
                          <a:effectLst/>
                          <a:latin typeface="Georgia" pitchFamily="18" charset="0"/>
                          <a:cs typeface="Arial" pitchFamily="34" charset="0"/>
                        </a:rPr>
                        <a:t>	</a:t>
                      </a:r>
                      <a:r>
                        <a:rPr kumimoji="1" lang="en-US" sz="2500" b="1" i="0" u="none" strike="noStrike" cap="none" normalizeH="0" baseline="0" dirty="0" smtClean="0">
                          <a:ln>
                            <a:noFill/>
                          </a:ln>
                          <a:solidFill>
                            <a:srgbClr val="10253F"/>
                          </a:solidFill>
                          <a:effectLst/>
                          <a:latin typeface="Georgia" pitchFamily="18" charset="0"/>
                          <a:cs typeface="Arial" pitchFamily="34" charset="0"/>
                        </a:rPr>
                        <a:t>$2.50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Number of Units Sold</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060575" algn="r"/>
                        </a:tabLst>
                      </a:pPr>
                      <a:r>
                        <a:rPr kumimoji="1" lang="en-US" sz="2400" b="1" i="0" u="none" strike="noStrike" cap="none" normalizeH="0" baseline="0" dirty="0" smtClean="0">
                          <a:ln>
                            <a:noFill/>
                          </a:ln>
                          <a:solidFill>
                            <a:srgbClr val="10253F"/>
                          </a:solidFill>
                          <a:effectLst/>
                          <a:latin typeface="Georgia" pitchFamily="18" charset="0"/>
                          <a:cs typeface="Arial" pitchFamily="34" charset="0"/>
                        </a:rPr>
                        <a:t>	</a:t>
                      </a:r>
                      <a:r>
                        <a:rPr kumimoji="1" lang="en-US" sz="2400" b="0" i="0" u="none" strike="noStrike" cap="none" normalizeH="0" baseline="0" dirty="0" smtClean="0">
                          <a:ln>
                            <a:noFill/>
                          </a:ln>
                          <a:solidFill>
                            <a:srgbClr val="10253F"/>
                          </a:solidFill>
                          <a:effectLst/>
                          <a:latin typeface="Georgia" pitchFamily="18" charset="0"/>
                          <a:cs typeface="Arial" pitchFamily="34" charset="0"/>
                        </a:rPr>
                        <a:t>45,225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Total Sales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rgbClr val="10253F"/>
                          </a:solidFill>
                          <a:effectLst/>
                          <a:latin typeface="Georgia" pitchFamily="18" charset="0"/>
                          <a:cs typeface="Arial" pitchFamily="34" charset="0"/>
                        </a:rPr>
                        <a:t>           </a:t>
                      </a:r>
                      <a:r>
                        <a:rPr kumimoji="1" lang="en-US" sz="2400" b="0" i="0" u="none" strike="noStrike" cap="none" normalizeH="0" baseline="0" dirty="0" smtClean="0">
                          <a:ln>
                            <a:noFill/>
                          </a:ln>
                          <a:solidFill>
                            <a:srgbClr val="10253F"/>
                          </a:solidFill>
                          <a:effectLst/>
                          <a:latin typeface="Georgia" pitchFamily="18" charset="0"/>
                          <a:cs typeface="Arial" pitchFamily="34" charset="0"/>
                        </a:rPr>
                        <a:t>$113,062.50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51752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Variable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060575" algn="r"/>
                        </a:tabLst>
                      </a:pPr>
                      <a:r>
                        <a:rPr kumimoji="1" lang="en-US" sz="2400" b="1" i="0" u="none" strike="noStrike" cap="none" normalizeH="0" baseline="0" dirty="0" smtClean="0">
                          <a:ln>
                            <a:noFill/>
                          </a:ln>
                          <a:solidFill>
                            <a:srgbClr val="FF0000"/>
                          </a:solidFill>
                          <a:effectLst/>
                          <a:latin typeface="Georgia" pitchFamily="18" charset="0"/>
                          <a:cs typeface="Arial" pitchFamily="34" charset="0"/>
                        </a:rPr>
                        <a:t>            </a:t>
                      </a:r>
                      <a:r>
                        <a:rPr kumimoji="1" lang="en-US" sz="2400" b="0" i="0" u="none" strike="noStrike" cap="none" normalizeH="0" baseline="0" dirty="0" smtClean="0">
                          <a:ln>
                            <a:noFill/>
                          </a:ln>
                          <a:solidFill>
                            <a:srgbClr val="FF0000"/>
                          </a:solidFill>
                          <a:effectLst/>
                          <a:latin typeface="Georgia" pitchFamily="18" charset="0"/>
                          <a:cs typeface="Arial" pitchFamily="34" charset="0"/>
                        </a:rPr>
                        <a:t>$15,828.75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Contribution Margin</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rgbClr val="10253F"/>
                          </a:solidFill>
                          <a:effectLst/>
                          <a:latin typeface="Georgia" pitchFamily="18" charset="0"/>
                          <a:cs typeface="Arial" pitchFamily="34" charset="0"/>
                        </a:rPr>
                        <a:t>            </a:t>
                      </a:r>
                      <a:r>
                        <a:rPr kumimoji="1" lang="en-US" sz="2400" b="0" i="0" u="none" strike="noStrike" cap="none" normalizeH="0" baseline="0" dirty="0" smtClean="0">
                          <a:ln>
                            <a:noFill/>
                          </a:ln>
                          <a:solidFill>
                            <a:srgbClr val="10253F"/>
                          </a:solidFill>
                          <a:effectLst/>
                          <a:latin typeface="Georgia" pitchFamily="18" charset="0"/>
                          <a:cs typeface="Arial" pitchFamily="34" charset="0"/>
                        </a:rPr>
                        <a:t>$97,233.75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Fixed Operating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060575" algn="r"/>
                        </a:tabLst>
                      </a:pPr>
                      <a:r>
                        <a:rPr kumimoji="1" lang="en-US" sz="2400" b="1" i="0" u="none" strike="noStrike" cap="none" normalizeH="0" baseline="0" dirty="0" smtClean="0">
                          <a:ln>
                            <a:noFill/>
                          </a:ln>
                          <a:solidFill>
                            <a:srgbClr val="FF0000"/>
                          </a:solidFill>
                          <a:effectLst/>
                          <a:latin typeface="Georgia" pitchFamily="18" charset="0"/>
                          <a:cs typeface="Arial" pitchFamily="34" charset="0"/>
                        </a:rPr>
                        <a:t>	 </a:t>
                      </a:r>
                      <a:r>
                        <a:rPr kumimoji="1" lang="en-US" sz="2400" b="0" i="0" u="none" strike="noStrike" cap="none" normalizeH="0" baseline="0" dirty="0" smtClean="0">
                          <a:ln>
                            <a:noFill/>
                          </a:ln>
                          <a:solidFill>
                            <a:srgbClr val="FF0000"/>
                          </a:solidFill>
                          <a:effectLst/>
                          <a:latin typeface="Georgia" pitchFamily="18" charset="0"/>
                          <a:cs typeface="Arial" pitchFamily="34" charset="0"/>
                        </a:rPr>
                        <a:t> $2,340.96</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Pre-Tax Profit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rgbClr val="10253F"/>
                          </a:solidFill>
                          <a:effectLst/>
                          <a:latin typeface="Georgia" pitchFamily="18" charset="0"/>
                          <a:cs typeface="Arial" pitchFamily="34" charset="0"/>
                        </a:rPr>
                        <a:t>           </a:t>
                      </a:r>
                      <a:r>
                        <a:rPr kumimoji="1" lang="en-US" sz="2400" b="0" i="0" u="none" strike="noStrike" cap="none" normalizeH="0" baseline="0" dirty="0" smtClean="0">
                          <a:ln>
                            <a:noFill/>
                          </a:ln>
                          <a:solidFill>
                            <a:srgbClr val="10253F"/>
                          </a:solidFill>
                          <a:effectLst/>
                          <a:latin typeface="Georgia" pitchFamily="18" charset="0"/>
                          <a:cs typeface="Arial" pitchFamily="34" charset="0"/>
                        </a:rPr>
                        <a:t>$94,892.79</a:t>
                      </a:r>
                      <a:endParaRPr kumimoji="1" lang="en-US" sz="2400" b="0" i="0" u="sng" strike="noStrike" cap="none" normalizeH="0" baseline="0" dirty="0" smtClean="0">
                        <a:ln>
                          <a:noFill/>
                        </a:ln>
                        <a:solidFill>
                          <a:srgbClr val="10253F"/>
                        </a:solidFill>
                        <a:effectLst/>
                        <a:latin typeface="Georgia" pitchFamily="18" charset="0"/>
                        <a:cs typeface="Arial" pitchFamily="34"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Taxes  (15%)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060575" algn="r"/>
                        </a:tabLst>
                      </a:pPr>
                      <a:r>
                        <a:rPr kumimoji="1" lang="en-US" sz="2400" b="1" i="0" u="none" strike="noStrike" cap="none" normalizeH="0" baseline="0" dirty="0" smtClean="0">
                          <a:ln>
                            <a:noFill/>
                          </a:ln>
                          <a:solidFill>
                            <a:srgbClr val="FF0000"/>
                          </a:solidFill>
                          <a:effectLst/>
                          <a:latin typeface="Georgia" pitchFamily="18" charset="0"/>
                          <a:cs typeface="Arial" pitchFamily="34" charset="0"/>
                        </a:rPr>
                        <a:t>	</a:t>
                      </a:r>
                      <a:r>
                        <a:rPr kumimoji="1" lang="en-US" sz="2400" b="0" i="0" u="none" strike="noStrike" cap="none" normalizeH="0" baseline="0" dirty="0" smtClean="0">
                          <a:ln>
                            <a:noFill/>
                          </a:ln>
                          <a:solidFill>
                            <a:srgbClr val="FF0000"/>
                          </a:solidFill>
                          <a:effectLst/>
                          <a:latin typeface="Georgia" pitchFamily="18" charset="0"/>
                          <a:cs typeface="Arial" pitchFamily="34" charset="0"/>
                        </a:rPr>
                        <a:t>$14,233.92</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Net Profit</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rgbClr val="10253F"/>
                          </a:solidFill>
                          <a:effectLst/>
                          <a:latin typeface="Georgia" pitchFamily="18" charset="0"/>
                          <a:cs typeface="Arial" pitchFamily="34" charset="0"/>
                        </a:rPr>
                        <a:t>         </a:t>
                      </a:r>
                      <a:r>
                        <a:rPr kumimoji="1" lang="en-US" sz="2800" b="1" i="1" u="none" strike="noStrike" cap="none" normalizeH="0" baseline="0" dirty="0" smtClean="0">
                          <a:ln>
                            <a:noFill/>
                          </a:ln>
                          <a:solidFill>
                            <a:srgbClr val="10253F"/>
                          </a:solidFill>
                          <a:effectLst/>
                          <a:latin typeface="Georgia" pitchFamily="18" charset="0"/>
                          <a:cs typeface="Arial" pitchFamily="34" charset="0"/>
                        </a:rPr>
                        <a:t>$80,658.87</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p:cNvSpPr>
          <p:nvPr/>
        </p:nvSpPr>
        <p:spPr bwMode="auto">
          <a:xfrm>
            <a:off x="1219200" y="0"/>
            <a:ext cx="7086600" cy="381000"/>
          </a:xfrm>
          <a:prstGeom prst="rect">
            <a:avLst/>
          </a:prstGeom>
          <a:noFill/>
          <a:ln w="9525">
            <a:noFill/>
            <a:miter lim="800000"/>
            <a:headEnd/>
            <a:tailEnd/>
          </a:ln>
        </p:spPr>
        <p:txBody>
          <a:bodyPr anchor="ctr"/>
          <a:lstStyle/>
          <a:p>
            <a:pPr algn="ctr"/>
            <a:r>
              <a:rPr lang="en-US" sz="4800" b="1" dirty="0">
                <a:latin typeface="Corbel" pitchFamily="34" charset="0"/>
                <a:ea typeface="ＭＳ Ｐゴシック" pitchFamily="34" charset="-128"/>
              </a:rPr>
              <a:t>Start-Up Investment</a:t>
            </a:r>
            <a:endParaRPr lang="en-US" sz="1400" b="1" i="1" dirty="0">
              <a:latin typeface="Myriad Web Pro"/>
              <a:ea typeface="ＭＳ Ｐゴシック" pitchFamily="34" charset="-128"/>
            </a:endParaRPr>
          </a:p>
        </p:txBody>
      </p:sp>
      <p:graphicFrame>
        <p:nvGraphicFramePr>
          <p:cNvPr id="30782" name="Group 62"/>
          <p:cNvGraphicFramePr>
            <a:graphicFrameLocks noGrp="1"/>
          </p:cNvGraphicFramePr>
          <p:nvPr/>
        </p:nvGraphicFramePr>
        <p:xfrm>
          <a:off x="0" y="457200"/>
          <a:ext cx="9144000" cy="4540908"/>
        </p:xfrm>
        <a:graphic>
          <a:graphicData uri="http://schemas.openxmlformats.org/drawingml/2006/table">
            <a:tbl>
              <a:tblPr/>
              <a:tblGrid>
                <a:gridCol w="4220307"/>
                <a:gridCol w="2735385"/>
                <a:gridCol w="2188308"/>
              </a:tblGrid>
              <a:tr h="50239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800" b="1" i="0" u="none" strike="noStrike" cap="none" normalizeH="0" baseline="0" dirty="0" smtClean="0">
                          <a:ln>
                            <a:noFill/>
                          </a:ln>
                          <a:solidFill>
                            <a:schemeClr val="tx1"/>
                          </a:solidFill>
                          <a:effectLst/>
                          <a:latin typeface="Georgia" pitchFamily="18" charset="0"/>
                          <a:cs typeface="Arial" pitchFamily="34" charset="0"/>
                        </a:rPr>
                        <a:t>Start-Up Expenditures</a:t>
                      </a:r>
                      <a:endParaRPr kumimoji="1" lang="en-US" sz="2000" b="1" i="0" u="none" strike="noStrike" cap="none" normalizeH="0" baseline="0" dirty="0" smtClean="0">
                        <a:ln>
                          <a:noFill/>
                        </a:ln>
                        <a:solidFill>
                          <a:schemeClr val="tx1"/>
                        </a:solidFill>
                        <a:effectLst/>
                        <a:latin typeface="Georgia" pitchFamily="18" charset="0"/>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hMerge="1">
                  <a:txBody>
                    <a:bodyPr/>
                    <a:lstStyle/>
                    <a:p>
                      <a:endParaRPr lang="en-US"/>
                    </a:p>
                  </a:txBody>
                  <a:tcPr/>
                </a:tc>
              </a:tr>
              <a:tr h="6206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Item</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Where Will I Buy This?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Cost</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620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Educational Greenhouse 30x72</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err="1" smtClean="0">
                          <a:latin typeface="Georgia" pitchFamily="18" charset="0"/>
                        </a:rPr>
                        <a:t>Rimol</a:t>
                      </a:r>
                      <a:r>
                        <a:rPr lang="en-US" b="1" dirty="0" smtClean="0">
                          <a:latin typeface="Georgia" pitchFamily="18" charset="0"/>
                        </a:rPr>
                        <a:t> Greenhouses Hooksett, NH </a:t>
                      </a:r>
                      <a:endParaRPr kumimoji="1" lang="en-US" sz="1800" b="1" i="0" u="none" strike="noStrike" cap="none" normalizeH="0" baseline="0" dirty="0" smtClean="0">
                        <a:ln>
                          <a:noFill/>
                        </a:ln>
                        <a:solidFill>
                          <a:schemeClr val="tx1"/>
                        </a:solidFill>
                        <a:effectLst/>
                        <a:latin typeface="Georgia" pitchFamily="18" charset="0"/>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1" lang="en-US" sz="1800" b="1" i="0" u="none" strike="noStrike" cap="none" normalizeH="0" baseline="0" dirty="0" smtClean="0">
                          <a:ln>
                            <a:noFill/>
                          </a:ln>
                          <a:solidFill>
                            <a:srgbClr val="FF0000"/>
                          </a:solidFill>
                          <a:effectLst/>
                          <a:latin typeface="Georgia" pitchFamily="18" charset="0"/>
                          <a:cs typeface="Arial" pitchFamily="34" charset="0"/>
                        </a:rPr>
                        <a:t>         $26,138.00</a:t>
                      </a:r>
                      <a:r>
                        <a:rPr kumimoji="1" lang="en-US" sz="1800" b="1" i="0" u="none" strike="noStrike" cap="none" normalizeH="0" baseline="0" dirty="0" smtClean="0">
                          <a:ln>
                            <a:noFill/>
                          </a:ln>
                          <a:solidFill>
                            <a:schemeClr val="tx1"/>
                          </a:solidFill>
                          <a:effectLst/>
                          <a:latin typeface="Georgia" pitchFamily="18" charset="0"/>
                          <a:cs typeface="Arial" pitchFamily="34" charset="0"/>
                        </a:rPr>
                        <a:t>	</a:t>
                      </a:r>
                      <a:endParaRPr kumimoji="1" lang="en-US" sz="1800" b="1" i="0" u="none" strike="noStrike" cap="none" normalizeH="0" baseline="0" dirty="0" smtClean="0">
                        <a:ln>
                          <a:noFill/>
                        </a:ln>
                        <a:solidFill>
                          <a:srgbClr val="FF0000"/>
                        </a:solidFill>
                        <a:effectLst/>
                        <a:latin typeface="Georgia" pitchFamily="18" charset="0"/>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620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Education Greenhouse Assembly</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Town, Private Builder, Volunteers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1" lang="en-US" sz="1800" b="1" i="0" u="none" strike="noStrike" cap="none" normalizeH="0" baseline="0" dirty="0" smtClean="0">
                          <a:ln>
                            <a:noFill/>
                          </a:ln>
                          <a:solidFill>
                            <a:srgbClr val="FF0000"/>
                          </a:solidFill>
                          <a:effectLst/>
                          <a:latin typeface="Georgia" pitchFamily="18" charset="0"/>
                          <a:cs typeface="Arial" pitchFamily="34" charset="0"/>
                        </a:rPr>
                        <a:t>$5,000.00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5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Computer</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1" u="none" strike="noStrike" cap="none" normalizeH="0" baseline="0" dirty="0" smtClean="0">
                          <a:ln>
                            <a:noFill/>
                          </a:ln>
                          <a:solidFill>
                            <a:schemeClr val="tx1"/>
                          </a:solidFill>
                          <a:effectLst/>
                          <a:latin typeface="Georgia" pitchFamily="18" charset="0"/>
                          <a:cs typeface="Arial" pitchFamily="34" charset="0"/>
                        </a:rPr>
                        <a:t> Owned</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1" lang="en-US" sz="1800" b="1" i="1" u="none" strike="noStrike" cap="none" normalizeH="0" baseline="0" dirty="0" smtClean="0">
                          <a:ln>
                            <a:noFill/>
                          </a:ln>
                          <a:solidFill>
                            <a:schemeClr val="tx1"/>
                          </a:solidFill>
                          <a:effectLst/>
                          <a:latin typeface="Georgia" pitchFamily="18" charset="0"/>
                          <a:cs typeface="Arial" pitchFamily="34" charset="0"/>
                        </a:rPr>
                        <a:t>Owned</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5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Salad Bar</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www.saladbars.com</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1" lang="en-US" sz="1800" b="1" i="0" u="none" strike="noStrike" cap="none" normalizeH="0" baseline="0" dirty="0" smtClean="0">
                          <a:ln>
                            <a:noFill/>
                          </a:ln>
                          <a:solidFill>
                            <a:srgbClr val="FF0000"/>
                          </a:solidFill>
                          <a:effectLst/>
                          <a:latin typeface="Georgia" pitchFamily="18" charset="0"/>
                          <a:cs typeface="Arial" pitchFamily="34" charset="0"/>
                        </a:rPr>
                        <a:t>          	$6,194.74</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5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Cell Phone</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1" u="none" strike="noStrike" cap="none" normalizeH="0" baseline="0" dirty="0" smtClean="0">
                          <a:ln>
                            <a:noFill/>
                          </a:ln>
                          <a:solidFill>
                            <a:schemeClr val="tx1"/>
                          </a:solidFill>
                          <a:effectLst/>
                          <a:latin typeface="Georgia" pitchFamily="18" charset="0"/>
                          <a:cs typeface="Arial" pitchFamily="34" charset="0"/>
                        </a:rPr>
                        <a:t>Owned</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1" lang="en-US" sz="1800" b="1" i="1" u="none" strike="noStrike" cap="none" normalizeH="0" baseline="0" dirty="0" smtClean="0">
                          <a:ln>
                            <a:noFill/>
                          </a:ln>
                          <a:solidFill>
                            <a:schemeClr val="tx1"/>
                          </a:solidFill>
                          <a:effectLst/>
                          <a:latin typeface="Georgia" pitchFamily="18" charset="0"/>
                          <a:cs typeface="Arial" pitchFamily="34" charset="0"/>
                        </a:rPr>
                        <a:t>Owned</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620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err="1" smtClean="0">
                          <a:ln>
                            <a:noFill/>
                          </a:ln>
                          <a:solidFill>
                            <a:schemeClr val="tx1"/>
                          </a:solidFill>
                          <a:effectLst/>
                          <a:latin typeface="Georgia" pitchFamily="18" charset="0"/>
                          <a:cs typeface="Arial" pitchFamily="34" charset="0"/>
                        </a:rPr>
                        <a:t>Greencycle</a:t>
                      </a:r>
                      <a:r>
                        <a:rPr kumimoji="1" lang="en-US" sz="1800" b="1" i="0" u="none" strike="noStrike" cap="none" normalizeH="0" baseline="0" dirty="0" smtClean="0">
                          <a:ln>
                            <a:noFill/>
                          </a:ln>
                          <a:solidFill>
                            <a:schemeClr val="tx1"/>
                          </a:solidFill>
                          <a:effectLst/>
                          <a:latin typeface="Georgia" pitchFamily="18" charset="0"/>
                          <a:cs typeface="Arial" pitchFamily="34" charset="0"/>
                        </a:rPr>
                        <a:t> Topsoil Plus            </a:t>
                      </a:r>
                      <a:r>
                        <a:rPr kumimoji="1" lang="en-US" sz="1800" b="1" i="1" u="none" strike="noStrike" cap="none" normalizeH="0" baseline="0" dirty="0" smtClean="0">
                          <a:ln>
                            <a:noFill/>
                          </a:ln>
                          <a:solidFill>
                            <a:schemeClr val="tx1"/>
                          </a:solidFill>
                          <a:effectLst/>
                          <a:latin typeface="Georgia" pitchFamily="18" charset="0"/>
                          <a:cs typeface="Arial" pitchFamily="34" charset="0"/>
                        </a:rPr>
                        <a:t>(240 yards)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err="1" smtClean="0">
                          <a:ln>
                            <a:noFill/>
                          </a:ln>
                          <a:solidFill>
                            <a:schemeClr val="tx1"/>
                          </a:solidFill>
                          <a:effectLst/>
                          <a:latin typeface="Georgia" pitchFamily="18" charset="0"/>
                          <a:cs typeface="Arial" pitchFamily="34" charset="0"/>
                        </a:rPr>
                        <a:t>Greencycle</a:t>
                      </a:r>
                      <a:r>
                        <a:rPr kumimoji="1" lang="en-US" sz="1800" b="1" i="0" u="none" strike="noStrike" cap="none" normalizeH="0" baseline="0" dirty="0" smtClean="0">
                          <a:ln>
                            <a:noFill/>
                          </a:ln>
                          <a:solidFill>
                            <a:schemeClr val="tx1"/>
                          </a:solidFill>
                          <a:effectLst/>
                          <a:latin typeface="Georgia"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Fairfield, CT</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1" lang="en-US" sz="1800" b="1" i="0" u="none" strike="noStrike" cap="none" normalizeH="0" baseline="0" dirty="0" smtClean="0">
                          <a:ln>
                            <a:noFill/>
                          </a:ln>
                          <a:solidFill>
                            <a:srgbClr val="FF0000"/>
                          </a:solidFill>
                          <a:effectLst/>
                          <a:latin typeface="Georgia" pitchFamily="18" charset="0"/>
                          <a:cs typeface="Arial" pitchFamily="34" charset="0"/>
                        </a:rPr>
                        <a:t>$8,580.00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58681">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Total Start-Up Expenditures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1" lang="en-US" sz="1800" b="1" i="0" u="none" strike="noStrike" cap="none" normalizeH="0" baseline="0" dirty="0" smtClean="0">
                          <a:ln>
                            <a:noFill/>
                          </a:ln>
                          <a:solidFill>
                            <a:srgbClr val="10253F"/>
                          </a:solidFill>
                          <a:effectLst/>
                          <a:latin typeface="Georgia" pitchFamily="18" charset="0"/>
                          <a:cs typeface="Arial" pitchFamily="34" charset="0"/>
                        </a:rPr>
                        <a:t>	</a:t>
                      </a:r>
                      <a:r>
                        <a:rPr kumimoji="1" lang="en-US" sz="1800" b="1" i="0" u="none" strike="noStrike" cap="none" normalizeH="0" baseline="0" dirty="0" smtClean="0">
                          <a:ln>
                            <a:noFill/>
                          </a:ln>
                          <a:solidFill>
                            <a:schemeClr val="tx1"/>
                          </a:solidFill>
                          <a:effectLst/>
                          <a:latin typeface="Georgia" pitchFamily="18" charset="0"/>
                          <a:cs typeface="Arial" pitchFamily="34" charset="0"/>
                        </a:rPr>
                        <a:t>           </a:t>
                      </a:r>
                      <a:r>
                        <a:rPr kumimoji="1" lang="en-US" sz="1800" b="1" i="1" u="none" strike="noStrike" cap="none" normalizeH="0" baseline="0" dirty="0" smtClean="0">
                          <a:ln>
                            <a:noFill/>
                          </a:ln>
                          <a:solidFill>
                            <a:srgbClr val="FF0000"/>
                          </a:solidFill>
                          <a:effectLst/>
                          <a:latin typeface="Georgia" pitchFamily="18" charset="0"/>
                          <a:cs typeface="Arial" pitchFamily="34" charset="0"/>
                        </a:rPr>
                        <a:t>$45,912.74</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3" name="Table 2"/>
          <p:cNvGraphicFramePr>
            <a:graphicFrameLocks noGrp="1"/>
          </p:cNvGraphicFramePr>
          <p:nvPr/>
        </p:nvGraphicFramePr>
        <p:xfrm>
          <a:off x="0" y="4952999"/>
          <a:ext cx="9144000" cy="1905000"/>
        </p:xfrm>
        <a:graphic>
          <a:graphicData uri="http://schemas.openxmlformats.org/drawingml/2006/table">
            <a:tbl>
              <a:tblPr/>
              <a:tblGrid>
                <a:gridCol w="6020741"/>
                <a:gridCol w="3123259"/>
              </a:tblGrid>
              <a:tr h="57446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800" b="1" i="0" u="none" strike="noStrike" cap="none" normalizeH="0" baseline="0" dirty="0" smtClean="0">
                          <a:ln>
                            <a:noFill/>
                          </a:ln>
                          <a:solidFill>
                            <a:schemeClr val="tx1"/>
                          </a:solidFill>
                          <a:effectLst/>
                          <a:latin typeface="Arial" pitchFamily="34" charset="0"/>
                          <a:cs typeface="Arial" pitchFamily="34" charset="0"/>
                        </a:rPr>
                        <a:t>Cash Reserves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r>
              <a:tr h="411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Emergency Fund</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rgbClr val="FF0000"/>
                          </a:solidFill>
                          <a:effectLst/>
                          <a:latin typeface="Georgia" pitchFamily="18" charset="0"/>
                          <a:cs typeface="Arial" pitchFamily="34" charset="0"/>
                        </a:rPr>
                        <a:t>$22,956.37 </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11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Georgia" pitchFamily="18" charset="0"/>
                          <a:cs typeface="Arial" pitchFamily="34" charset="0"/>
                        </a:rPr>
                        <a:t>Reserve for Fixed Expenses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rgbClr val="FF0000"/>
                          </a:solidFill>
                          <a:effectLst/>
                          <a:latin typeface="Georgia" pitchFamily="18" charset="0"/>
                          <a:cs typeface="Arial" pitchFamily="34" charset="0"/>
                        </a:rPr>
                        <a:t>$585.24</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50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chemeClr val="tx1"/>
                          </a:solidFill>
                          <a:effectLst/>
                          <a:latin typeface="Georgia" pitchFamily="18" charset="0"/>
                          <a:cs typeface="Arial" pitchFamily="34" charset="0"/>
                        </a:rPr>
                        <a:t>Total Start-up Investment</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sz="2400" b="1" i="1" u="none" strike="noStrike" cap="none" normalizeH="0" baseline="0" dirty="0" smtClean="0">
                          <a:ln>
                            <a:noFill/>
                          </a:ln>
                          <a:solidFill>
                            <a:srgbClr val="FF0000"/>
                          </a:solidFill>
                          <a:effectLst/>
                          <a:latin typeface="Georgia" pitchFamily="18" charset="0"/>
                          <a:cs typeface="Arial" pitchFamily="34" charset="0"/>
                        </a:rPr>
                        <a:t>$68,869.11</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124200" y="152400"/>
            <a:ext cx="3962400" cy="762000"/>
          </a:xfrm>
        </p:spPr>
        <p:txBody>
          <a:bodyPr/>
          <a:lstStyle/>
          <a:p>
            <a:pPr fontAlgn="auto">
              <a:spcAft>
                <a:spcPts val="0"/>
              </a:spcAft>
              <a:buFont typeface="Arial" pitchFamily="34" charset="0"/>
              <a:buNone/>
              <a:defRPr/>
            </a:pPr>
            <a:r>
              <a:rPr lang="en-US" dirty="0" smtClean="0">
                <a:solidFill>
                  <a:schemeClr val="tx1"/>
                </a:solidFill>
              </a:rPr>
              <a:t>ROS &amp; ROI</a:t>
            </a:r>
          </a:p>
        </p:txBody>
      </p:sp>
      <p:graphicFrame>
        <p:nvGraphicFramePr>
          <p:cNvPr id="5" name="Content Placeholder 4"/>
          <p:cNvGraphicFramePr>
            <a:graphicFrameLocks noGrp="1"/>
          </p:cNvGraphicFramePr>
          <p:nvPr>
            <p:ph idx="4294967295"/>
          </p:nvPr>
        </p:nvGraphicFramePr>
        <p:xfrm>
          <a:off x="530225" y="908050"/>
          <a:ext cx="8229600" cy="2193471"/>
        </p:xfrm>
        <a:graphic>
          <a:graphicData uri="http://schemas.openxmlformats.org/drawingml/2006/table">
            <a:tbl>
              <a:tblPr firstRow="1" bandRow="1">
                <a:tableStyleId>{5C22544A-7EE6-4342-B048-85BDC9FD1C3A}</a:tableStyleId>
              </a:tblPr>
              <a:tblGrid>
                <a:gridCol w="6085114"/>
                <a:gridCol w="2144486"/>
              </a:tblGrid>
              <a:tr h="549878">
                <a:tc gridSpan="2">
                  <a:txBody>
                    <a:bodyPr/>
                    <a:lstStyle/>
                    <a:p>
                      <a:pPr marL="0" algn="ctr" rtl="0" eaLnBrk="1" latinLnBrk="0" hangingPunct="1"/>
                      <a:r>
                        <a:rPr kumimoji="0" lang="en-US" sz="2000" b="1" kern="1200" dirty="0" smtClean="0">
                          <a:solidFill>
                            <a:schemeClr val="tx1"/>
                          </a:solidFill>
                          <a:latin typeface="Arial" pitchFamily="34" charset="0"/>
                          <a:ea typeface="+mn-ea"/>
                          <a:cs typeface="Arial" pitchFamily="34" charset="0"/>
                        </a:rPr>
                        <a:t>ROS: Return on Sales</a:t>
                      </a:r>
                      <a:endParaRPr kumimoji="0" lang="en-US" sz="2000" b="1" kern="1200" dirty="0">
                        <a:solidFill>
                          <a:schemeClr val="tx1"/>
                        </a:solidFill>
                        <a:latin typeface="Arial" pitchFamily="34" charset="0"/>
                        <a:ea typeface="+mn-ea"/>
                        <a:cs typeface="Arial" pitchFamily="34" charset="0"/>
                      </a:endParaRPr>
                    </a:p>
                  </a:txBody>
                  <a:tcPr anchor="ctr">
                    <a:solidFill>
                      <a:srgbClr val="33CC33"/>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39925">
                <a:tc gridSpan="2">
                  <a:txBody>
                    <a:bodyPr/>
                    <a:lstStyle/>
                    <a:p>
                      <a:endParaRPr lang="en-US" dirty="0"/>
                    </a:p>
                  </a:txBody>
                  <a:tcPr anchor="ctr">
                    <a:blipFill rotWithShape="1">
                      <a:blip r:embed="rId3"/>
                      <a:stretch>
                        <a:fillRect t="-65217" b="-96377"/>
                      </a:stretch>
                    </a:blipFill>
                  </a:tcPr>
                </a:tc>
                <a:tc hMerge="1">
                  <a:txBody>
                    <a:bodyPr/>
                    <a:lstStyle/>
                    <a:p>
                      <a:endParaRPr lang="en-US" dirty="0"/>
                    </a:p>
                  </a:txBody>
                  <a:tcPr/>
                </a:tc>
              </a:tr>
              <a:tr h="803668">
                <a:tc>
                  <a:txBody>
                    <a:bodyPr/>
                    <a:lstStyle/>
                    <a:p>
                      <a:r>
                        <a:rPr lang="en-US" sz="1700" b="1" i="0" dirty="0" smtClean="0">
                          <a:latin typeface="Arial" pitchFamily="34" charset="0"/>
                          <a:cs typeface="Arial" pitchFamily="34" charset="0"/>
                        </a:rPr>
                        <a:t>For My Business:</a:t>
                      </a:r>
                      <a:endParaRPr lang="en-US" sz="2000" i="0" dirty="0" smtClean="0">
                        <a:latin typeface="Arial" pitchFamily="34" charset="0"/>
                        <a:cs typeface="Arial" pitchFamily="34" charset="0"/>
                      </a:endParaRPr>
                    </a:p>
                  </a:txBody>
                  <a:tcPr anchor="ct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r>
                        <a:rPr lang="en-US" sz="1600" dirty="0" smtClean="0">
                          <a:solidFill>
                            <a:schemeClr val="bg2">
                              <a:lumMod val="50000"/>
                            </a:schemeClr>
                          </a:solidFill>
                          <a:latin typeface="Arial" pitchFamily="34" charset="0"/>
                          <a:cs typeface="Arial" pitchFamily="34" charset="0"/>
                        </a:rPr>
                        <a:t> </a:t>
                      </a:r>
                      <a:endParaRPr lang="en-US" sz="1600" b="0" dirty="0" smtClean="0">
                        <a:solidFill>
                          <a:schemeClr val="bg2">
                            <a:lumMod val="50000"/>
                          </a:schemeClr>
                        </a:solidFill>
                        <a:latin typeface="Arial" pitchFamily="34" charset="0"/>
                        <a:cs typeface="Arial" pitchFamily="34" charset="0"/>
                      </a:endParaRPr>
                    </a:p>
                  </a:txBody>
                  <a:tcPr anchor="ctr"/>
                </a:tc>
              </a:tr>
            </a:tbl>
          </a:graphicData>
        </a:graphic>
      </p:graphicFrame>
      <p:graphicFrame>
        <p:nvGraphicFramePr>
          <p:cNvPr id="7" name="Content Placeholder 4"/>
          <p:cNvGraphicFramePr>
            <a:graphicFrameLocks/>
          </p:cNvGraphicFramePr>
          <p:nvPr/>
        </p:nvGraphicFramePr>
        <p:xfrm>
          <a:off x="530225" y="3422650"/>
          <a:ext cx="8229600" cy="2273484"/>
        </p:xfrm>
        <a:graphic>
          <a:graphicData uri="http://schemas.openxmlformats.org/drawingml/2006/table">
            <a:tbl>
              <a:tblPr firstRow="1" bandRow="1">
                <a:tableStyleId>{5C22544A-7EE6-4342-B048-85BDC9FD1C3A}</a:tableStyleId>
              </a:tblPr>
              <a:tblGrid>
                <a:gridCol w="6085114"/>
                <a:gridCol w="2144486"/>
              </a:tblGrid>
              <a:tr h="564941">
                <a:tc gridSpan="2">
                  <a:txBody>
                    <a:bodyPr/>
                    <a:lstStyle/>
                    <a:p>
                      <a:pPr marL="0" algn="ctr" rtl="0" eaLnBrk="1" latinLnBrk="0" hangingPunct="1"/>
                      <a:r>
                        <a:rPr kumimoji="0" lang="en-US" sz="2000" b="1" kern="1200" dirty="0" smtClean="0">
                          <a:solidFill>
                            <a:schemeClr val="tx1"/>
                          </a:solidFill>
                          <a:latin typeface="Arial" pitchFamily="34" charset="0"/>
                          <a:ea typeface="+mn-ea"/>
                          <a:cs typeface="Arial" pitchFamily="34" charset="0"/>
                        </a:rPr>
                        <a:t>ROI: Return on Investment</a:t>
                      </a:r>
                      <a:endParaRPr kumimoji="0" lang="en-US" sz="2000" b="1" kern="1200" dirty="0">
                        <a:solidFill>
                          <a:schemeClr val="tx1"/>
                        </a:solidFill>
                        <a:latin typeface="Arial" pitchFamily="34" charset="0"/>
                        <a:ea typeface="+mn-ea"/>
                        <a:cs typeface="Arial" pitchFamily="34" charset="0"/>
                      </a:endParaRPr>
                    </a:p>
                  </a:txBody>
                  <a:tcPr anchor="ctr">
                    <a:solidFill>
                      <a:schemeClr val="accent4">
                        <a:lumMod val="60000"/>
                        <a:lumOff val="40000"/>
                      </a:schemeClr>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82859">
                <a:tc gridSpan="2">
                  <a:txBody>
                    <a:bodyPr/>
                    <a:lstStyle/>
                    <a:p>
                      <a:endParaRPr lang="en-US" dirty="0"/>
                    </a:p>
                  </a:txBody>
                  <a:tcPr anchor="ctr">
                    <a:blipFill rotWithShape="1">
                      <a:blip r:embed="rId4"/>
                      <a:stretch>
                        <a:fillRect t="-64138" b="-93793"/>
                      </a:stretch>
                    </a:blipFill>
                  </a:tcPr>
                </a:tc>
                <a:tc hMerge="1">
                  <a:txBody>
                    <a:bodyPr/>
                    <a:lstStyle/>
                    <a:p>
                      <a:endParaRPr lang="en-US" dirty="0"/>
                    </a:p>
                  </a:txBody>
                  <a:tcPr/>
                </a:tc>
              </a:tr>
              <a:tr h="825684">
                <a:tc>
                  <a:txBody>
                    <a:bodyPr/>
                    <a:lstStyle/>
                    <a:p>
                      <a:pPr marL="0" algn="l" rtl="0" eaLnBrk="1" latinLnBrk="0" hangingPunct="1"/>
                      <a:r>
                        <a:rPr lang="en-US" sz="1700" b="1" dirty="0" smtClean="0">
                          <a:latin typeface="Arial" pitchFamily="34" charset="0"/>
                          <a:cs typeface="Arial" pitchFamily="34" charset="0"/>
                        </a:rPr>
                        <a:t>For My Business:</a:t>
                      </a:r>
                      <a:endParaRPr kumimoji="0" lang="en-US" sz="1800" i="0" kern="1200" dirty="0" smtClean="0">
                        <a:solidFill>
                          <a:srgbClr val="FF0000"/>
                        </a:solidFill>
                        <a:latin typeface="Cambria Math"/>
                        <a:ea typeface="+mn-ea"/>
                        <a:cs typeface="Arial" pitchFamily="34" charset="0"/>
                      </a:endParaRPr>
                    </a:p>
                  </a:txBody>
                  <a:tcPr anchor="ctr">
                    <a:solidFill>
                      <a:schemeClr val="accent3">
                        <a:lumMod val="20000"/>
                        <a:lumOff val="80000"/>
                      </a:schemeClr>
                    </a:solidFill>
                  </a:tcP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p>
                  </a:txBody>
                  <a:tcPr anchor="ctr">
                    <a:solidFill>
                      <a:schemeClr val="accent3">
                        <a:lumMod val="20000"/>
                        <a:lumOff val="80000"/>
                      </a:schemeClr>
                    </a:solidFill>
                  </a:tcPr>
                </a:tc>
              </a:tr>
            </a:tbl>
          </a:graphicData>
        </a:graphic>
      </p:graphicFrame>
      <p:pic>
        <p:nvPicPr>
          <p:cNvPr id="64516" name="Picture 13" descr="NFTE_SmallTagLock_PantoneC.eps"/>
          <p:cNvPicPr>
            <a:picLocks noChangeAspect="1"/>
          </p:cNvPicPr>
          <p:nvPr/>
        </p:nvPicPr>
        <p:blipFill>
          <a:blip r:embed="rId5" cstate="print"/>
          <a:srcRect/>
          <a:stretch>
            <a:fillRect/>
          </a:stretch>
        </p:blipFill>
        <p:spPr bwMode="auto">
          <a:xfrm>
            <a:off x="33338" y="6019800"/>
            <a:ext cx="1609725" cy="804863"/>
          </a:xfrm>
          <a:prstGeom prst="rect">
            <a:avLst/>
          </a:prstGeom>
          <a:noFill/>
          <a:ln w="9525">
            <a:noFill/>
            <a:miter lim="800000"/>
            <a:headEnd/>
            <a:tailEnd/>
          </a:ln>
        </p:spPr>
      </p:pic>
      <p:sp>
        <p:nvSpPr>
          <p:cNvPr id="64517" name="TextBox 2"/>
          <p:cNvSpPr txBox="1">
            <a:spLocks noChangeArrowheads="1"/>
          </p:cNvSpPr>
          <p:nvPr/>
        </p:nvSpPr>
        <p:spPr bwMode="auto">
          <a:xfrm>
            <a:off x="2438400" y="2454275"/>
            <a:ext cx="2209800" cy="523220"/>
          </a:xfrm>
          <a:prstGeom prst="rect">
            <a:avLst/>
          </a:prstGeom>
          <a:noFill/>
          <a:ln w="9525">
            <a:noFill/>
            <a:miter lim="800000"/>
            <a:headEnd/>
            <a:tailEnd/>
          </a:ln>
        </p:spPr>
        <p:txBody>
          <a:bodyPr>
            <a:spAutoFit/>
          </a:bodyPr>
          <a:lstStyle/>
          <a:p>
            <a:r>
              <a:rPr lang="en-US" sz="1400" dirty="0">
                <a:solidFill>
                  <a:srgbClr val="FF0000"/>
                </a:solidFill>
                <a:latin typeface="Georgia" pitchFamily="18" charset="0"/>
              </a:rPr>
              <a:t> </a:t>
            </a:r>
            <a:r>
              <a:rPr lang="en-US" sz="1400" dirty="0" smtClean="0">
                <a:solidFill>
                  <a:srgbClr val="FF0000"/>
                </a:solidFill>
                <a:latin typeface="Georgia" pitchFamily="18" charset="0"/>
              </a:rPr>
              <a:t>$80,658.87</a:t>
            </a:r>
            <a:endParaRPr lang="en-US" sz="1400" dirty="0">
              <a:solidFill>
                <a:srgbClr val="FF0000"/>
              </a:solidFill>
              <a:latin typeface="Georgia" pitchFamily="18" charset="0"/>
            </a:endParaRPr>
          </a:p>
          <a:p>
            <a:r>
              <a:rPr lang="en-US" sz="1400" dirty="0" smtClean="0">
                <a:solidFill>
                  <a:srgbClr val="FF0000"/>
                </a:solidFill>
                <a:latin typeface="Georgia" pitchFamily="18" charset="0"/>
              </a:rPr>
              <a:t>$113,062.50</a:t>
            </a:r>
            <a:r>
              <a:rPr lang="en-US" sz="1400" dirty="0">
                <a:solidFill>
                  <a:srgbClr val="FF0000"/>
                </a:solidFill>
                <a:latin typeface="Georgia" pitchFamily="18" charset="0"/>
              </a:rPr>
              <a:t>	</a:t>
            </a:r>
          </a:p>
        </p:txBody>
      </p:sp>
      <p:cxnSp>
        <p:nvCxnSpPr>
          <p:cNvPr id="6" name="Straight Connector 5"/>
          <p:cNvCxnSpPr>
            <a:stCxn id="64517" idx="1"/>
          </p:cNvCxnSpPr>
          <p:nvPr/>
        </p:nvCxnSpPr>
        <p:spPr>
          <a:xfrm flipV="1">
            <a:off x="2438400" y="2713038"/>
            <a:ext cx="1676400" cy="28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4519" name="TextBox 11"/>
          <p:cNvSpPr txBox="1">
            <a:spLocks noChangeArrowheads="1"/>
          </p:cNvSpPr>
          <p:nvPr/>
        </p:nvSpPr>
        <p:spPr bwMode="auto">
          <a:xfrm>
            <a:off x="4343400" y="2574925"/>
            <a:ext cx="1828800" cy="336550"/>
          </a:xfrm>
          <a:prstGeom prst="rect">
            <a:avLst/>
          </a:prstGeom>
          <a:noFill/>
          <a:ln w="9525">
            <a:noFill/>
            <a:miter lim="800000"/>
            <a:headEnd/>
            <a:tailEnd/>
          </a:ln>
        </p:spPr>
        <p:txBody>
          <a:bodyPr>
            <a:spAutoFit/>
          </a:bodyPr>
          <a:lstStyle/>
          <a:p>
            <a:r>
              <a:rPr lang="en-US" sz="1400" dirty="0">
                <a:solidFill>
                  <a:srgbClr val="FF0000"/>
                </a:solidFill>
              </a:rPr>
              <a:t>X</a:t>
            </a:r>
            <a:r>
              <a:rPr lang="en-US" sz="1400" dirty="0">
                <a:solidFill>
                  <a:srgbClr val="FF0000"/>
                </a:solidFill>
                <a:latin typeface="Georgia" pitchFamily="18" charset="0"/>
              </a:rPr>
              <a:t> 100 = </a:t>
            </a:r>
            <a:r>
              <a:rPr lang="en-US" sz="1600" b="1" dirty="0" smtClean="0">
                <a:latin typeface="Georgia" pitchFamily="18" charset="0"/>
              </a:rPr>
              <a:t>%71</a:t>
            </a:r>
            <a:endParaRPr lang="en-US" sz="1600" b="1" dirty="0">
              <a:latin typeface="Georgia" pitchFamily="18" charset="0"/>
            </a:endParaRPr>
          </a:p>
        </p:txBody>
      </p:sp>
      <p:sp>
        <p:nvSpPr>
          <p:cNvPr id="64520" name="TextBox 18"/>
          <p:cNvSpPr txBox="1">
            <a:spLocks noChangeArrowheads="1"/>
          </p:cNvSpPr>
          <p:nvPr/>
        </p:nvSpPr>
        <p:spPr bwMode="auto">
          <a:xfrm>
            <a:off x="2438400" y="4953000"/>
            <a:ext cx="2286000" cy="738664"/>
          </a:xfrm>
          <a:prstGeom prst="rect">
            <a:avLst/>
          </a:prstGeom>
          <a:noFill/>
          <a:ln w="9525">
            <a:noFill/>
            <a:miter lim="800000"/>
            <a:headEnd/>
            <a:tailEnd/>
          </a:ln>
        </p:spPr>
        <p:txBody>
          <a:bodyPr>
            <a:spAutoFit/>
          </a:bodyPr>
          <a:lstStyle/>
          <a:p>
            <a:pPr>
              <a:tabLst>
                <a:tab pos="112713" algn="l"/>
              </a:tabLst>
            </a:pPr>
            <a:r>
              <a:rPr lang="en-US" sz="1400" dirty="0" smtClean="0">
                <a:solidFill>
                  <a:srgbClr val="FF0000"/>
                </a:solidFill>
                <a:latin typeface="Georgia" pitchFamily="18" charset="0"/>
              </a:rPr>
              <a:t>$80,658.87</a:t>
            </a:r>
            <a:endParaRPr lang="en-US" sz="1400" dirty="0">
              <a:solidFill>
                <a:srgbClr val="FF0000"/>
              </a:solidFill>
              <a:latin typeface="Georgia" pitchFamily="18" charset="0"/>
            </a:endParaRPr>
          </a:p>
          <a:p>
            <a:pPr>
              <a:tabLst>
                <a:tab pos="112713" algn="l"/>
              </a:tabLst>
            </a:pPr>
            <a:r>
              <a:rPr lang="en-US" sz="1400" dirty="0" smtClean="0">
                <a:solidFill>
                  <a:srgbClr val="FF0000"/>
                </a:solidFill>
                <a:latin typeface="Georgia" pitchFamily="18" charset="0"/>
              </a:rPr>
              <a:t>$68,869.11</a:t>
            </a:r>
            <a:endParaRPr lang="en-US" sz="1400" dirty="0">
              <a:solidFill>
                <a:srgbClr val="FF0000"/>
              </a:solidFill>
              <a:latin typeface="Georgia" pitchFamily="18" charset="0"/>
            </a:endParaRPr>
          </a:p>
          <a:p>
            <a:pPr>
              <a:tabLst>
                <a:tab pos="112713" algn="l"/>
              </a:tabLst>
            </a:pPr>
            <a:endParaRPr lang="en-US" sz="1400" dirty="0">
              <a:solidFill>
                <a:srgbClr val="FF0000"/>
              </a:solidFill>
              <a:latin typeface="Georgia" pitchFamily="18" charset="0"/>
            </a:endParaRPr>
          </a:p>
        </p:txBody>
      </p:sp>
      <p:sp>
        <p:nvSpPr>
          <p:cNvPr id="64521" name="TextBox 19"/>
          <p:cNvSpPr txBox="1">
            <a:spLocks noChangeArrowheads="1"/>
          </p:cNvSpPr>
          <p:nvPr/>
        </p:nvSpPr>
        <p:spPr bwMode="auto">
          <a:xfrm>
            <a:off x="4454525" y="5060950"/>
            <a:ext cx="1828800" cy="336550"/>
          </a:xfrm>
          <a:prstGeom prst="rect">
            <a:avLst/>
          </a:prstGeom>
          <a:noFill/>
          <a:ln w="9525">
            <a:noFill/>
            <a:miter lim="800000"/>
            <a:headEnd/>
            <a:tailEnd/>
          </a:ln>
        </p:spPr>
        <p:txBody>
          <a:bodyPr>
            <a:spAutoFit/>
          </a:bodyPr>
          <a:lstStyle/>
          <a:p>
            <a:r>
              <a:rPr lang="en-US" sz="1400" dirty="0">
                <a:solidFill>
                  <a:srgbClr val="FF0000"/>
                </a:solidFill>
              </a:rPr>
              <a:t>X</a:t>
            </a:r>
            <a:r>
              <a:rPr lang="en-US" sz="1400" dirty="0">
                <a:solidFill>
                  <a:srgbClr val="FF0000"/>
                </a:solidFill>
                <a:latin typeface="Georgia" pitchFamily="18" charset="0"/>
              </a:rPr>
              <a:t> 100 = </a:t>
            </a:r>
            <a:r>
              <a:rPr lang="en-US" sz="1600" b="1" dirty="0">
                <a:latin typeface="Georgia" pitchFamily="18" charset="0"/>
              </a:rPr>
              <a:t>%</a:t>
            </a:r>
            <a:r>
              <a:rPr lang="en-US" sz="1600" b="1" dirty="0" smtClean="0">
                <a:latin typeface="Georgia" pitchFamily="18" charset="0"/>
              </a:rPr>
              <a:t>117</a:t>
            </a:r>
            <a:endParaRPr lang="en-US" sz="1600" b="1" dirty="0">
              <a:latin typeface="Georgia" pitchFamily="18" charset="0"/>
            </a:endParaRPr>
          </a:p>
        </p:txBody>
      </p:sp>
      <p:cxnSp>
        <p:nvCxnSpPr>
          <p:cNvPr id="21" name="Straight Connector 20"/>
          <p:cNvCxnSpPr/>
          <p:nvPr/>
        </p:nvCxnSpPr>
        <p:spPr>
          <a:xfrm>
            <a:off x="2514600" y="5214938"/>
            <a:ext cx="1828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72400" y="2590800"/>
            <a:ext cx="914400" cy="33655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r>
              <a:rPr lang="en-US" sz="1600" b="1" dirty="0" smtClean="0">
                <a:solidFill>
                  <a:schemeClr val="tx1"/>
                </a:solidFill>
                <a:latin typeface="Georgia" pitchFamily="18" charset="0"/>
                <a:cs typeface="Arial" pitchFamily="34" charset="0"/>
              </a:rPr>
              <a:t>$.71</a:t>
            </a:r>
            <a:endParaRPr lang="en-US" sz="1600" b="1" dirty="0">
              <a:solidFill>
                <a:schemeClr val="tx1"/>
              </a:solidFill>
              <a:latin typeface="Georgia" pitchFamily="18" charset="0"/>
              <a:cs typeface="Arial" pitchFamily="34" charset="0"/>
            </a:endParaRPr>
          </a:p>
        </p:txBody>
      </p:sp>
      <p:sp>
        <p:nvSpPr>
          <p:cNvPr id="13" name="TextBox 12"/>
          <p:cNvSpPr txBox="1"/>
          <p:nvPr/>
        </p:nvSpPr>
        <p:spPr>
          <a:xfrm>
            <a:off x="7696200" y="5214938"/>
            <a:ext cx="914400" cy="33655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r>
              <a:rPr lang="en-US" sz="1600" b="1" dirty="0">
                <a:solidFill>
                  <a:schemeClr val="tx1"/>
                </a:solidFill>
                <a:latin typeface="Georgia" pitchFamily="18" charset="0"/>
                <a:cs typeface="Arial" pitchFamily="34" charset="0"/>
              </a:rPr>
              <a:t>$</a:t>
            </a:r>
            <a:r>
              <a:rPr lang="en-US" sz="1600" b="1" dirty="0" smtClean="0">
                <a:solidFill>
                  <a:schemeClr val="tx1"/>
                </a:solidFill>
                <a:latin typeface="Georgia" pitchFamily="18" charset="0"/>
                <a:cs typeface="Arial" pitchFamily="34" charset="0"/>
              </a:rPr>
              <a:t>1.17</a:t>
            </a:r>
            <a:endParaRPr lang="en-US" sz="1600" b="1" dirty="0">
              <a:solidFill>
                <a:schemeClr val="tx1"/>
              </a:solidFill>
              <a:latin typeface="Georgia"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7"/>
          <p:cNvSpPr>
            <a:spLocks/>
          </p:cNvSpPr>
          <p:nvPr/>
        </p:nvSpPr>
        <p:spPr bwMode="auto">
          <a:xfrm>
            <a:off x="1219200" y="1066800"/>
            <a:ext cx="6400800" cy="2286000"/>
          </a:xfrm>
          <a:prstGeom prst="rect">
            <a:avLst/>
          </a:prstGeom>
          <a:noFill/>
          <a:ln w="9525">
            <a:noFill/>
            <a:miter lim="800000"/>
            <a:headEnd/>
            <a:tailEnd/>
          </a:ln>
        </p:spPr>
        <p:txBody>
          <a:bodyPr anchor="ctr"/>
          <a:lstStyle/>
          <a:p>
            <a:pPr algn="ctr"/>
            <a:r>
              <a:rPr kumimoji="1" lang="en-US" sz="4400" dirty="0">
                <a:latin typeface="Tempus Sans ITC" pitchFamily="82" charset="0"/>
              </a:rPr>
              <a:t> The Lunch </a:t>
            </a:r>
            <a:r>
              <a:rPr kumimoji="1" lang="en-US" sz="4400" dirty="0" smtClean="0">
                <a:latin typeface="Tempus Sans ITC" pitchFamily="82" charset="0"/>
              </a:rPr>
              <a:t>Table,</a:t>
            </a:r>
            <a:endParaRPr kumimoji="1" lang="en-US" sz="4400" dirty="0">
              <a:latin typeface="Tempus Sans ITC" pitchFamily="82" charset="0"/>
            </a:endParaRPr>
          </a:p>
          <a:p>
            <a:pPr algn="ctr"/>
            <a:r>
              <a:rPr kumimoji="1" lang="en-US" sz="4400" dirty="0">
                <a:latin typeface="Tempus Sans ITC" pitchFamily="82" charset="0"/>
              </a:rPr>
              <a:t> </a:t>
            </a:r>
            <a:r>
              <a:rPr kumimoji="1" lang="en-US" sz="4400" dirty="0" smtClean="0">
                <a:latin typeface="Tempus Sans ITC" pitchFamily="82" charset="0"/>
              </a:rPr>
              <a:t>LLC</a:t>
            </a:r>
            <a:endParaRPr kumimoji="1" lang="en-US" sz="4400" dirty="0">
              <a:latin typeface="Tempus Sans ITC" pitchFamily="82" charset="0"/>
            </a:endParaRPr>
          </a:p>
        </p:txBody>
      </p:sp>
      <p:sp>
        <p:nvSpPr>
          <p:cNvPr id="28674" name="Rectangle 5"/>
          <p:cNvSpPr>
            <a:spLocks noChangeArrowheads="1"/>
          </p:cNvSpPr>
          <p:nvPr/>
        </p:nvSpPr>
        <p:spPr bwMode="auto">
          <a:xfrm>
            <a:off x="4800600" y="4267200"/>
            <a:ext cx="4343400" cy="1569660"/>
          </a:xfrm>
          <a:prstGeom prst="rect">
            <a:avLst/>
          </a:prstGeom>
          <a:noFill/>
          <a:ln w="9525">
            <a:noFill/>
            <a:miter lim="800000"/>
            <a:headEnd/>
            <a:tailEnd/>
          </a:ln>
        </p:spPr>
        <p:txBody>
          <a:bodyPr wrap="square">
            <a:spAutoFit/>
          </a:bodyPr>
          <a:lstStyle/>
          <a:p>
            <a:r>
              <a:rPr kumimoji="1" lang="en-US" dirty="0" smtClean="0"/>
              <a:t>Dylan </a:t>
            </a:r>
            <a:r>
              <a:rPr kumimoji="1" lang="en-US" dirty="0"/>
              <a:t>St. </a:t>
            </a:r>
            <a:r>
              <a:rPr kumimoji="1" lang="en-US" dirty="0" smtClean="0"/>
              <a:t>Jean</a:t>
            </a:r>
          </a:p>
          <a:p>
            <a:r>
              <a:rPr kumimoji="1" lang="en-US" dirty="0" smtClean="0"/>
              <a:t>Sport and Medical </a:t>
            </a:r>
            <a:r>
              <a:rPr kumimoji="1" lang="en-US" dirty="0" smtClean="0"/>
              <a:t>Sciences Academy </a:t>
            </a:r>
            <a:endParaRPr kumimoji="1" lang="en-US" dirty="0" smtClean="0"/>
          </a:p>
          <a:p>
            <a:r>
              <a:rPr kumimoji="1" lang="en-US" dirty="0" smtClean="0"/>
              <a:t>Hartford, CT</a:t>
            </a:r>
            <a:endParaRPr kumimoji="1" lang="en-US" dirty="0"/>
          </a:p>
          <a:p>
            <a:endParaRPr kumimoji="1" lang="en-US" dirty="0"/>
          </a:p>
          <a:p>
            <a:r>
              <a:rPr kumimoji="1" lang="en-US" dirty="0"/>
              <a:t>                   </a:t>
            </a:r>
            <a:endParaRPr kumimoji="1" lang="en-US" sz="2400" dirty="0"/>
          </a:p>
        </p:txBody>
      </p:sp>
      <p:pic>
        <p:nvPicPr>
          <p:cNvPr id="28675" name="Picture 13" descr="NFTE_SmallTagLock_PantoneC.eps"/>
          <p:cNvPicPr>
            <a:picLocks noChangeAspect="1"/>
          </p:cNvPicPr>
          <p:nvPr/>
        </p:nvPicPr>
        <p:blipFill>
          <a:blip r:embed="rId3" cstate="print"/>
          <a:srcRect/>
          <a:stretch>
            <a:fillRect/>
          </a:stretch>
        </p:blipFill>
        <p:spPr bwMode="auto">
          <a:xfrm>
            <a:off x="0" y="4038600"/>
            <a:ext cx="1609725" cy="804863"/>
          </a:xfrm>
          <a:prstGeom prst="rect">
            <a:avLst/>
          </a:prstGeom>
          <a:noFill/>
          <a:ln w="9525">
            <a:noFill/>
            <a:miter lim="800000"/>
            <a:headEnd/>
            <a:tailEnd/>
          </a:ln>
        </p:spPr>
      </p:pic>
      <p:pic>
        <p:nvPicPr>
          <p:cNvPr id="28676" name="Picture 6" descr="http://malaysiads.com/wp-content/uploads/classipress/natural-organic-fert-999736493.jpg"/>
          <p:cNvPicPr>
            <a:picLocks noChangeAspect="1" noChangeArrowheads="1"/>
          </p:cNvPicPr>
          <p:nvPr/>
        </p:nvPicPr>
        <p:blipFill>
          <a:blip r:embed="rId4" cstate="print"/>
          <a:srcRect/>
          <a:stretch>
            <a:fillRect/>
          </a:stretch>
        </p:blipFill>
        <p:spPr bwMode="auto">
          <a:xfrm>
            <a:off x="6400800" y="1066800"/>
            <a:ext cx="1131888" cy="1495425"/>
          </a:xfrm>
          <a:prstGeom prst="rect">
            <a:avLst/>
          </a:prstGeom>
          <a:noFill/>
          <a:ln w="9525">
            <a:noFill/>
            <a:miter lim="800000"/>
            <a:headEnd/>
            <a:tailEnd/>
          </a:ln>
        </p:spPr>
      </p:pic>
      <p:sp>
        <p:nvSpPr>
          <p:cNvPr id="28678" name="Text Box 6"/>
          <p:cNvSpPr txBox="1">
            <a:spLocks noChangeArrowheads="1"/>
          </p:cNvSpPr>
          <p:nvPr/>
        </p:nvSpPr>
        <p:spPr bwMode="auto">
          <a:xfrm>
            <a:off x="2362200" y="2895600"/>
            <a:ext cx="4634602" cy="369332"/>
          </a:xfrm>
          <a:prstGeom prst="rect">
            <a:avLst/>
          </a:prstGeom>
          <a:noFill/>
          <a:ln w="9525">
            <a:noFill/>
            <a:miter lim="800000"/>
            <a:headEnd/>
            <a:tailEnd/>
          </a:ln>
          <a:effectLst/>
        </p:spPr>
        <p:txBody>
          <a:bodyPr wrap="none">
            <a:spAutoFit/>
          </a:bodyPr>
          <a:lstStyle/>
          <a:p>
            <a:r>
              <a:rPr lang="en-US" i="1" dirty="0" smtClean="0"/>
              <a:t>“From the Greenhouse to the Schoolhouse”</a:t>
            </a:r>
            <a:endParaRPr lang="en-US" i="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2286000" y="152400"/>
            <a:ext cx="5334000" cy="1066800"/>
          </a:xfrm>
        </p:spPr>
        <p:txBody>
          <a:bodyPr/>
          <a:lstStyle/>
          <a:p>
            <a:pPr fontAlgn="auto">
              <a:spcAft>
                <a:spcPts val="0"/>
              </a:spcAft>
              <a:buFont typeface="Arial" pitchFamily="34" charset="0"/>
              <a:buNone/>
              <a:defRPr/>
            </a:pPr>
            <a:r>
              <a:rPr lang="en-US" dirty="0" smtClean="0">
                <a:solidFill>
                  <a:schemeClr val="tx1"/>
                </a:solidFill>
              </a:rPr>
              <a:t>Financing Strategy</a:t>
            </a:r>
            <a:endParaRPr lang="en-US" sz="1200" i="1" dirty="0" smtClean="0">
              <a:solidFill>
                <a:schemeClr val="tx1"/>
              </a:solidFill>
              <a:latin typeface="Myriad Web Pro"/>
            </a:endParaRPr>
          </a:p>
        </p:txBody>
      </p:sp>
      <p:graphicFrame>
        <p:nvGraphicFramePr>
          <p:cNvPr id="66631" name="Group 71"/>
          <p:cNvGraphicFramePr>
            <a:graphicFrameLocks noGrp="1"/>
          </p:cNvGraphicFramePr>
          <p:nvPr>
            <p:ph idx="4294967295"/>
          </p:nvPr>
        </p:nvGraphicFramePr>
        <p:xfrm>
          <a:off x="76201" y="2514600"/>
          <a:ext cx="8915400" cy="2016935"/>
        </p:xfrm>
        <a:graphic>
          <a:graphicData uri="http://schemas.openxmlformats.org/drawingml/2006/table">
            <a:tbl>
              <a:tblPr/>
              <a:tblGrid>
                <a:gridCol w="2667000"/>
                <a:gridCol w="1981200"/>
                <a:gridCol w="1142999"/>
                <a:gridCol w="1828800"/>
                <a:gridCol w="1295401"/>
              </a:tblGrid>
              <a:tr h="395288">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Source</a:t>
                      </a:r>
                      <a:endParaRPr kumimoji="1" lang="en-US" sz="2400" b="1" i="1" u="none" strike="noStrike" cap="none" normalizeH="0" baseline="0" dirty="0" smtClean="0">
                        <a:ln>
                          <a:noFill/>
                        </a:ln>
                        <a:solidFill>
                          <a:schemeClr val="tx1"/>
                        </a:solidFill>
                        <a:effectLst/>
                        <a:latin typeface="Arial" pitchFamily="34" charset="0"/>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Amount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Debt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Equity</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Gift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901700">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Grant (</a:t>
                      </a:r>
                      <a:r>
                        <a:rPr kumimoji="1" lang="en-US" sz="1200" b="1" i="0" u="none" strike="noStrike" cap="none" normalizeH="0" baseline="0" dirty="0" smtClean="0">
                          <a:ln>
                            <a:noFill/>
                          </a:ln>
                          <a:solidFill>
                            <a:schemeClr val="tx1"/>
                          </a:solidFill>
                          <a:effectLst/>
                          <a:latin typeface="Arial" pitchFamily="34" charset="0"/>
                          <a:cs typeface="Arial" pitchFamily="34" charset="0"/>
                        </a:rPr>
                        <a:t>www.grants.gov;Team Nutrition</a:t>
                      </a:r>
                      <a:r>
                        <a:rPr kumimoji="1" lang="en-US" sz="1600" b="1" i="0" u="none" strike="noStrike" cap="none" normalizeH="0" baseline="0" dirty="0" smtClean="0">
                          <a:ln>
                            <a:noFill/>
                          </a:ln>
                          <a:solidFill>
                            <a:schemeClr val="tx1"/>
                          </a:solidFill>
                          <a:effectLst/>
                          <a:latin typeface="Arial" pitchFamily="34" charset="0"/>
                          <a:cs typeface="Arial" pitchFamily="34" charset="0"/>
                        </a:rPr>
                        <a:t>)</a:t>
                      </a:r>
                      <a:endParaRPr kumimoji="1" lang="en-US" sz="2400" b="1" i="0" u="none" strike="noStrike" cap="none" normalizeH="0" baseline="0" dirty="0" smtClean="0">
                        <a:ln>
                          <a:noFill/>
                        </a:ln>
                        <a:solidFill>
                          <a:schemeClr val="tx1"/>
                        </a:solidFill>
                        <a:effectLst/>
                        <a:latin typeface="Arial" pitchFamily="34" charset="0"/>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1" lang="en-US" sz="2400" b="1" i="0" u="none" strike="noStrike" cap="none" normalizeH="0" baseline="0" dirty="0" smtClean="0">
                          <a:ln>
                            <a:noFill/>
                          </a:ln>
                          <a:solidFill>
                            <a:srgbClr val="10253F"/>
                          </a:solidFill>
                          <a:effectLst/>
                          <a:latin typeface="Georgia" pitchFamily="18" charset="0"/>
                          <a:cs typeface="Arial" pitchFamily="34" charset="0"/>
                        </a:rPr>
                        <a:t>$68,869.11</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1600" algn="r"/>
                        </a:tabLst>
                      </a:pPr>
                      <a:endParaRPr kumimoji="1" lang="en-US" sz="2400" b="1" i="0" u="none" strike="noStrike" cap="none" normalizeH="0" baseline="0" dirty="0" smtClean="0">
                        <a:ln>
                          <a:noFill/>
                        </a:ln>
                        <a:solidFill>
                          <a:srgbClr val="10253F"/>
                        </a:solidFill>
                        <a:effectLst/>
                        <a:latin typeface="Georgia" pitchFamily="18" charset="0"/>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tab pos="1371600" algn="r"/>
                        </a:tabLst>
                      </a:pPr>
                      <a:endParaRPr kumimoji="1" lang="en-US" sz="2400" b="1" i="0" u="none" strike="noStrike" cap="none" normalizeH="0" baseline="0" dirty="0" smtClean="0">
                        <a:ln>
                          <a:noFill/>
                        </a:ln>
                        <a:solidFill>
                          <a:srgbClr val="10253F"/>
                        </a:solidFill>
                        <a:effectLst/>
                        <a:latin typeface="Georgia" pitchFamily="18" charset="0"/>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1" lang="en-US" sz="2400" b="1" i="0" u="none" strike="noStrike" cap="none" normalizeH="0" baseline="0" dirty="0" smtClean="0">
                        <a:ln>
                          <a:noFill/>
                        </a:ln>
                        <a:solidFill>
                          <a:srgbClr val="10253F"/>
                        </a:solidFill>
                        <a:effectLst/>
                        <a:latin typeface="Georgia" pitchFamily="18" charset="0"/>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66516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1" lang="en-US" sz="2400" b="1" i="0" u="none" strike="noStrike" cap="none" normalizeH="0" baseline="0" dirty="0" smtClean="0">
                          <a:ln>
                            <a:noFill/>
                          </a:ln>
                          <a:solidFill>
                            <a:schemeClr val="tx1"/>
                          </a:solidFill>
                          <a:effectLst/>
                          <a:latin typeface="Arial" pitchFamily="34" charset="0"/>
                          <a:cs typeface="Arial" pitchFamily="34" charset="0"/>
                        </a:rPr>
                        <a:t>Totals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1" lang="en-US" sz="2400" b="1" i="0" u="none" strike="noStrike" cap="none" normalizeH="0" baseline="0" dirty="0" smtClean="0">
                          <a:ln>
                            <a:noFill/>
                          </a:ln>
                          <a:solidFill>
                            <a:srgbClr val="10253F"/>
                          </a:solidFill>
                          <a:effectLst/>
                          <a:latin typeface="Georgia" pitchFamily="18" charset="0"/>
                          <a:cs typeface="Arial" pitchFamily="34" charset="0"/>
                        </a:rPr>
                        <a:t>$68,869.11</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1" lang="en-US" sz="2400" b="1" i="0" u="none" strike="noStrike" cap="none" normalizeH="0" baseline="0" dirty="0" smtClean="0">
                        <a:ln>
                          <a:noFill/>
                        </a:ln>
                        <a:solidFill>
                          <a:srgbClr val="10253F"/>
                        </a:solidFill>
                        <a:effectLst/>
                        <a:latin typeface="Georgia" pitchFamily="18" charset="0"/>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1" lang="en-US" sz="2400" b="1" i="0" u="none" strike="noStrike" cap="none" normalizeH="0" baseline="0" dirty="0" smtClean="0">
                          <a:ln>
                            <a:noFill/>
                          </a:ln>
                          <a:solidFill>
                            <a:srgbClr val="10253F"/>
                          </a:solidFill>
                          <a:effectLst/>
                          <a:latin typeface="Georgia" pitchFamily="18" charset="0"/>
                          <a:cs typeface="Arial" pitchFamily="34" charset="0"/>
                        </a:rPr>
                        <a:t>  </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1" lang="en-US" sz="2400" b="1" i="0" u="none" strike="noStrike" cap="none" normalizeH="0" baseline="0" dirty="0" smtClean="0">
                        <a:ln>
                          <a:noFill/>
                        </a:ln>
                        <a:solidFill>
                          <a:srgbClr val="10253F"/>
                        </a:solidFill>
                        <a:effectLst/>
                        <a:latin typeface="Georgia" pitchFamily="18" charset="0"/>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pic>
        <p:nvPicPr>
          <p:cNvPr id="66606"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8" name="Text Box 274"/>
          <p:cNvSpPr txBox="1">
            <a:spLocks noChangeArrowheads="1"/>
          </p:cNvSpPr>
          <p:nvPr/>
        </p:nvSpPr>
        <p:spPr bwMode="auto">
          <a:xfrm>
            <a:off x="5257800" y="1371600"/>
            <a:ext cx="1905000" cy="46166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2400" b="1" dirty="0" smtClean="0">
                <a:solidFill>
                  <a:srgbClr val="FF0000"/>
                </a:solidFill>
                <a:latin typeface="Arial" pitchFamily="34" charset="0"/>
                <a:cs typeface="Arial" pitchFamily="34" charset="0"/>
              </a:rPr>
              <a:t>$68,869.11</a:t>
            </a:r>
            <a:endParaRPr lang="en-US" sz="2400" b="1" dirty="0">
              <a:solidFill>
                <a:srgbClr val="FF0000"/>
              </a:solidFill>
              <a:latin typeface="Arial" pitchFamily="34" charset="0"/>
              <a:cs typeface="Arial" pitchFamily="34" charset="0"/>
            </a:endParaRPr>
          </a:p>
        </p:txBody>
      </p:sp>
      <p:sp>
        <p:nvSpPr>
          <p:cNvPr id="7" name="TextBox 3"/>
          <p:cNvSpPr txBox="1">
            <a:spLocks noChangeArrowheads="1"/>
          </p:cNvSpPr>
          <p:nvPr/>
        </p:nvSpPr>
        <p:spPr bwMode="auto">
          <a:xfrm>
            <a:off x="990600" y="1371600"/>
            <a:ext cx="3962400" cy="461665"/>
          </a:xfrm>
          <a:prstGeom prst="rect">
            <a:avLst/>
          </a:prstGeom>
          <a:solidFill>
            <a:schemeClr val="accent4">
              <a:lumMod val="60000"/>
              <a:lumOff val="40000"/>
            </a:schemeClr>
          </a:solidFill>
          <a:ln/>
          <a:effectLst/>
          <a:extLst/>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2400" b="1" dirty="0">
                <a:latin typeface="Arial" pitchFamily="34" charset="0"/>
                <a:ea typeface="Microsoft YaHei" pitchFamily="34" charset="-122"/>
                <a:cs typeface="Arial" pitchFamily="34" charset="0"/>
              </a:rPr>
              <a:t>Total Start-Up Investment</a:t>
            </a:r>
          </a:p>
        </p:txBody>
      </p:sp>
      <p:cxnSp>
        <p:nvCxnSpPr>
          <p:cNvPr id="12" name="Straight Connector 11"/>
          <p:cNvCxnSpPr/>
          <p:nvPr/>
        </p:nvCxnSpPr>
        <p:spPr>
          <a:xfrm>
            <a:off x="5867400" y="2971800"/>
            <a:ext cx="1828800" cy="8382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rot="10800000" flipV="1">
            <a:off x="5867400" y="2971800"/>
            <a:ext cx="1828800" cy="838200"/>
          </a:xfrm>
          <a:prstGeom prst="line">
            <a:avLst/>
          </a:prstGeom>
        </p:spPr>
        <p:style>
          <a:lnRef idx="3">
            <a:schemeClr val="accent4"/>
          </a:lnRef>
          <a:fillRef idx="0">
            <a:schemeClr val="accent4"/>
          </a:fillRef>
          <a:effectRef idx="2">
            <a:schemeClr val="accent4"/>
          </a:effectRef>
          <a:fontRef idx="minor">
            <a:schemeClr val="tx1"/>
          </a:fontRef>
        </p:style>
      </p:cxnSp>
      <p:sp>
        <p:nvSpPr>
          <p:cNvPr id="9" name="Flowchart: Connector 8"/>
          <p:cNvSpPr/>
          <p:nvPr/>
        </p:nvSpPr>
        <p:spPr>
          <a:xfrm>
            <a:off x="5105400" y="1371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105400" y="16764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81000" y="-152400"/>
            <a:ext cx="8229600" cy="1630363"/>
          </a:xfrm>
        </p:spPr>
        <p:txBody>
          <a:bodyPr/>
          <a:lstStyle/>
          <a:p>
            <a:pPr algn="ctr" fontAlgn="auto">
              <a:spcAft>
                <a:spcPts val="0"/>
              </a:spcAft>
              <a:buFont typeface="Arial" pitchFamily="34" charset="0"/>
              <a:buNone/>
              <a:defRPr/>
            </a:pPr>
            <a:r>
              <a:rPr lang="en-US" dirty="0" smtClean="0">
                <a:solidFill>
                  <a:schemeClr val="tx1"/>
                </a:solidFill>
              </a:rPr>
              <a:t>Business Responsibility &amp; Philanthropy</a:t>
            </a:r>
            <a:endParaRPr lang="en-US" sz="1200" i="1" dirty="0" smtClean="0">
              <a:solidFill>
                <a:schemeClr val="tx1"/>
              </a:solidFill>
              <a:latin typeface="Myriad Web Pro"/>
            </a:endParaRPr>
          </a:p>
        </p:txBody>
      </p:sp>
      <p:sp>
        <p:nvSpPr>
          <p:cNvPr id="68610" name="Content Placeholder 2"/>
          <p:cNvSpPr>
            <a:spLocks noGrp="1"/>
          </p:cNvSpPr>
          <p:nvPr>
            <p:ph idx="4294967295"/>
          </p:nvPr>
        </p:nvSpPr>
        <p:spPr>
          <a:xfrm>
            <a:off x="0" y="457200"/>
            <a:ext cx="8763000" cy="3886200"/>
          </a:xfrm>
        </p:spPr>
        <p:txBody>
          <a:bodyPr/>
          <a:lstStyle/>
          <a:p>
            <a:pPr>
              <a:spcBef>
                <a:spcPts val="1200"/>
              </a:spcBef>
              <a:buClr>
                <a:srgbClr val="984807"/>
              </a:buClr>
              <a:buSzPct val="80000"/>
              <a:buFont typeface="Arial" pitchFamily="34" charset="0"/>
              <a:buNone/>
            </a:pPr>
            <a:endParaRPr lang="en-US" sz="2800" dirty="0" smtClean="0">
              <a:cs typeface="Arial" pitchFamily="34" charset="0"/>
            </a:endParaRPr>
          </a:p>
          <a:p>
            <a:pPr>
              <a:spcBef>
                <a:spcPts val="1200"/>
              </a:spcBef>
              <a:buClr>
                <a:srgbClr val="984807"/>
              </a:buClr>
              <a:buSzPct val="80000"/>
            </a:pPr>
            <a:r>
              <a:rPr lang="en-US" sz="3600" dirty="0" smtClean="0">
                <a:solidFill>
                  <a:schemeClr val="bg2">
                    <a:lumMod val="25000"/>
                  </a:schemeClr>
                </a:solidFill>
                <a:latin typeface="Arial" pitchFamily="34" charset="0"/>
                <a:cs typeface="Arial" pitchFamily="34" charset="0"/>
              </a:rPr>
              <a:t>Philanthropy</a:t>
            </a:r>
            <a:endParaRPr lang="en-US" sz="3600" b="1" dirty="0" smtClean="0">
              <a:solidFill>
                <a:schemeClr val="bg2">
                  <a:lumMod val="25000"/>
                </a:schemeClr>
              </a:solidFill>
              <a:latin typeface="Arial" pitchFamily="34" charset="0"/>
              <a:cs typeface="Arial" pitchFamily="34" charset="0"/>
            </a:endParaRPr>
          </a:p>
          <a:p>
            <a:pPr lvl="1">
              <a:buClr>
                <a:srgbClr val="33CC33"/>
              </a:buClr>
              <a:buFont typeface="Wingdings 2" pitchFamily="18" charset="2"/>
              <a:buChar char="u"/>
            </a:pPr>
            <a:r>
              <a:rPr lang="en-US" dirty="0" smtClean="0">
                <a:cs typeface="Arial" pitchFamily="34" charset="0"/>
              </a:rPr>
              <a:t>5</a:t>
            </a:r>
            <a:r>
              <a:rPr lang="en-US" sz="2000" dirty="0" smtClean="0">
                <a:latin typeface="Georgia" pitchFamily="18" charset="0"/>
                <a:cs typeface="Arial" pitchFamily="34" charset="0"/>
              </a:rPr>
              <a:t>% of monthly profit will be donated to Feed the Children</a:t>
            </a:r>
          </a:p>
          <a:p>
            <a:pPr lvl="1">
              <a:buClr>
                <a:srgbClr val="33CC33"/>
              </a:buClr>
              <a:buNone/>
            </a:pPr>
            <a:r>
              <a:rPr lang="en-US" sz="2000" dirty="0" smtClean="0">
                <a:latin typeface="Georgia" pitchFamily="18" charset="0"/>
                <a:cs typeface="Arial" pitchFamily="34" charset="0"/>
              </a:rPr>
              <a:t>         in effort to help further close the nutritional gap </a:t>
            </a:r>
          </a:p>
          <a:p>
            <a:pPr lvl="1">
              <a:buClr>
                <a:srgbClr val="33CC33"/>
              </a:buClr>
              <a:buNone/>
            </a:pPr>
            <a:r>
              <a:rPr lang="en-US" sz="2000" dirty="0" smtClean="0">
                <a:latin typeface="Georgia" pitchFamily="18" charset="0"/>
                <a:cs typeface="Arial" pitchFamily="34" charset="0"/>
              </a:rPr>
              <a:t>         plaguing children around the world</a:t>
            </a:r>
          </a:p>
          <a:p>
            <a:pPr lvl="1">
              <a:buClr>
                <a:srgbClr val="33CC33"/>
              </a:buClr>
              <a:buFont typeface="Wingdings 2" pitchFamily="18" charset="2"/>
              <a:buChar char="u"/>
            </a:pPr>
            <a:endParaRPr lang="en-US" sz="2000" dirty="0" smtClean="0">
              <a:latin typeface="Georgia" pitchFamily="18" charset="0"/>
              <a:cs typeface="Arial" pitchFamily="34" charset="0"/>
            </a:endParaRPr>
          </a:p>
          <a:p>
            <a:pPr lvl="1">
              <a:buClr>
                <a:srgbClr val="33CC33"/>
              </a:buClr>
              <a:buFont typeface="Wingdings 2" pitchFamily="18" charset="2"/>
              <a:buChar char="v"/>
            </a:pPr>
            <a:r>
              <a:rPr lang="en-US" sz="2000" dirty="0" smtClean="0">
                <a:latin typeface="Georgia" pitchFamily="18" charset="0"/>
                <a:cs typeface="Arial" pitchFamily="34" charset="0"/>
              </a:rPr>
              <a:t>Any leftover food will be available for pickup at the end of each       	Monday and Friday for the families in need at the respective school</a:t>
            </a:r>
          </a:p>
          <a:p>
            <a:pPr lvl="1">
              <a:buClrTx/>
              <a:buFont typeface="Wingdings 2" pitchFamily="18" charset="2"/>
              <a:buChar char="v"/>
            </a:pPr>
            <a:endParaRPr lang="en-US" sz="2000" dirty="0" smtClean="0">
              <a:latin typeface="Georgia" pitchFamily="18" charset="0"/>
            </a:endParaRPr>
          </a:p>
        </p:txBody>
      </p:sp>
      <p:pic>
        <p:nvPicPr>
          <p:cNvPr id="68611"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61442" name="Picture 2" descr="http://www.urbanchristiannews.com/ucn/feed-the-children-DONATIONS-drop.jpg"/>
          <p:cNvPicPr>
            <a:picLocks noChangeAspect="1" noChangeArrowheads="1"/>
          </p:cNvPicPr>
          <p:nvPr/>
        </p:nvPicPr>
        <p:blipFill>
          <a:blip r:embed="rId4" cstate="print"/>
          <a:srcRect/>
          <a:stretch>
            <a:fillRect/>
          </a:stretch>
        </p:blipFill>
        <p:spPr bwMode="auto">
          <a:xfrm>
            <a:off x="2971800" y="3810000"/>
            <a:ext cx="4114800" cy="2139697"/>
          </a:xfrm>
          <a:prstGeom prst="rect">
            <a:avLst/>
          </a:prstGeom>
          <a:noFill/>
        </p:spPr>
      </p:pic>
      <p:pic>
        <p:nvPicPr>
          <p:cNvPr id="2" name="Picture 2" descr="http://www.churchatstonyhill.com/wp_cash/wp-content/uploads/2010/09/food-pantry.jpg"/>
          <p:cNvPicPr>
            <a:picLocks noChangeAspect="1" noChangeArrowheads="1"/>
          </p:cNvPicPr>
          <p:nvPr/>
        </p:nvPicPr>
        <p:blipFill>
          <a:blip r:embed="rId5" cstate="print"/>
          <a:srcRect/>
          <a:stretch>
            <a:fillRect/>
          </a:stretch>
        </p:blipFill>
        <p:spPr bwMode="auto">
          <a:xfrm>
            <a:off x="7315200" y="533400"/>
            <a:ext cx="1828800" cy="24384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1676400" y="-152400"/>
            <a:ext cx="6477000" cy="1046163"/>
          </a:xfrm>
        </p:spPr>
        <p:txBody>
          <a:bodyPr>
            <a:normAutofit fontScale="90000"/>
          </a:bodyPr>
          <a:lstStyle/>
          <a:p>
            <a:pPr fontAlgn="auto">
              <a:spcAft>
                <a:spcPts val="0"/>
              </a:spcAft>
              <a:buFont typeface="Arial" pitchFamily="34" charset="0"/>
              <a:buNone/>
              <a:defRPr/>
            </a:pPr>
            <a:r>
              <a:rPr lang="en-US" sz="4000" dirty="0" smtClean="0">
                <a:solidFill>
                  <a:schemeClr val="tx1"/>
                </a:solidFill>
              </a:rPr>
              <a:t>Business &amp; Personal Goals</a:t>
            </a:r>
            <a:endParaRPr lang="en-US" sz="4000" i="1" dirty="0" smtClean="0">
              <a:solidFill>
                <a:schemeClr val="tx1"/>
              </a:solidFill>
              <a:latin typeface="Myriad Web Pro"/>
            </a:endParaRPr>
          </a:p>
        </p:txBody>
      </p:sp>
      <p:sp>
        <p:nvSpPr>
          <p:cNvPr id="28691" name="Rectangle 19"/>
          <p:cNvSpPr>
            <a:spLocks noChangeArrowheads="1"/>
          </p:cNvSpPr>
          <p:nvPr/>
        </p:nvSpPr>
        <p:spPr bwMode="auto">
          <a:xfrm>
            <a:off x="762000" y="1219200"/>
            <a:ext cx="3657600" cy="23622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nchorCtr="1"/>
          <a:lstStyle/>
          <a:p>
            <a:pPr marL="228600" lvl="1" indent="-228600" eaLnBrk="0" hangingPunct="0">
              <a:spcBef>
                <a:spcPts val="1200"/>
              </a:spcBef>
              <a:buClr>
                <a:srgbClr val="33CC33"/>
              </a:buClr>
              <a:buSzPct val="80000"/>
              <a:buFont typeface="Wingdings 2" pitchFamily="18" charset="2"/>
              <a:buChar char="u"/>
              <a:defRPr/>
            </a:pPr>
            <a:r>
              <a:rPr lang="en-US" sz="2000" dirty="0" smtClean="0">
                <a:solidFill>
                  <a:schemeClr val="tx1"/>
                </a:solidFill>
                <a:latin typeface="Georgia" pitchFamily="18" charset="0"/>
                <a:ea typeface="+mj-ea"/>
                <a:cs typeface="Arial" pitchFamily="34" charset="0"/>
              </a:rPr>
              <a:t>Implement </a:t>
            </a:r>
            <a:r>
              <a:rPr lang="en-US" sz="2000" dirty="0">
                <a:solidFill>
                  <a:schemeClr val="tx1"/>
                </a:solidFill>
                <a:latin typeface="Georgia" pitchFamily="18" charset="0"/>
                <a:ea typeface="+mj-ea"/>
                <a:cs typeface="Arial" pitchFamily="34" charset="0"/>
              </a:rPr>
              <a:t>a salad bar at the school I currently </a:t>
            </a:r>
            <a:r>
              <a:rPr lang="en-US" sz="2000" dirty="0" smtClean="0">
                <a:solidFill>
                  <a:schemeClr val="tx1"/>
                </a:solidFill>
                <a:latin typeface="Georgia" pitchFamily="18" charset="0"/>
                <a:ea typeface="+mj-ea"/>
                <a:cs typeface="Arial" pitchFamily="34" charset="0"/>
              </a:rPr>
              <a:t>attend</a:t>
            </a:r>
            <a:endParaRPr lang="en-US" sz="2000" dirty="0">
              <a:solidFill>
                <a:schemeClr val="tx1"/>
              </a:solidFill>
              <a:latin typeface="Georgia" pitchFamily="18" charset="0"/>
              <a:ea typeface="+mj-ea"/>
              <a:cs typeface="Arial" pitchFamily="34" charset="0"/>
            </a:endParaRPr>
          </a:p>
          <a:p>
            <a:pPr marL="228600" lvl="1" indent="-228600" eaLnBrk="0" hangingPunct="0">
              <a:spcBef>
                <a:spcPts val="1200"/>
              </a:spcBef>
              <a:buClr>
                <a:srgbClr val="33CC33"/>
              </a:buClr>
              <a:buSzPct val="80000"/>
              <a:buFont typeface="Wingdings 2" pitchFamily="18" charset="2"/>
              <a:buChar char="v"/>
              <a:defRPr/>
            </a:pPr>
            <a:r>
              <a:rPr lang="en-US" sz="2000" dirty="0">
                <a:solidFill>
                  <a:schemeClr val="tx1"/>
                </a:solidFill>
                <a:latin typeface="Georgia" pitchFamily="18" charset="0"/>
                <a:ea typeface="+mj-ea"/>
                <a:cs typeface="Arial" pitchFamily="34" charset="0"/>
              </a:rPr>
              <a:t>Build relationships with various farmers and communities around the state</a:t>
            </a:r>
          </a:p>
        </p:txBody>
      </p:sp>
      <p:sp>
        <p:nvSpPr>
          <p:cNvPr id="28692" name="Rectangle 20"/>
          <p:cNvSpPr>
            <a:spLocks noChangeArrowheads="1"/>
          </p:cNvSpPr>
          <p:nvPr/>
        </p:nvSpPr>
        <p:spPr bwMode="auto">
          <a:xfrm>
            <a:off x="4800600" y="1219200"/>
            <a:ext cx="3505200" cy="23622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marL="228600" lvl="1" indent="-228600" eaLnBrk="0" hangingPunct="0">
              <a:lnSpc>
                <a:spcPct val="80000"/>
              </a:lnSpc>
              <a:spcBef>
                <a:spcPts val="1200"/>
              </a:spcBef>
              <a:buClr>
                <a:srgbClr val="364F5C"/>
              </a:buClr>
              <a:buSzPct val="80000"/>
              <a:buFont typeface="Arial" pitchFamily="34" charset="0"/>
              <a:buChar char="•"/>
              <a:defRPr/>
            </a:pPr>
            <a:endParaRPr lang="en-US" sz="2000" dirty="0" smtClean="0">
              <a:solidFill>
                <a:schemeClr val="tx1"/>
              </a:solidFill>
              <a:latin typeface="Georgia" pitchFamily="18" charset="0"/>
              <a:cs typeface="Arial" pitchFamily="34" charset="0"/>
            </a:endParaRPr>
          </a:p>
          <a:p>
            <a:pPr marL="228600" lvl="1" indent="-228600" eaLnBrk="0" hangingPunct="0">
              <a:lnSpc>
                <a:spcPct val="80000"/>
              </a:lnSpc>
              <a:spcBef>
                <a:spcPts val="1200"/>
              </a:spcBef>
              <a:buClr>
                <a:srgbClr val="364F5C"/>
              </a:buClr>
              <a:buSzPct val="80000"/>
              <a:buFont typeface="Arial" pitchFamily="34" charset="0"/>
              <a:buChar char="•"/>
              <a:defRPr/>
            </a:pPr>
            <a:endParaRPr lang="en-US" sz="2000" dirty="0" smtClean="0">
              <a:solidFill>
                <a:schemeClr val="tx1"/>
              </a:solidFill>
              <a:latin typeface="Georgia" pitchFamily="18" charset="0"/>
              <a:cs typeface="Arial" pitchFamily="34" charset="0"/>
            </a:endParaRPr>
          </a:p>
          <a:p>
            <a:pPr marL="228600" lvl="1" indent="-228600" eaLnBrk="0" hangingPunct="0">
              <a:lnSpc>
                <a:spcPct val="80000"/>
              </a:lnSpc>
              <a:spcBef>
                <a:spcPts val="1200"/>
              </a:spcBef>
              <a:buClr>
                <a:srgbClr val="00B050"/>
              </a:buClr>
              <a:buSzPct val="80000"/>
              <a:buFont typeface="Wingdings 2" pitchFamily="18" charset="2"/>
              <a:buChar char=""/>
              <a:defRPr/>
            </a:pPr>
            <a:r>
              <a:rPr lang="en-US" sz="2000" dirty="0" smtClean="0">
                <a:solidFill>
                  <a:schemeClr val="tx1"/>
                </a:solidFill>
                <a:latin typeface="Georgia" pitchFamily="18" charset="0"/>
                <a:cs typeface="Arial" pitchFamily="34" charset="0"/>
              </a:rPr>
              <a:t>Complete a half-marathon</a:t>
            </a:r>
          </a:p>
          <a:p>
            <a:pPr marL="228600" lvl="1" indent="-228600" eaLnBrk="0" hangingPunct="0">
              <a:lnSpc>
                <a:spcPct val="80000"/>
              </a:lnSpc>
              <a:spcBef>
                <a:spcPts val="1200"/>
              </a:spcBef>
              <a:buClr>
                <a:srgbClr val="364F5C"/>
              </a:buClr>
              <a:buSzPct val="80000"/>
              <a:buFont typeface="Arial" pitchFamily="34" charset="0"/>
              <a:buChar char="•"/>
              <a:defRPr/>
            </a:pPr>
            <a:endParaRPr lang="en-US" sz="2000" dirty="0" smtClean="0">
              <a:solidFill>
                <a:schemeClr val="tx1"/>
              </a:solidFill>
              <a:latin typeface="Georgia" pitchFamily="18" charset="0"/>
              <a:cs typeface="Arial" pitchFamily="34" charset="0"/>
            </a:endParaRPr>
          </a:p>
          <a:p>
            <a:pPr marL="228600" lvl="1" indent="-228600" eaLnBrk="0" hangingPunct="0">
              <a:lnSpc>
                <a:spcPct val="80000"/>
              </a:lnSpc>
              <a:spcBef>
                <a:spcPts val="1200"/>
              </a:spcBef>
              <a:buClr>
                <a:srgbClr val="364F5C"/>
              </a:buClr>
              <a:buSzPct val="80000"/>
              <a:buFont typeface="Arial" pitchFamily="34" charset="0"/>
              <a:buChar char="•"/>
              <a:defRPr/>
            </a:pPr>
            <a:endParaRPr lang="en-US" sz="2000" dirty="0" smtClean="0">
              <a:solidFill>
                <a:schemeClr val="tx1"/>
              </a:solidFill>
              <a:latin typeface="Georgia" pitchFamily="18" charset="0"/>
              <a:cs typeface="Arial" pitchFamily="34" charset="0"/>
            </a:endParaRPr>
          </a:p>
          <a:p>
            <a:pPr marL="228600" lvl="1" indent="-228600" eaLnBrk="0" hangingPunct="0">
              <a:lnSpc>
                <a:spcPct val="80000"/>
              </a:lnSpc>
              <a:spcBef>
                <a:spcPts val="1200"/>
              </a:spcBef>
              <a:buClr>
                <a:srgbClr val="33CC33"/>
              </a:buClr>
              <a:buSzPct val="80000"/>
              <a:buFont typeface="Wingdings 2" pitchFamily="18" charset="2"/>
              <a:buChar char=""/>
              <a:defRPr/>
            </a:pPr>
            <a:r>
              <a:rPr lang="en-US" sz="2000" dirty="0" smtClean="0">
                <a:solidFill>
                  <a:schemeClr val="tx1"/>
                </a:solidFill>
                <a:latin typeface="Georgia" pitchFamily="18" charset="0"/>
                <a:cs typeface="Arial" pitchFamily="34" charset="0"/>
              </a:rPr>
              <a:t>Open a Roth IRA and begin investing for my future</a:t>
            </a:r>
          </a:p>
          <a:p>
            <a:pPr marL="228600" lvl="1" indent="-228600" eaLnBrk="0" hangingPunct="0">
              <a:lnSpc>
                <a:spcPct val="80000"/>
              </a:lnSpc>
              <a:spcBef>
                <a:spcPts val="1200"/>
              </a:spcBef>
              <a:buClr>
                <a:srgbClr val="364F5C"/>
              </a:buClr>
              <a:buSzPct val="80000"/>
              <a:buFont typeface="Arial" pitchFamily="34" charset="0"/>
              <a:buChar char="•"/>
              <a:defRPr/>
            </a:pPr>
            <a:endParaRPr lang="en-US" sz="2000" dirty="0" smtClean="0">
              <a:solidFill>
                <a:schemeClr val="tx1"/>
              </a:solidFill>
              <a:latin typeface="Georgia" pitchFamily="18" charset="0"/>
              <a:cs typeface="Arial" pitchFamily="34" charset="0"/>
            </a:endParaRPr>
          </a:p>
          <a:p>
            <a:pPr marL="228600" lvl="1" indent="-228600" eaLnBrk="0" hangingPunct="0">
              <a:lnSpc>
                <a:spcPct val="80000"/>
              </a:lnSpc>
              <a:spcBef>
                <a:spcPts val="1200"/>
              </a:spcBef>
              <a:buClr>
                <a:srgbClr val="364F5C"/>
              </a:buClr>
              <a:buSzPct val="80000"/>
              <a:defRPr/>
            </a:pPr>
            <a:endParaRPr lang="en-US" sz="2000" dirty="0">
              <a:solidFill>
                <a:schemeClr val="tx1"/>
              </a:solidFill>
              <a:latin typeface="Georgia" pitchFamily="18" charset="0"/>
              <a:cs typeface="Arial" pitchFamily="34" charset="0"/>
            </a:endParaRPr>
          </a:p>
        </p:txBody>
      </p:sp>
      <p:sp>
        <p:nvSpPr>
          <p:cNvPr id="32773" name="Text Box 21"/>
          <p:cNvSpPr txBox="1">
            <a:spLocks noChangeArrowheads="1"/>
          </p:cNvSpPr>
          <p:nvPr/>
        </p:nvSpPr>
        <p:spPr bwMode="auto">
          <a:xfrm>
            <a:off x="762000" y="685800"/>
            <a:ext cx="3657600" cy="400110"/>
          </a:xfrm>
          <a:prstGeom prst="rect">
            <a:avLst/>
          </a:prstGeom>
          <a:solidFill>
            <a:srgbClr val="33CC33"/>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lgn="ctr">
              <a:spcBef>
                <a:spcPts val="600"/>
              </a:spcBef>
              <a:defRPr/>
            </a:pPr>
            <a:r>
              <a:rPr lang="en-US" sz="2000" b="1" dirty="0">
                <a:solidFill>
                  <a:schemeClr val="tx1"/>
                </a:solidFill>
                <a:latin typeface="Arial" pitchFamily="34" charset="0"/>
                <a:ea typeface="Microsoft YaHei" pitchFamily="34" charset="-122"/>
                <a:cs typeface="Arial" pitchFamily="34" charset="0"/>
              </a:rPr>
              <a:t>Business</a:t>
            </a:r>
          </a:p>
        </p:txBody>
      </p:sp>
      <p:sp>
        <p:nvSpPr>
          <p:cNvPr id="32774" name="Text Box 22"/>
          <p:cNvSpPr txBox="1">
            <a:spLocks noChangeArrowheads="1"/>
          </p:cNvSpPr>
          <p:nvPr/>
        </p:nvSpPr>
        <p:spPr bwMode="auto">
          <a:xfrm>
            <a:off x="4811713" y="687388"/>
            <a:ext cx="3494087" cy="400110"/>
          </a:xfrm>
          <a:prstGeom prst="rect">
            <a:avLst/>
          </a:prstGeom>
          <a:solidFill>
            <a:srgbClr val="33CC33"/>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lgn="ctr">
              <a:spcBef>
                <a:spcPts val="600"/>
              </a:spcBef>
              <a:defRPr/>
            </a:pPr>
            <a:r>
              <a:rPr lang="en-US" sz="2000" b="1" dirty="0">
                <a:solidFill>
                  <a:schemeClr val="tx1"/>
                </a:solidFill>
                <a:latin typeface="Arial" pitchFamily="34" charset="0"/>
                <a:ea typeface="Microsoft YaHei" pitchFamily="34" charset="-122"/>
                <a:cs typeface="Arial" pitchFamily="34" charset="0"/>
              </a:rPr>
              <a:t>Personal</a:t>
            </a:r>
          </a:p>
        </p:txBody>
      </p:sp>
      <p:sp>
        <p:nvSpPr>
          <p:cNvPr id="28695" name="Rectangle 23"/>
          <p:cNvSpPr>
            <a:spLocks noChangeArrowheads="1"/>
          </p:cNvSpPr>
          <p:nvPr/>
        </p:nvSpPr>
        <p:spPr bwMode="auto">
          <a:xfrm>
            <a:off x="762000" y="3810000"/>
            <a:ext cx="3657600" cy="22066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nchorCtr="1"/>
          <a:lstStyle/>
          <a:p>
            <a:pPr marL="228600" lvl="1" indent="-228600" eaLnBrk="0" hangingPunct="0">
              <a:lnSpc>
                <a:spcPct val="80000"/>
              </a:lnSpc>
              <a:spcBef>
                <a:spcPts val="1200"/>
              </a:spcBef>
              <a:buClr>
                <a:srgbClr val="33CC33"/>
              </a:buClr>
              <a:buSzPct val="80000"/>
              <a:buFont typeface="Wingdings 2" pitchFamily="18" charset="2"/>
              <a:buChar char="u"/>
              <a:defRPr/>
            </a:pPr>
            <a:r>
              <a:rPr lang="en-US" sz="2000" dirty="0">
                <a:solidFill>
                  <a:schemeClr val="tx1"/>
                </a:solidFill>
                <a:latin typeface="Georgia" pitchFamily="18" charset="0"/>
                <a:cs typeface="Arial" pitchFamily="34" charset="0"/>
              </a:rPr>
              <a:t>Take classes in nutrition to better advocate on behalf of a healthy </a:t>
            </a:r>
            <a:r>
              <a:rPr lang="en-US" sz="2000" dirty="0" smtClean="0">
                <a:solidFill>
                  <a:schemeClr val="tx1"/>
                </a:solidFill>
                <a:latin typeface="Georgia" pitchFamily="18" charset="0"/>
                <a:cs typeface="Arial" pitchFamily="34" charset="0"/>
              </a:rPr>
              <a:t>lifestyle</a:t>
            </a:r>
          </a:p>
          <a:p>
            <a:pPr marL="228600" lvl="1" indent="-228600" eaLnBrk="0" hangingPunct="0">
              <a:lnSpc>
                <a:spcPct val="80000"/>
              </a:lnSpc>
              <a:spcBef>
                <a:spcPts val="1200"/>
              </a:spcBef>
              <a:buClr>
                <a:srgbClr val="364F5C"/>
              </a:buClr>
              <a:buSzPct val="80000"/>
              <a:buFont typeface="Wingdings 2" pitchFamily="18" charset="2"/>
              <a:buChar char=""/>
              <a:defRPr/>
            </a:pPr>
            <a:endParaRPr lang="en-US" sz="2000" dirty="0">
              <a:solidFill>
                <a:schemeClr val="tx1"/>
              </a:solidFill>
              <a:latin typeface="Georgia" pitchFamily="18" charset="0"/>
              <a:cs typeface="Arial" pitchFamily="34" charset="0"/>
            </a:endParaRPr>
          </a:p>
          <a:p>
            <a:pPr marL="228600" lvl="1" indent="-228600" eaLnBrk="0" hangingPunct="0">
              <a:lnSpc>
                <a:spcPct val="80000"/>
              </a:lnSpc>
              <a:spcBef>
                <a:spcPts val="1200"/>
              </a:spcBef>
              <a:buClr>
                <a:srgbClr val="33CC33"/>
              </a:buClr>
              <a:buSzPct val="80000"/>
              <a:buFont typeface="Wingdings 2" pitchFamily="18" charset="2"/>
              <a:buChar char="v"/>
              <a:defRPr/>
            </a:pPr>
            <a:r>
              <a:rPr lang="en-US" sz="2000" dirty="0">
                <a:solidFill>
                  <a:schemeClr val="tx1"/>
                </a:solidFill>
                <a:latin typeface="Georgia" pitchFamily="18" charset="0"/>
                <a:cs typeface="Arial" pitchFamily="34" charset="0"/>
              </a:rPr>
              <a:t>Become partnered with a well-known </a:t>
            </a:r>
            <a:r>
              <a:rPr lang="en-US" sz="2000" dirty="0" smtClean="0">
                <a:solidFill>
                  <a:schemeClr val="tx1"/>
                </a:solidFill>
                <a:latin typeface="Georgia" pitchFamily="18" charset="0"/>
                <a:cs typeface="Arial" pitchFamily="34" charset="0"/>
              </a:rPr>
              <a:t>chef</a:t>
            </a:r>
            <a:endParaRPr lang="en-US" sz="2000" dirty="0">
              <a:solidFill>
                <a:schemeClr val="tx1"/>
              </a:solidFill>
              <a:latin typeface="Georgia" pitchFamily="18" charset="0"/>
              <a:cs typeface="Arial" pitchFamily="34" charset="0"/>
            </a:endParaRPr>
          </a:p>
        </p:txBody>
      </p:sp>
      <p:sp>
        <p:nvSpPr>
          <p:cNvPr id="32776" name="Text Box 24"/>
          <p:cNvSpPr txBox="1">
            <a:spLocks noChangeArrowheads="1"/>
          </p:cNvSpPr>
          <p:nvPr/>
        </p:nvSpPr>
        <p:spPr bwMode="auto">
          <a:xfrm rot="16200000">
            <a:off x="-642937" y="2198657"/>
            <a:ext cx="2365375" cy="400110"/>
          </a:xfrm>
          <a:prstGeom prst="rect">
            <a:avLst/>
          </a:prstGeom>
          <a:solidFill>
            <a:srgbClr val="33CC33"/>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lgn="ctr">
              <a:spcBef>
                <a:spcPts val="600"/>
              </a:spcBef>
              <a:defRPr/>
            </a:pPr>
            <a:r>
              <a:rPr lang="en-US" sz="2000" b="1" dirty="0">
                <a:solidFill>
                  <a:schemeClr val="tx1"/>
                </a:solidFill>
                <a:latin typeface="Arial" pitchFamily="34" charset="0"/>
                <a:ea typeface="Microsoft YaHei" pitchFamily="34" charset="-122"/>
                <a:cs typeface="Arial" pitchFamily="34" charset="0"/>
              </a:rPr>
              <a:t>Short-Term</a:t>
            </a:r>
          </a:p>
        </p:txBody>
      </p:sp>
      <p:sp>
        <p:nvSpPr>
          <p:cNvPr id="32777" name="Text Box 25"/>
          <p:cNvSpPr txBox="1">
            <a:spLocks noChangeArrowheads="1"/>
          </p:cNvSpPr>
          <p:nvPr/>
        </p:nvSpPr>
        <p:spPr bwMode="auto">
          <a:xfrm rot="16200000">
            <a:off x="-559593" y="4717226"/>
            <a:ext cx="2198687" cy="400110"/>
          </a:xfrm>
          <a:prstGeom prst="rect">
            <a:avLst/>
          </a:prstGeom>
          <a:solidFill>
            <a:srgbClr val="33CC33"/>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lgn="ctr">
              <a:spcBef>
                <a:spcPts val="600"/>
              </a:spcBef>
              <a:defRPr/>
            </a:pPr>
            <a:r>
              <a:rPr lang="en-US" sz="2000" b="1" dirty="0">
                <a:solidFill>
                  <a:schemeClr val="tx1"/>
                </a:solidFill>
                <a:latin typeface="Arial" pitchFamily="34" charset="0"/>
                <a:ea typeface="Microsoft YaHei" pitchFamily="34" charset="-122"/>
                <a:cs typeface="Arial" pitchFamily="34" charset="0"/>
              </a:rPr>
              <a:t>Long-Term</a:t>
            </a:r>
          </a:p>
        </p:txBody>
      </p:sp>
      <p:sp>
        <p:nvSpPr>
          <p:cNvPr id="28698" name="Rectangle 26"/>
          <p:cNvSpPr>
            <a:spLocks noChangeArrowheads="1"/>
          </p:cNvSpPr>
          <p:nvPr/>
        </p:nvSpPr>
        <p:spPr bwMode="auto">
          <a:xfrm>
            <a:off x="4800600" y="3810000"/>
            <a:ext cx="3505200" cy="22066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nchorCtr="1"/>
          <a:lstStyle/>
          <a:p>
            <a:pPr marL="228600" lvl="1" indent="-228600" eaLnBrk="0" hangingPunct="0">
              <a:lnSpc>
                <a:spcPct val="80000"/>
              </a:lnSpc>
              <a:spcBef>
                <a:spcPts val="1200"/>
              </a:spcBef>
              <a:buClr>
                <a:srgbClr val="364F5C"/>
              </a:buClr>
              <a:buSzPct val="80000"/>
              <a:buFont typeface="Wingdings 2" pitchFamily="18" charset="2"/>
              <a:buChar char=""/>
              <a:defRPr/>
            </a:pPr>
            <a:endParaRPr lang="en-US" sz="1900" dirty="0" smtClean="0">
              <a:solidFill>
                <a:schemeClr val="tx1"/>
              </a:solidFill>
              <a:latin typeface="Georgia" pitchFamily="18" charset="0"/>
              <a:cs typeface="Arial" pitchFamily="34" charset="0"/>
            </a:endParaRPr>
          </a:p>
          <a:p>
            <a:pPr marL="228600" lvl="1" indent="-228600" eaLnBrk="0" hangingPunct="0">
              <a:lnSpc>
                <a:spcPct val="80000"/>
              </a:lnSpc>
              <a:spcBef>
                <a:spcPts val="1200"/>
              </a:spcBef>
              <a:buClr>
                <a:srgbClr val="33CC33"/>
              </a:buClr>
              <a:buSzPct val="80000"/>
              <a:buFont typeface="Wingdings 2" pitchFamily="18" charset="2"/>
              <a:buChar char="u"/>
              <a:defRPr/>
            </a:pPr>
            <a:r>
              <a:rPr lang="en-US" sz="1900" dirty="0" smtClean="0">
                <a:solidFill>
                  <a:schemeClr val="tx1"/>
                </a:solidFill>
                <a:latin typeface="Georgia" pitchFamily="18" charset="0"/>
                <a:cs typeface="Arial" pitchFamily="34" charset="0"/>
              </a:rPr>
              <a:t>Run business </a:t>
            </a:r>
            <a:r>
              <a:rPr lang="en-US" sz="1900" dirty="0">
                <a:solidFill>
                  <a:schemeClr val="tx1"/>
                </a:solidFill>
                <a:latin typeface="Georgia" pitchFamily="18" charset="0"/>
                <a:cs typeface="Arial" pitchFamily="34" charset="0"/>
              </a:rPr>
              <a:t>until it is financially secure; then continue on with education </a:t>
            </a:r>
            <a:r>
              <a:rPr lang="en-US" sz="1900" dirty="0" smtClean="0">
                <a:solidFill>
                  <a:schemeClr val="tx1"/>
                </a:solidFill>
                <a:latin typeface="Georgia" pitchFamily="18" charset="0"/>
                <a:cs typeface="Arial" pitchFamily="34" charset="0"/>
              </a:rPr>
              <a:t>goals</a:t>
            </a:r>
          </a:p>
          <a:p>
            <a:pPr marL="228600" lvl="1" indent="-228600" eaLnBrk="0" hangingPunct="0">
              <a:lnSpc>
                <a:spcPct val="80000"/>
              </a:lnSpc>
              <a:spcBef>
                <a:spcPts val="1200"/>
              </a:spcBef>
              <a:buClr>
                <a:srgbClr val="33CC33"/>
              </a:buClr>
              <a:buSzPct val="80000"/>
              <a:buFont typeface="Wingdings 2" pitchFamily="18" charset="2"/>
              <a:buChar char="v"/>
              <a:defRPr/>
            </a:pPr>
            <a:r>
              <a:rPr lang="en-US" sz="1900" dirty="0" smtClean="0">
                <a:solidFill>
                  <a:schemeClr val="tx1"/>
                </a:solidFill>
                <a:latin typeface="Georgia" pitchFamily="18" charset="0"/>
                <a:cs typeface="Arial" pitchFamily="34" charset="0"/>
              </a:rPr>
              <a:t>Become employed by the Department of Homeland Security </a:t>
            </a:r>
          </a:p>
          <a:p>
            <a:pPr marL="228600" lvl="1" indent="-228600" eaLnBrk="0" hangingPunct="0">
              <a:lnSpc>
                <a:spcPct val="80000"/>
              </a:lnSpc>
              <a:spcBef>
                <a:spcPts val="1200"/>
              </a:spcBef>
              <a:buClr>
                <a:srgbClr val="364F5C"/>
              </a:buClr>
              <a:buSzPct val="80000"/>
              <a:buFont typeface="Wingdings 2" pitchFamily="18" charset="2"/>
              <a:buChar char=""/>
              <a:defRPr/>
            </a:pPr>
            <a:endParaRPr lang="en-US" sz="1900" dirty="0" smtClean="0">
              <a:solidFill>
                <a:schemeClr val="tx1"/>
              </a:solidFill>
              <a:latin typeface="Georgia" pitchFamily="18" charset="0"/>
              <a:cs typeface="Arial" pitchFamily="34" charset="0"/>
            </a:endParaRPr>
          </a:p>
        </p:txBody>
      </p:sp>
      <p:pic>
        <p:nvPicPr>
          <p:cNvPr id="70666" name="Picture 13" descr="NFTE_SmallTagLock_PantoneC.eps"/>
          <p:cNvPicPr>
            <a:picLocks noChangeAspect="1"/>
          </p:cNvPicPr>
          <p:nvPr/>
        </p:nvPicPr>
        <p:blipFill>
          <a:blip r:embed="rId3" cstate="print"/>
          <a:srcRect/>
          <a:stretch>
            <a:fillRect/>
          </a:stretch>
        </p:blipFill>
        <p:spPr bwMode="auto">
          <a:xfrm>
            <a:off x="0" y="6094413"/>
            <a:ext cx="1439863" cy="719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524000"/>
            <a:ext cx="7467600" cy="33528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a:r>
              <a:rPr lang="en-US" sz="3200" b="1" dirty="0">
                <a:solidFill>
                  <a:schemeClr val="tx1"/>
                </a:solidFill>
                <a:latin typeface="Arial" pitchFamily="34" charset="0"/>
                <a:cs typeface="Arial" pitchFamily="34" charset="0"/>
              </a:rPr>
              <a:t>Thank you for your </a:t>
            </a:r>
            <a:r>
              <a:rPr lang="en-US" sz="3200" b="1" dirty="0" smtClean="0">
                <a:solidFill>
                  <a:schemeClr val="tx1"/>
                </a:solidFill>
                <a:latin typeface="Arial" pitchFamily="34" charset="0"/>
                <a:cs typeface="Arial" pitchFamily="34" charset="0"/>
              </a:rPr>
              <a:t>Consideration</a:t>
            </a:r>
            <a:endParaRPr lang="en-US" sz="3200" b="1" dirty="0">
              <a:solidFill>
                <a:schemeClr val="tx1"/>
              </a:solidFill>
              <a:latin typeface="Arial" pitchFamily="34" charset="0"/>
              <a:cs typeface="Arial" pitchFamily="34" charset="0"/>
            </a:endParaRPr>
          </a:p>
          <a:p>
            <a:pPr algn="ctr"/>
            <a:r>
              <a:rPr lang="en-US" sz="3200" b="1" dirty="0" smtClean="0">
                <a:solidFill>
                  <a:schemeClr val="tx1"/>
                </a:solidFill>
                <a:latin typeface="Arial" pitchFamily="34" charset="0"/>
                <a:cs typeface="Arial" pitchFamily="34" charset="0"/>
              </a:rPr>
              <a:t>of</a:t>
            </a:r>
            <a:r>
              <a:rPr lang="en-US" sz="3200" b="1" dirty="0" smtClean="0">
                <a:solidFill>
                  <a:schemeClr val="bg1"/>
                </a:solidFill>
                <a:latin typeface="Arial" pitchFamily="34" charset="0"/>
                <a:cs typeface="Arial" pitchFamily="34" charset="0"/>
              </a:rPr>
              <a:t>.</a:t>
            </a:r>
            <a:endParaRPr lang="en-US" sz="3200" b="1" dirty="0">
              <a:solidFill>
                <a:schemeClr val="bg1"/>
              </a:solidFill>
              <a:latin typeface="Arial" pitchFamily="34" charset="0"/>
              <a:cs typeface="Arial" pitchFamily="34" charset="0"/>
            </a:endParaRPr>
          </a:p>
          <a:p>
            <a:pPr algn="ctr">
              <a:spcBef>
                <a:spcPts val="2400"/>
              </a:spcBef>
            </a:pPr>
            <a:r>
              <a:rPr lang="en-US" sz="4400" dirty="0">
                <a:solidFill>
                  <a:schemeClr val="tx1"/>
                </a:solidFill>
                <a:latin typeface="Tempus Sans ITC" pitchFamily="82" charset="0"/>
                <a:ea typeface="ＭＳ Ｐゴシック" pitchFamily="34" charset="-128"/>
                <a:cs typeface="Arial" pitchFamily="34" charset="0"/>
              </a:rPr>
              <a:t>The Lunch </a:t>
            </a:r>
            <a:r>
              <a:rPr lang="en-US" sz="4400" dirty="0" smtClean="0">
                <a:solidFill>
                  <a:schemeClr val="tx1"/>
                </a:solidFill>
                <a:latin typeface="Tempus Sans ITC" pitchFamily="82" charset="0"/>
                <a:ea typeface="ＭＳ Ｐゴシック" pitchFamily="34" charset="-128"/>
                <a:cs typeface="Arial" pitchFamily="34" charset="0"/>
              </a:rPr>
              <a:t>Table,.</a:t>
            </a:r>
            <a:endParaRPr lang="en-US" sz="4400" dirty="0">
              <a:solidFill>
                <a:schemeClr val="tx1"/>
              </a:solidFill>
              <a:latin typeface="Tempus Sans ITC" pitchFamily="82" charset="0"/>
              <a:ea typeface="ＭＳ Ｐゴシック" pitchFamily="34" charset="-128"/>
              <a:cs typeface="Arial" pitchFamily="34" charset="0"/>
            </a:endParaRPr>
          </a:p>
          <a:p>
            <a:pPr algn="ctr">
              <a:spcBef>
                <a:spcPts val="2400"/>
              </a:spcBef>
            </a:pPr>
            <a:r>
              <a:rPr lang="en-US" sz="4400" dirty="0">
                <a:solidFill>
                  <a:schemeClr val="tx1"/>
                </a:solidFill>
                <a:latin typeface="Tempus Sans ITC" pitchFamily="82" charset="0"/>
                <a:ea typeface="ＭＳ Ｐゴシック" pitchFamily="34" charset="-128"/>
                <a:cs typeface="Arial" pitchFamily="34" charset="0"/>
              </a:rPr>
              <a:t> </a:t>
            </a:r>
            <a:r>
              <a:rPr lang="en-US" sz="4400" dirty="0" smtClean="0">
                <a:solidFill>
                  <a:schemeClr val="tx1"/>
                </a:solidFill>
                <a:latin typeface="Tempus Sans ITC" pitchFamily="82" charset="0"/>
                <a:ea typeface="ＭＳ Ｐゴシック" pitchFamily="34" charset="-128"/>
                <a:cs typeface="Arial" pitchFamily="34" charset="0"/>
              </a:rPr>
              <a:t>LLC</a:t>
            </a:r>
            <a:endParaRPr lang="en-US" sz="4400" dirty="0">
              <a:solidFill>
                <a:schemeClr val="tx1"/>
              </a:solidFill>
              <a:latin typeface="Tempus Sans ITC" pitchFamily="82" charset="0"/>
              <a:ea typeface="ＭＳ Ｐゴシック" pitchFamily="34" charset="-128"/>
              <a:cs typeface="Arial" pitchFamily="34" charset="0"/>
            </a:endParaRPr>
          </a:p>
          <a:p>
            <a:pPr algn="ctr"/>
            <a:endParaRPr lang="en-US" sz="2800" b="1" i="1" dirty="0">
              <a:solidFill>
                <a:srgbClr val="007EEA"/>
              </a:solidFill>
              <a:latin typeface="Georgia" pitchFamily="18" charset="0"/>
              <a:ea typeface="ＭＳ Ｐゴシック" pitchFamily="34" charset="-128"/>
              <a:cs typeface="Arial" pitchFamily="34" charset="0"/>
            </a:endParaRPr>
          </a:p>
        </p:txBody>
      </p:sp>
      <p:pic>
        <p:nvPicPr>
          <p:cNvPr id="72706" name="Picture 13" descr="NFTE_SmallTagLock_PantoneC.eps"/>
          <p:cNvPicPr>
            <a:picLocks noChangeAspect="1"/>
          </p:cNvPicPr>
          <p:nvPr/>
        </p:nvPicPr>
        <p:blipFill>
          <a:blip r:embed="rId3" cstate="print"/>
          <a:srcRect/>
          <a:stretch>
            <a:fillRect/>
          </a:stretch>
        </p:blipFill>
        <p:spPr bwMode="auto">
          <a:xfrm>
            <a:off x="0" y="6053138"/>
            <a:ext cx="1609725" cy="804862"/>
          </a:xfrm>
          <a:prstGeom prst="rect">
            <a:avLst/>
          </a:prstGeom>
          <a:noFill/>
          <a:ln w="9525">
            <a:noFill/>
            <a:miter lim="800000"/>
            <a:headEnd/>
            <a:tailEnd/>
          </a:ln>
        </p:spPr>
      </p:pic>
      <p:pic>
        <p:nvPicPr>
          <p:cNvPr id="72707" name="Picture 6" descr="http://malaysiads.com/wp-content/uploads/classipress/natural-organic-fert-999736493.jpg"/>
          <p:cNvPicPr>
            <a:picLocks noChangeAspect="1" noChangeArrowheads="1"/>
          </p:cNvPicPr>
          <p:nvPr/>
        </p:nvPicPr>
        <p:blipFill>
          <a:blip r:embed="rId4" cstate="print"/>
          <a:srcRect/>
          <a:stretch>
            <a:fillRect/>
          </a:stretch>
        </p:blipFill>
        <p:spPr bwMode="auto">
          <a:xfrm>
            <a:off x="6400800" y="2133600"/>
            <a:ext cx="1131888" cy="1495425"/>
          </a:xfrm>
          <a:prstGeom prst="rect">
            <a:avLst/>
          </a:prstGeom>
          <a:noFill/>
          <a:ln w="9525">
            <a:noFill/>
            <a:miter lim="800000"/>
            <a:headEnd/>
            <a:tailEnd/>
          </a:ln>
        </p:spPr>
      </p:pic>
      <p:sp>
        <p:nvSpPr>
          <p:cNvPr id="72709" name="Text Box 5"/>
          <p:cNvSpPr txBox="1">
            <a:spLocks noChangeArrowheads="1"/>
          </p:cNvSpPr>
          <p:nvPr/>
        </p:nvSpPr>
        <p:spPr bwMode="auto">
          <a:xfrm>
            <a:off x="2286000" y="4419600"/>
            <a:ext cx="4634602" cy="369332"/>
          </a:xfrm>
          <a:prstGeom prst="rect">
            <a:avLst/>
          </a:prstGeom>
          <a:noFill/>
          <a:ln w="9525">
            <a:noFill/>
            <a:miter lim="800000"/>
            <a:headEnd/>
            <a:tailEnd/>
          </a:ln>
          <a:effectLst/>
        </p:spPr>
        <p:txBody>
          <a:bodyPr wrap="none">
            <a:spAutoFit/>
          </a:bodyPr>
          <a:lstStyle/>
          <a:p>
            <a:r>
              <a:rPr lang="en-US" i="1" dirty="0" smtClean="0"/>
              <a:t>“From the Greenhouse to the Schoolhouse”</a:t>
            </a:r>
            <a:endParaRPr lang="en-US"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p:cNvSpPr>
          <p:nvPr/>
        </p:nvSpPr>
        <p:spPr bwMode="auto">
          <a:xfrm>
            <a:off x="152400" y="609600"/>
            <a:ext cx="8686800" cy="4724400"/>
          </a:xfrm>
          <a:prstGeom prst="rect">
            <a:avLst/>
          </a:prstGeom>
          <a:noFill/>
          <a:ln w="9525">
            <a:noFill/>
            <a:miter lim="800000"/>
            <a:headEnd/>
            <a:tailEnd/>
          </a:ln>
        </p:spPr>
        <p:txBody>
          <a:bodyPr/>
          <a:lstStyle/>
          <a:p>
            <a:pPr marL="868363" lvl="1" indent="-282575" eaLnBrk="0" hangingPunct="0">
              <a:spcBef>
                <a:spcPct val="20000"/>
              </a:spcBef>
              <a:buClr>
                <a:srgbClr val="00B050"/>
              </a:buClr>
              <a:buSzPct val="80000"/>
              <a:buFont typeface="Wingdings" pitchFamily="2" charset="2"/>
              <a:buChar char="Ø"/>
            </a:pPr>
            <a:r>
              <a:rPr lang="en-US" sz="2400" dirty="0">
                <a:latin typeface="Georgia" pitchFamily="18" charset="0"/>
                <a:ea typeface="ＭＳ Ｐゴシック" pitchFamily="34" charset="-128"/>
              </a:rPr>
              <a:t>To provide superb nutrition to our nation’s </a:t>
            </a:r>
            <a:r>
              <a:rPr lang="en-US" sz="2400" dirty="0" smtClean="0">
                <a:latin typeface="Georgia" pitchFamily="18" charset="0"/>
                <a:ea typeface="ＭＳ Ｐゴシック" pitchFamily="34" charset="-128"/>
              </a:rPr>
              <a:t>youth </a:t>
            </a:r>
            <a:r>
              <a:rPr lang="en-US" sz="2400" dirty="0">
                <a:latin typeface="Georgia" pitchFamily="18" charset="0"/>
                <a:ea typeface="ＭＳ Ｐゴシック" pitchFamily="34" charset="-128"/>
              </a:rPr>
              <a:t>by implementing whole and hearty foods while educating on the importance of a self-sustaining food source</a:t>
            </a:r>
          </a:p>
          <a:p>
            <a:pPr marL="868363" lvl="1" indent="-282575" eaLnBrk="0" hangingPunct="0">
              <a:spcBef>
                <a:spcPct val="20000"/>
              </a:spcBef>
              <a:buClr>
                <a:srgbClr val="C00000"/>
              </a:buClr>
              <a:buSzPct val="80000"/>
            </a:pPr>
            <a:endParaRPr lang="en-US" sz="2400" dirty="0">
              <a:solidFill>
                <a:srgbClr val="10253F"/>
              </a:solidFill>
              <a:latin typeface="Georgia" pitchFamily="18" charset="0"/>
              <a:ea typeface="ＭＳ Ｐゴシック" pitchFamily="34" charset="-128"/>
            </a:endParaRPr>
          </a:p>
          <a:p>
            <a:pPr marL="868363" lvl="1" indent="-282575" eaLnBrk="0" hangingPunct="0">
              <a:spcBef>
                <a:spcPct val="20000"/>
              </a:spcBef>
              <a:buClr>
                <a:srgbClr val="00B050"/>
              </a:buClr>
              <a:buSzPct val="80000"/>
              <a:buFont typeface="Wingdings 2" pitchFamily="18" charset="2"/>
              <a:buChar char="u"/>
            </a:pPr>
            <a:r>
              <a:rPr lang="en-US" sz="2400" dirty="0" smtClean="0">
                <a:latin typeface="Georgia" pitchFamily="18" charset="0"/>
                <a:ea typeface="ＭＳ Ｐゴシック" pitchFamily="34" charset="-128"/>
              </a:rPr>
              <a:t>Increasing </a:t>
            </a:r>
            <a:r>
              <a:rPr lang="en-US" sz="2400" dirty="0">
                <a:latin typeface="Georgia" pitchFamily="18" charset="0"/>
                <a:ea typeface="ＭＳ Ｐゴシック" pitchFamily="34" charset="-128"/>
              </a:rPr>
              <a:t>awareness of obesity in society</a:t>
            </a:r>
          </a:p>
          <a:p>
            <a:pPr marL="868363" lvl="1" indent="-282575" eaLnBrk="0" hangingPunct="0">
              <a:spcBef>
                <a:spcPct val="20000"/>
              </a:spcBef>
              <a:buClr>
                <a:srgbClr val="00B050"/>
              </a:buClr>
              <a:buSzPct val="80000"/>
              <a:buFont typeface="Wingdings 2" pitchFamily="18" charset="2"/>
              <a:buChar char="v"/>
            </a:pPr>
            <a:r>
              <a:rPr lang="en-US" sz="2400" dirty="0">
                <a:latin typeface="Georgia" pitchFamily="18" charset="0"/>
                <a:ea typeface="ＭＳ Ｐゴシック" pitchFamily="34" charset="-128"/>
              </a:rPr>
              <a:t>Eating healthy improves and regulates mood; an effective yet subtle tool to maintain order in the classroom</a:t>
            </a:r>
          </a:p>
          <a:p>
            <a:pPr marL="868363" lvl="1" indent="-282575" eaLnBrk="0" hangingPunct="0">
              <a:spcBef>
                <a:spcPct val="20000"/>
              </a:spcBef>
              <a:buClr>
                <a:srgbClr val="00B050"/>
              </a:buClr>
              <a:buSzPct val="80000"/>
              <a:buFont typeface="Wingdings 2" pitchFamily="18" charset="2"/>
              <a:buChar char=""/>
            </a:pPr>
            <a:r>
              <a:rPr lang="en-US" sz="2400" dirty="0">
                <a:latin typeface="Georgia" pitchFamily="18" charset="0"/>
                <a:ea typeface="ＭＳ Ｐゴシック" pitchFamily="34" charset="-128"/>
              </a:rPr>
              <a:t>Business is self-sustaining; will not put a burden on taxpayers</a:t>
            </a:r>
            <a:endParaRPr lang="en-US" sz="2800" b="1" dirty="0">
              <a:ea typeface="ＭＳ Ｐゴシック" pitchFamily="34" charset="-128"/>
            </a:endParaRPr>
          </a:p>
          <a:p>
            <a:pPr marL="547688" indent="-411163" eaLnBrk="0" hangingPunct="0">
              <a:spcBef>
                <a:spcPct val="20000"/>
              </a:spcBef>
              <a:buClr>
                <a:srgbClr val="C00000"/>
              </a:buClr>
              <a:buSzPct val="80000"/>
              <a:buFont typeface="Wingdings 2" pitchFamily="18" charset="2"/>
              <a:buNone/>
            </a:pPr>
            <a:endParaRPr lang="en-US" sz="2400" dirty="0">
              <a:solidFill>
                <a:srgbClr val="10253F"/>
              </a:solidFill>
              <a:latin typeface="Myriad Web Pro"/>
              <a:ea typeface="ＭＳ Ｐゴシック" pitchFamily="34" charset="-128"/>
            </a:endParaRPr>
          </a:p>
        </p:txBody>
      </p:sp>
      <p:pic>
        <p:nvPicPr>
          <p:cNvPr id="29699" name="Picture 13" descr="NFTE_SmallTagLock_PantoneC.eps"/>
          <p:cNvPicPr>
            <a:picLocks noChangeAspect="1"/>
          </p:cNvPicPr>
          <p:nvPr/>
        </p:nvPicPr>
        <p:blipFill>
          <a:blip r:embed="rId3" cstate="print"/>
          <a:srcRect/>
          <a:stretch>
            <a:fillRect/>
          </a:stretch>
        </p:blipFill>
        <p:spPr bwMode="auto">
          <a:xfrm>
            <a:off x="0" y="6053137"/>
            <a:ext cx="1609725" cy="804863"/>
          </a:xfrm>
          <a:prstGeom prst="rect">
            <a:avLst/>
          </a:prstGeom>
          <a:noFill/>
          <a:ln w="9525">
            <a:noFill/>
            <a:miter lim="800000"/>
            <a:headEnd/>
            <a:tailEnd/>
          </a:ln>
        </p:spPr>
      </p:pic>
      <p:sp>
        <p:nvSpPr>
          <p:cNvPr id="15365" name="Text Box 5"/>
          <p:cNvSpPr txBox="1">
            <a:spLocks noChangeArrowheads="1"/>
          </p:cNvSpPr>
          <p:nvPr/>
        </p:nvSpPr>
        <p:spPr bwMode="auto">
          <a:xfrm>
            <a:off x="3048000" y="1752600"/>
            <a:ext cx="2835275" cy="793750"/>
          </a:xfrm>
          <a:prstGeom prst="rect">
            <a:avLst/>
          </a:prstGeom>
          <a:noFill/>
          <a:ln w="9525">
            <a:noFill/>
            <a:miter lim="800000"/>
            <a:headEnd/>
            <a:tailEnd/>
          </a:ln>
        </p:spPr>
        <p:txBody>
          <a:bodyPr>
            <a:spAutoFit/>
          </a:bodyPr>
          <a:lstStyle/>
          <a:p>
            <a:pPr lvl="1" eaLnBrk="0" hangingPunct="0">
              <a:spcBef>
                <a:spcPct val="20000"/>
              </a:spcBef>
              <a:buClr>
                <a:srgbClr val="C00000"/>
              </a:buClr>
              <a:buSzPct val="80000"/>
              <a:buFont typeface="Wingdings 2" pitchFamily="18" charset="2"/>
              <a:buNone/>
              <a:defRPr/>
            </a:pPr>
            <a:r>
              <a:rPr lang="en-US" sz="2800" b="1" i="1" dirty="0">
                <a:solidFill>
                  <a:schemeClr val="bg2">
                    <a:lumMod val="25000"/>
                  </a:schemeClr>
                </a:solidFill>
              </a:rPr>
              <a:t>Opportunity</a:t>
            </a:r>
          </a:p>
          <a:p>
            <a:pPr>
              <a:defRPr/>
            </a:pPr>
            <a:endParaRPr lang="en-US" dirty="0"/>
          </a:p>
        </p:txBody>
      </p:sp>
      <p:sp>
        <p:nvSpPr>
          <p:cNvPr id="6" name="TextBox 5"/>
          <p:cNvSpPr txBox="1"/>
          <p:nvPr/>
        </p:nvSpPr>
        <p:spPr>
          <a:xfrm>
            <a:off x="2971800" y="152400"/>
            <a:ext cx="3361818" cy="523220"/>
          </a:xfrm>
          <a:prstGeom prst="rect">
            <a:avLst/>
          </a:prstGeom>
          <a:noFill/>
        </p:spPr>
        <p:txBody>
          <a:bodyPr wrap="none" rtlCol="0">
            <a:spAutoFit/>
          </a:bodyPr>
          <a:lstStyle/>
          <a:p>
            <a:r>
              <a:rPr lang="en-US" sz="2800" b="1" i="1" dirty="0" smtClean="0">
                <a:solidFill>
                  <a:schemeClr val="bg2">
                    <a:lumMod val="25000"/>
                  </a:schemeClr>
                </a:solidFill>
              </a:rPr>
              <a:t>Mission Statement</a:t>
            </a:r>
            <a:endParaRPr lang="en-US" sz="2800" b="1" i="1" dirty="0">
              <a:solidFill>
                <a:schemeClr val="bg2">
                  <a:lumMod val="25000"/>
                </a:schemeClr>
              </a:solidFill>
            </a:endParaRPr>
          </a:p>
        </p:txBody>
      </p:sp>
      <p:pic>
        <p:nvPicPr>
          <p:cNvPr id="8" name="Picture 2" descr="http://www.galleyline.com/images/soup_and_salad_bars.gif"/>
          <p:cNvPicPr>
            <a:picLocks noChangeAspect="1" noChangeArrowheads="1"/>
          </p:cNvPicPr>
          <p:nvPr/>
        </p:nvPicPr>
        <p:blipFill>
          <a:blip r:embed="rId4" cstate="print">
            <a:lum bright="-9000"/>
          </a:blip>
          <a:srcRect/>
          <a:stretch>
            <a:fillRect/>
          </a:stretch>
        </p:blipFill>
        <p:spPr bwMode="auto">
          <a:xfrm>
            <a:off x="3886200" y="4419600"/>
            <a:ext cx="2168525" cy="2081784"/>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0" y="0"/>
            <a:ext cx="4572000" cy="633413"/>
          </a:xfrm>
        </p:spPr>
        <p:txBody>
          <a:bodyPr rtlCol="0">
            <a:normAutofit fontScale="90000"/>
          </a:bodyPr>
          <a:lstStyle/>
          <a:p>
            <a:pPr fontAlgn="auto">
              <a:spcAft>
                <a:spcPts val="0"/>
              </a:spcAft>
              <a:buClr>
                <a:schemeClr val="bg1">
                  <a:lumMod val="95000"/>
                </a:schemeClr>
              </a:buClr>
              <a:buFont typeface="Arial" pitchFamily="34" charset="0"/>
              <a:buNone/>
              <a:defRPr/>
            </a:pPr>
            <a:r>
              <a:rPr lang="en-US" dirty="0" smtClean="0">
                <a:solidFill>
                  <a:schemeClr val="tx1"/>
                </a:solidFill>
              </a:rPr>
              <a:t>Business Profile</a:t>
            </a:r>
          </a:p>
        </p:txBody>
      </p:sp>
      <p:sp>
        <p:nvSpPr>
          <p:cNvPr id="16387" name="Content Placeholder 2"/>
          <p:cNvSpPr>
            <a:spLocks noGrp="1"/>
          </p:cNvSpPr>
          <p:nvPr>
            <p:ph idx="4294967295"/>
          </p:nvPr>
        </p:nvSpPr>
        <p:spPr>
          <a:xfrm>
            <a:off x="0" y="685800"/>
            <a:ext cx="6248400" cy="5486400"/>
          </a:xfrm>
        </p:spPr>
        <p:txBody>
          <a:bodyPr>
            <a:normAutofit fontScale="92500"/>
          </a:bodyPr>
          <a:lstStyle/>
          <a:p>
            <a:pPr>
              <a:spcBef>
                <a:spcPts val="1800"/>
              </a:spcBef>
              <a:buClr>
                <a:schemeClr val="bg2">
                  <a:lumMod val="25000"/>
                </a:schemeClr>
              </a:buClr>
              <a:buSzPct val="80000"/>
              <a:buFont typeface="Wingdings 2" pitchFamily="18" charset="2"/>
              <a:buChar char=""/>
            </a:pPr>
            <a:r>
              <a:rPr lang="en-US" sz="2800" b="1" i="1" dirty="0" smtClean="0">
                <a:solidFill>
                  <a:srgbClr val="003F75"/>
                </a:solidFill>
                <a:cs typeface="Arial" pitchFamily="34" charset="0"/>
              </a:rPr>
              <a:t>Type of Business</a:t>
            </a:r>
          </a:p>
          <a:p>
            <a:pPr lvl="1">
              <a:buClr>
                <a:srgbClr val="00B050"/>
              </a:buClr>
              <a:buFont typeface="Wingdings 2" pitchFamily="18" charset="2"/>
              <a:buChar char=""/>
            </a:pPr>
            <a:r>
              <a:rPr lang="en-US" sz="2400" dirty="0" smtClean="0">
                <a:latin typeface="Georgia" pitchFamily="18" charset="0"/>
                <a:cs typeface="Arial" pitchFamily="34" charset="0"/>
              </a:rPr>
              <a:t>Service</a:t>
            </a:r>
          </a:p>
          <a:p>
            <a:pPr lvl="1">
              <a:buClr>
                <a:srgbClr val="00B050"/>
              </a:buClr>
              <a:buFont typeface="Wingdings 2" pitchFamily="18" charset="2"/>
              <a:buChar char=""/>
            </a:pPr>
            <a:r>
              <a:rPr lang="en-US" sz="2400" dirty="0" smtClean="0">
                <a:latin typeface="Georgia" pitchFamily="18" charset="0"/>
                <a:cs typeface="Arial" pitchFamily="34" charset="0"/>
              </a:rPr>
              <a:t>Students choose to participate in a </a:t>
            </a:r>
          </a:p>
          <a:p>
            <a:pPr lvl="1">
              <a:buClr>
                <a:srgbClr val="00B050"/>
              </a:buClr>
              <a:buNone/>
            </a:pPr>
            <a:r>
              <a:rPr lang="en-US" sz="2400" dirty="0" smtClean="0">
                <a:latin typeface="Georgia" pitchFamily="18" charset="0"/>
                <a:cs typeface="Arial" pitchFamily="34" charset="0"/>
              </a:rPr>
              <a:t>    self-sustaining lunch program</a:t>
            </a:r>
          </a:p>
          <a:p>
            <a:pPr lvl="1">
              <a:buClr>
                <a:srgbClr val="00B050"/>
              </a:buClr>
              <a:buFont typeface="Wingdings 2" pitchFamily="18" charset="2"/>
              <a:buChar char=""/>
            </a:pPr>
            <a:r>
              <a:rPr lang="en-US" sz="2400" dirty="0" smtClean="0">
                <a:latin typeface="Georgia" pitchFamily="18" charset="0"/>
                <a:cs typeface="Arial" pitchFamily="34" charset="0"/>
              </a:rPr>
              <a:t>They will plant, grow and manage fruits and vegetables grown in a greenhouse on school grounds used to stock a salad bar in their cafeteria</a:t>
            </a:r>
          </a:p>
          <a:p>
            <a:pPr lvl="1">
              <a:buClr>
                <a:srgbClr val="C00000"/>
              </a:buClr>
              <a:buFont typeface="Arial" pitchFamily="34" charset="0"/>
              <a:buNone/>
            </a:pPr>
            <a:endParaRPr lang="en-US" sz="1700" dirty="0" smtClean="0">
              <a:cs typeface="Arial" pitchFamily="34" charset="0"/>
            </a:endParaRPr>
          </a:p>
          <a:p>
            <a:pPr>
              <a:spcBef>
                <a:spcPts val="1800"/>
              </a:spcBef>
              <a:buClr>
                <a:schemeClr val="bg2">
                  <a:lumMod val="25000"/>
                </a:schemeClr>
              </a:buClr>
              <a:buSzPct val="80000"/>
              <a:buFont typeface="Wingdings 2" pitchFamily="18" charset="2"/>
              <a:buChar char=""/>
            </a:pPr>
            <a:r>
              <a:rPr lang="en-US" sz="2800" b="1" i="1" dirty="0" smtClean="0">
                <a:solidFill>
                  <a:srgbClr val="003F75"/>
                </a:solidFill>
                <a:cs typeface="Arial" pitchFamily="34" charset="0"/>
              </a:rPr>
              <a:t>Legal Structure</a:t>
            </a:r>
          </a:p>
          <a:p>
            <a:pPr lvl="1">
              <a:buClr>
                <a:srgbClr val="00B050"/>
              </a:buClr>
              <a:buFont typeface="Wingdings 2" pitchFamily="18" charset="2"/>
              <a:buChar char=""/>
            </a:pPr>
            <a:r>
              <a:rPr lang="en-US" sz="2400" dirty="0" smtClean="0">
                <a:latin typeface="Georgia" pitchFamily="18" charset="0"/>
                <a:cs typeface="Arial" pitchFamily="34" charset="0"/>
              </a:rPr>
              <a:t>Limited Liability Company (LLC)</a:t>
            </a:r>
          </a:p>
          <a:p>
            <a:pPr lvl="1">
              <a:buClr>
                <a:srgbClr val="00B050"/>
              </a:buClr>
              <a:buFont typeface="Wingdings 2" pitchFamily="18" charset="2"/>
              <a:buChar char=""/>
            </a:pPr>
            <a:r>
              <a:rPr lang="en-US" sz="2400" dirty="0" smtClean="0">
                <a:latin typeface="Georgia" pitchFamily="18" charset="0"/>
                <a:cs typeface="Arial" pitchFamily="34" charset="0"/>
              </a:rPr>
              <a:t>When dealing with products as sensitive as food, it is imperative to make both yourself and your business separate entities</a:t>
            </a:r>
          </a:p>
        </p:txBody>
      </p:sp>
      <p:pic>
        <p:nvPicPr>
          <p:cNvPr id="31747" name="Picture 13" descr="NFTE_SmallTagLock_PantoneC.eps"/>
          <p:cNvPicPr>
            <a:picLocks noChangeAspect="1"/>
          </p:cNvPicPr>
          <p:nvPr/>
        </p:nvPicPr>
        <p:blipFill>
          <a:blip r:embed="rId3" cstate="print"/>
          <a:srcRect/>
          <a:stretch>
            <a:fillRect/>
          </a:stretch>
        </p:blipFill>
        <p:spPr bwMode="auto">
          <a:xfrm>
            <a:off x="0" y="6053137"/>
            <a:ext cx="1609725" cy="804863"/>
          </a:xfrm>
          <a:prstGeom prst="rect">
            <a:avLst/>
          </a:prstGeom>
          <a:noFill/>
          <a:ln w="9525">
            <a:noFill/>
            <a:miter lim="800000"/>
            <a:headEnd/>
            <a:tailEnd/>
          </a:ln>
        </p:spPr>
      </p:pic>
      <p:pic>
        <p:nvPicPr>
          <p:cNvPr id="3" name="Picture 2" descr="http://brightfarms.com/images/248.jpg"/>
          <p:cNvPicPr>
            <a:picLocks noChangeAspect="1" noChangeArrowheads="1"/>
          </p:cNvPicPr>
          <p:nvPr/>
        </p:nvPicPr>
        <p:blipFill>
          <a:blip r:embed="rId4" cstate="print"/>
          <a:srcRect/>
          <a:stretch>
            <a:fillRect/>
          </a:stretch>
        </p:blipFill>
        <p:spPr bwMode="auto">
          <a:xfrm>
            <a:off x="6400800" y="3657600"/>
            <a:ext cx="2445488" cy="1752600"/>
          </a:xfrm>
          <a:prstGeom prst="rect">
            <a:avLst/>
          </a:prstGeom>
          <a:noFill/>
        </p:spPr>
      </p:pic>
      <p:pic>
        <p:nvPicPr>
          <p:cNvPr id="21508" name="Picture 4" descr="Brightfarms">
            <a:hlinkClick r:id="rId5"/>
          </p:cNvPr>
          <p:cNvPicPr>
            <a:picLocks noChangeAspect="1" noChangeArrowheads="1"/>
          </p:cNvPicPr>
          <p:nvPr/>
        </p:nvPicPr>
        <p:blipFill>
          <a:blip r:embed="rId6" cstate="print"/>
          <a:srcRect/>
          <a:stretch>
            <a:fillRect/>
          </a:stretch>
        </p:blipFill>
        <p:spPr bwMode="auto">
          <a:xfrm>
            <a:off x="6172200" y="1600200"/>
            <a:ext cx="2676525" cy="7239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2895600" y="0"/>
            <a:ext cx="3810000" cy="914400"/>
          </a:xfrm>
        </p:spPr>
        <p:txBody>
          <a:bodyPr/>
          <a:lstStyle/>
          <a:p>
            <a:pPr fontAlgn="auto">
              <a:spcAft>
                <a:spcPts val="0"/>
              </a:spcAft>
              <a:buFont typeface="Arial" pitchFamily="34" charset="0"/>
              <a:buNone/>
              <a:defRPr/>
            </a:pPr>
            <a:r>
              <a:rPr lang="en-US" dirty="0" smtClean="0">
                <a:solidFill>
                  <a:schemeClr val="tx1"/>
                </a:solidFill>
              </a:rPr>
              <a:t>Qualifications</a:t>
            </a:r>
            <a:r>
              <a:rPr lang="en-US" dirty="0" smtClean="0"/>
              <a:t/>
            </a:r>
            <a:br>
              <a:rPr lang="en-US" dirty="0" smtClean="0"/>
            </a:br>
            <a:endParaRPr lang="en-US" sz="1200" i="1" dirty="0" smtClean="0">
              <a:solidFill>
                <a:srgbClr val="008000"/>
              </a:solidFill>
              <a:latin typeface="Myriad Web Pro"/>
            </a:endParaRPr>
          </a:p>
        </p:txBody>
      </p:sp>
      <p:sp>
        <p:nvSpPr>
          <p:cNvPr id="17411" name="Content Placeholder 2"/>
          <p:cNvSpPr>
            <a:spLocks noGrp="1"/>
          </p:cNvSpPr>
          <p:nvPr>
            <p:ph idx="4294967295"/>
          </p:nvPr>
        </p:nvSpPr>
        <p:spPr>
          <a:xfrm>
            <a:off x="304800" y="838200"/>
            <a:ext cx="8382000" cy="4213225"/>
          </a:xfrm>
        </p:spPr>
        <p:txBody>
          <a:bodyPr>
            <a:normAutofit lnSpcReduction="10000"/>
          </a:bodyPr>
          <a:lstStyle/>
          <a:p>
            <a:pPr marL="593725" indent="-593725" fontAlgn="auto">
              <a:spcAft>
                <a:spcPts val="0"/>
              </a:spcAft>
              <a:buClr>
                <a:srgbClr val="993300"/>
              </a:buClr>
              <a:buSzPct val="120000"/>
              <a:buNone/>
              <a:defRPr/>
            </a:pPr>
            <a:r>
              <a:rPr lang="en-US" sz="3600" b="1" i="1" dirty="0" smtClean="0">
                <a:solidFill>
                  <a:schemeClr val="bg2">
                    <a:lumMod val="25000"/>
                  </a:schemeClr>
                </a:solidFill>
                <a:latin typeface="Arial" pitchFamily="34" charset="0"/>
                <a:cs typeface="Arial" pitchFamily="34" charset="0"/>
              </a:rPr>
              <a:t>  I am qualified to run this business because:</a:t>
            </a:r>
          </a:p>
          <a:p>
            <a:pPr marL="621792" lvl="1" fontAlgn="auto">
              <a:spcBef>
                <a:spcPts val="324"/>
              </a:spcBef>
              <a:spcAft>
                <a:spcPts val="0"/>
              </a:spcAft>
              <a:buClr>
                <a:srgbClr val="C00000"/>
              </a:buClr>
              <a:buFont typeface="Wingdings 2" pitchFamily="18" charset="2"/>
              <a:buChar char=""/>
              <a:defRPr/>
            </a:pPr>
            <a:endParaRPr lang="en-US" sz="2400" dirty="0" smtClean="0">
              <a:cs typeface="Arial" pitchFamily="34" charset="0"/>
            </a:endParaRPr>
          </a:p>
          <a:p>
            <a:pPr marL="621792" lvl="1" fontAlgn="auto">
              <a:spcBef>
                <a:spcPts val="13"/>
              </a:spcBef>
              <a:spcAft>
                <a:spcPts val="0"/>
              </a:spcAft>
              <a:buClr>
                <a:srgbClr val="C00000"/>
              </a:buClr>
              <a:buFont typeface="Wingdings" pitchFamily="2" charset="2"/>
              <a:buNone/>
              <a:defRPr/>
            </a:pPr>
            <a:r>
              <a:rPr lang="en-US" sz="2400" dirty="0" smtClean="0">
                <a:solidFill>
                  <a:srgbClr val="00B050"/>
                </a:solidFill>
                <a:cs typeface="Arial" pitchFamily="34" charset="0"/>
                <a:sym typeface="Wingdings" pitchFamily="2" charset="2"/>
              </a:rPr>
              <a:t></a:t>
            </a:r>
            <a:r>
              <a:rPr lang="en-US" sz="2400" dirty="0" smtClean="0">
                <a:solidFill>
                  <a:schemeClr val="bg2">
                    <a:lumMod val="50000"/>
                  </a:schemeClr>
                </a:solidFill>
                <a:cs typeface="Arial" pitchFamily="34" charset="0"/>
                <a:sym typeface="Wingdings" pitchFamily="2" charset="2"/>
              </a:rPr>
              <a:t> </a:t>
            </a:r>
            <a:r>
              <a:rPr lang="en-US" sz="2400" dirty="0" smtClean="0">
                <a:latin typeface="Georgia" pitchFamily="18" charset="0"/>
                <a:cs typeface="Arial" pitchFamily="34" charset="0"/>
                <a:sym typeface="Wingdings" pitchFamily="2" charset="2"/>
              </a:rPr>
              <a:t>Managerial experience at local nursery</a:t>
            </a:r>
          </a:p>
          <a:p>
            <a:pPr marL="621792" lvl="1" fontAlgn="auto">
              <a:spcBef>
                <a:spcPts val="324"/>
              </a:spcBef>
              <a:spcAft>
                <a:spcPts val="0"/>
              </a:spcAft>
              <a:buClr>
                <a:srgbClr val="C00000"/>
              </a:buClr>
              <a:buFont typeface="Wingdings" pitchFamily="2" charset="2"/>
              <a:buNone/>
              <a:defRPr/>
            </a:pPr>
            <a:endParaRPr lang="en-US" sz="2400" dirty="0" smtClean="0">
              <a:latin typeface="Georgia" pitchFamily="18" charset="0"/>
              <a:cs typeface="Arial" pitchFamily="34" charset="0"/>
              <a:sym typeface="Wingdings" pitchFamily="2" charset="2"/>
            </a:endParaRPr>
          </a:p>
          <a:p>
            <a:pPr marL="621792" lvl="1" fontAlgn="auto">
              <a:spcBef>
                <a:spcPts val="1200"/>
              </a:spcBef>
              <a:spcAft>
                <a:spcPts val="0"/>
              </a:spcAft>
              <a:buClr>
                <a:srgbClr val="C00000"/>
              </a:buClr>
              <a:buFont typeface="Wingdings" pitchFamily="2" charset="2"/>
              <a:buNone/>
              <a:defRPr/>
            </a:pPr>
            <a:r>
              <a:rPr lang="en-US" sz="2400" dirty="0" smtClean="0">
                <a:solidFill>
                  <a:srgbClr val="00B050"/>
                </a:solidFill>
                <a:latin typeface="Georgia" pitchFamily="18" charset="0"/>
                <a:cs typeface="Arial" pitchFamily="34" charset="0"/>
                <a:sym typeface="Wingdings" pitchFamily="2" charset="2"/>
              </a:rPr>
              <a:t></a:t>
            </a:r>
            <a:r>
              <a:rPr lang="en-US" sz="2400" dirty="0" smtClean="0">
                <a:latin typeface="Georgia" pitchFamily="18" charset="0"/>
                <a:cs typeface="Arial" pitchFamily="34" charset="0"/>
                <a:sym typeface="Wingdings" pitchFamily="2" charset="2"/>
              </a:rPr>
              <a:t> Have the knowledge and work ethic required to run an efficient greenhouse program</a:t>
            </a:r>
          </a:p>
          <a:p>
            <a:pPr marL="621792" lvl="1" fontAlgn="auto">
              <a:spcBef>
                <a:spcPts val="324"/>
              </a:spcBef>
              <a:spcAft>
                <a:spcPts val="0"/>
              </a:spcAft>
              <a:buClr>
                <a:srgbClr val="C00000"/>
              </a:buClr>
              <a:buFont typeface="Wingdings" pitchFamily="2" charset="2"/>
              <a:buNone/>
              <a:defRPr/>
            </a:pPr>
            <a:endParaRPr lang="en-US" sz="2400" dirty="0" smtClean="0">
              <a:latin typeface="Georgia" pitchFamily="18" charset="0"/>
              <a:cs typeface="Arial" pitchFamily="34" charset="0"/>
              <a:sym typeface="Wingdings" pitchFamily="2" charset="2"/>
            </a:endParaRPr>
          </a:p>
          <a:p>
            <a:pPr marL="621792" lvl="1" fontAlgn="auto">
              <a:spcBef>
                <a:spcPts val="324"/>
              </a:spcBef>
              <a:spcAft>
                <a:spcPts val="0"/>
              </a:spcAft>
              <a:buClr>
                <a:srgbClr val="C00000"/>
              </a:buClr>
              <a:buFont typeface="Wingdings" pitchFamily="2" charset="2"/>
              <a:buNone/>
              <a:defRPr/>
            </a:pPr>
            <a:r>
              <a:rPr lang="en-US" sz="2400" dirty="0" smtClean="0">
                <a:solidFill>
                  <a:srgbClr val="00B050"/>
                </a:solidFill>
                <a:latin typeface="Georgia" pitchFamily="18" charset="0"/>
                <a:cs typeface="Arial" pitchFamily="34" charset="0"/>
                <a:sym typeface="Wingdings" pitchFamily="2" charset="2"/>
              </a:rPr>
              <a:t></a:t>
            </a:r>
            <a:r>
              <a:rPr lang="en-US" sz="2400" dirty="0" smtClean="0">
                <a:latin typeface="Georgia" pitchFamily="18" charset="0"/>
                <a:cs typeface="Arial" pitchFamily="34" charset="0"/>
                <a:sym typeface="Wingdings" pitchFamily="2" charset="2"/>
              </a:rPr>
              <a:t> Have connections to local farmers and plant wholesalers: </a:t>
            </a:r>
            <a:endParaRPr lang="en-US" sz="2400" dirty="0" smtClean="0">
              <a:latin typeface="Georgia" pitchFamily="18" charset="0"/>
              <a:cs typeface="Arial" pitchFamily="34" charset="0"/>
            </a:endParaRPr>
          </a:p>
        </p:txBody>
      </p:sp>
      <p:pic>
        <p:nvPicPr>
          <p:cNvPr id="33795" name="Picture 13" descr="NFTE_SmallTagLock_PantoneC.eps"/>
          <p:cNvPicPr>
            <a:picLocks noChangeAspect="1"/>
          </p:cNvPicPr>
          <p:nvPr/>
        </p:nvPicPr>
        <p:blipFill>
          <a:blip r:embed="rId3" cstate="print"/>
          <a:srcRect/>
          <a:stretch>
            <a:fillRect/>
          </a:stretch>
        </p:blipFill>
        <p:spPr bwMode="auto">
          <a:xfrm>
            <a:off x="0" y="6053138"/>
            <a:ext cx="1609725" cy="804862"/>
          </a:xfrm>
          <a:prstGeom prst="rect">
            <a:avLst/>
          </a:prstGeom>
          <a:noFill/>
          <a:ln w="9525">
            <a:noFill/>
            <a:miter lim="800000"/>
            <a:headEnd/>
            <a:tailEnd/>
          </a:ln>
        </p:spPr>
      </p:pic>
      <p:pic>
        <p:nvPicPr>
          <p:cNvPr id="33796" name="Picture 2" descr="Kurtz Farms">
            <a:hlinkClick r:id="rId4"/>
          </p:cNvPr>
          <p:cNvPicPr>
            <a:picLocks noChangeAspect="1" noChangeArrowheads="1"/>
          </p:cNvPicPr>
          <p:nvPr/>
        </p:nvPicPr>
        <p:blipFill>
          <a:blip r:embed="rId5" cstate="print"/>
          <a:srcRect/>
          <a:stretch>
            <a:fillRect/>
          </a:stretch>
        </p:blipFill>
        <p:spPr bwMode="auto">
          <a:xfrm>
            <a:off x="3200400" y="4953000"/>
            <a:ext cx="2076450" cy="579438"/>
          </a:xfrm>
          <a:prstGeom prst="rect">
            <a:avLst/>
          </a:prstGeom>
          <a:noFill/>
          <a:ln w="9525">
            <a:noFill/>
            <a:miter lim="800000"/>
            <a:headEnd/>
            <a:tailEnd/>
          </a:ln>
        </p:spPr>
      </p:pic>
      <p:pic>
        <p:nvPicPr>
          <p:cNvPr id="33797" name="Picture 4" descr="http://www.envirobuildexpo.com/images/prides_corner_farm.jpg"/>
          <p:cNvPicPr>
            <a:picLocks noChangeAspect="1" noChangeArrowheads="1"/>
          </p:cNvPicPr>
          <p:nvPr/>
        </p:nvPicPr>
        <p:blipFill>
          <a:blip r:embed="rId6" cstate="print"/>
          <a:srcRect/>
          <a:stretch>
            <a:fillRect/>
          </a:stretch>
        </p:blipFill>
        <p:spPr bwMode="auto">
          <a:xfrm>
            <a:off x="6324600" y="4876800"/>
            <a:ext cx="1066800" cy="106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457200" y="0"/>
            <a:ext cx="8229600" cy="685800"/>
          </a:xfrm>
          <a:prstGeom prst="rect">
            <a:avLst/>
          </a:prstGeom>
          <a:noFill/>
          <a:ln w="9525">
            <a:noFill/>
            <a:miter lim="800000"/>
            <a:headEnd/>
            <a:tailEnd/>
          </a:ln>
        </p:spPr>
        <p:txBody>
          <a:bodyPr anchor="ctr"/>
          <a:lstStyle/>
          <a:p>
            <a:pPr algn="ctr" eaLnBrk="0" hangingPunct="0"/>
            <a:r>
              <a:rPr lang="en-US" sz="4800" b="1" dirty="0">
                <a:latin typeface="Corbel" pitchFamily="34" charset="0"/>
                <a:ea typeface="ＭＳ Ｐゴシック" pitchFamily="34" charset="-128"/>
              </a:rPr>
              <a:t>Market Analysis</a:t>
            </a:r>
            <a:endParaRPr lang="fr-FR" sz="1400" b="1" i="1" dirty="0">
              <a:latin typeface="Myriad Web Pro"/>
              <a:ea typeface="ＭＳ Ｐゴシック" pitchFamily="34" charset="-128"/>
            </a:endParaRPr>
          </a:p>
        </p:txBody>
      </p:sp>
      <p:graphicFrame>
        <p:nvGraphicFramePr>
          <p:cNvPr id="20521" name="Group 41"/>
          <p:cNvGraphicFramePr>
            <a:graphicFrameLocks noGrp="1"/>
          </p:cNvGraphicFramePr>
          <p:nvPr>
            <p:ph sz="half" idx="4294967295"/>
          </p:nvPr>
        </p:nvGraphicFramePr>
        <p:xfrm>
          <a:off x="152400" y="914400"/>
          <a:ext cx="8229600" cy="1157483"/>
        </p:xfrm>
        <a:graphic>
          <a:graphicData uri="http://schemas.openxmlformats.org/drawingml/2006/table">
            <a:tbl>
              <a:tblPr/>
              <a:tblGrid>
                <a:gridCol w="1654175"/>
                <a:gridCol w="6575425"/>
              </a:tblGrid>
              <a:tr h="381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1"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Industry Name</a:t>
                      </a:r>
                      <a:endParaRPr kumimoji="1" lang="en-US" sz="18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1"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Specialty Food Services</a:t>
                      </a: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5175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1"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Industry Size</a:t>
                      </a:r>
                      <a:endParaRPr kumimoji="1" lang="en-US" sz="1800" b="0" i="0" u="none" strike="noStrike" cap="none" normalizeH="0" baseline="0" dirty="0" smtClean="0">
                        <a:ln>
                          <a:noFill/>
                        </a:ln>
                        <a:solidFill>
                          <a:schemeClr val="tx1"/>
                        </a:solidFill>
                        <a:effectLst/>
                        <a:latin typeface="Arial" pitchFamily="34" charset="0"/>
                        <a:ea typeface="Microsoft YaHei" pitchFamily="34" charset="-122"/>
                        <a:cs typeface="Arial" pitchFamily="34" charset="0"/>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1" i="0" u="none" strike="noStrike" cap="none" normalizeH="0" baseline="0" dirty="0" smtClean="0">
                          <a:ln>
                            <a:noFill/>
                          </a:ln>
                          <a:solidFill>
                            <a:schemeClr val="tx1"/>
                          </a:solidFill>
                          <a:effectLst/>
                          <a:latin typeface="Arial" pitchFamily="34" charset="0"/>
                          <a:ea typeface="Microsoft YaHei" pitchFamily="34" charset="-122"/>
                          <a:cs typeface="Arial" pitchFamily="34" charset="0"/>
                        </a:rPr>
                        <a:t>$20+ Billion</a:t>
                      </a: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35876" name="Group 36"/>
          <p:cNvGraphicFramePr>
            <a:graphicFrameLocks noGrp="1"/>
          </p:cNvGraphicFramePr>
          <p:nvPr/>
        </p:nvGraphicFramePr>
        <p:xfrm>
          <a:off x="152400" y="2057400"/>
          <a:ext cx="5562600" cy="3855938"/>
        </p:xfrm>
        <a:graphic>
          <a:graphicData uri="http://schemas.openxmlformats.org/drawingml/2006/table">
            <a:tbl>
              <a:tblPr/>
              <a:tblGrid>
                <a:gridCol w="1676400"/>
                <a:gridCol w="3886200"/>
              </a:tblGrid>
              <a:tr h="1149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Arial" pitchFamily="34" charset="0"/>
                          <a:cs typeface="Arial" pitchFamily="34" charset="0"/>
                        </a:rPr>
                        <a:t>Total Population</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1" i="0" u="none" strike="noStrike" cap="none" normalizeH="0" baseline="0" dirty="0" smtClean="0">
                          <a:ln>
                            <a:noFill/>
                          </a:ln>
                          <a:solidFill>
                            <a:schemeClr val="tx1"/>
                          </a:solidFill>
                          <a:effectLst/>
                          <a:latin typeface="Arial" pitchFamily="34" charset="0"/>
                          <a:cs typeface="Arial" pitchFamily="34" charset="0"/>
                        </a:rPr>
                        <a:t>Hartford, CT: </a:t>
                      </a:r>
                      <a:r>
                        <a:rPr kumimoji="1" lang="en-US" sz="1800" b="0" i="0" u="none" strike="noStrike" cap="none" normalizeH="0" baseline="0" dirty="0" smtClean="0">
                          <a:ln>
                            <a:noFill/>
                          </a:ln>
                          <a:solidFill>
                            <a:schemeClr val="tx1"/>
                          </a:solidFill>
                          <a:effectLst/>
                          <a:latin typeface="Arial" pitchFamily="34" charset="0"/>
                          <a:cs typeface="Arial" pitchFamily="34" charset="0"/>
                        </a:rPr>
                        <a:t>124,775 People</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1800" b="1" i="0" u="none" strike="noStrike" cap="none" normalizeH="0" baseline="0" dirty="0" smtClean="0">
                        <a:ln>
                          <a:noFill/>
                        </a:ln>
                        <a:solidFill>
                          <a:schemeClr val="tx1"/>
                        </a:solidFill>
                        <a:effectLst/>
                        <a:latin typeface="Arial" pitchFamily="34" charset="0"/>
                        <a:cs typeface="Arial" pitchFamily="34" charset="0"/>
                      </a:endParaRP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679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Arial" pitchFamily="34" charset="0"/>
                          <a:cs typeface="Arial" pitchFamily="34" charset="0"/>
                        </a:rPr>
                        <a:t>Target Market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pitchFamily="34" charset="0"/>
                        <a:cs typeface="Arial" pitchFamily="34" charset="0"/>
                      </a:endParaRP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1" i="0" u="none" strike="noStrike" cap="none" normalizeH="0" baseline="0" dirty="0" smtClean="0">
                          <a:ln>
                            <a:noFill/>
                          </a:ln>
                          <a:solidFill>
                            <a:schemeClr val="tx1"/>
                          </a:solidFill>
                          <a:effectLst/>
                          <a:latin typeface="Arial" pitchFamily="34" charset="0"/>
                          <a:cs typeface="Arial" pitchFamily="34" charset="0"/>
                        </a:rPr>
                        <a:t>Primary: </a:t>
                      </a:r>
                      <a:r>
                        <a:rPr kumimoji="1" lang="en-US" sz="1800" b="0" i="0" u="none" strike="noStrike" cap="none" normalizeH="0" baseline="0" dirty="0" smtClean="0">
                          <a:ln>
                            <a:noFill/>
                          </a:ln>
                          <a:solidFill>
                            <a:schemeClr val="tx1"/>
                          </a:solidFill>
                          <a:effectLst/>
                          <a:latin typeface="Arial" pitchFamily="34" charset="0"/>
                          <a:cs typeface="Arial" pitchFamily="34" charset="0"/>
                        </a:rPr>
                        <a:t>School Officials</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1" i="0" u="none" strike="noStrike" cap="none" normalizeH="0" baseline="0" dirty="0" smtClean="0">
                          <a:ln>
                            <a:noFill/>
                          </a:ln>
                          <a:solidFill>
                            <a:schemeClr val="tx1"/>
                          </a:solidFill>
                          <a:effectLst/>
                          <a:latin typeface="Arial" pitchFamily="34" charset="0"/>
                          <a:cs typeface="Arial" pitchFamily="34" charset="0"/>
                        </a:rPr>
                        <a:t>Secondary: </a:t>
                      </a:r>
                      <a:r>
                        <a:rPr kumimoji="1" lang="en-US" sz="1800" b="0" i="0" u="none" strike="noStrike" cap="none" normalizeH="0" baseline="0" dirty="0" smtClean="0">
                          <a:ln>
                            <a:noFill/>
                          </a:ln>
                          <a:solidFill>
                            <a:schemeClr val="tx1"/>
                          </a:solidFill>
                          <a:effectLst/>
                          <a:latin typeface="Arial" pitchFamily="34" charset="0"/>
                          <a:cs typeface="Arial" pitchFamily="34" charset="0"/>
                        </a:rPr>
                        <a:t>Elementary Through High School Students</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992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Arial" pitchFamily="34" charset="0"/>
                          <a:cs typeface="Arial" pitchFamily="34" charset="0"/>
                        </a:rPr>
                        <a:t>Potential Market</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Arial" pitchFamily="34" charset="0"/>
                          <a:cs typeface="Arial" pitchFamily="34" charset="0"/>
                        </a:rPr>
                        <a:t>Based on the Results of 50 Surveyed Students: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chemeClr val="tx1"/>
                          </a:solidFill>
                          <a:effectLst/>
                          <a:latin typeface="Arial" pitchFamily="34" charset="0"/>
                          <a:cs typeface="Arial" pitchFamily="34" charset="0"/>
                        </a:rPr>
                        <a:t>-</a:t>
                      </a:r>
                      <a:r>
                        <a:rPr kumimoji="1" lang="en-US" sz="1800" b="1" i="0" u="none" strike="noStrike" cap="none" normalizeH="0" baseline="0" dirty="0" smtClean="0">
                          <a:ln>
                            <a:noFill/>
                          </a:ln>
                          <a:solidFill>
                            <a:schemeClr val="tx1"/>
                          </a:solidFill>
                          <a:effectLst/>
                          <a:latin typeface="Arial" pitchFamily="34" charset="0"/>
                          <a:cs typeface="Arial" pitchFamily="34" charset="0"/>
                        </a:rPr>
                        <a:t> 86% </a:t>
                      </a:r>
                      <a:r>
                        <a:rPr kumimoji="1" lang="en-US" sz="1800" b="0" i="0" u="none" strike="noStrike" cap="none" normalizeH="0" baseline="0" dirty="0" smtClean="0">
                          <a:ln>
                            <a:noFill/>
                          </a:ln>
                          <a:solidFill>
                            <a:schemeClr val="tx1"/>
                          </a:solidFill>
                          <a:effectLst/>
                          <a:latin typeface="Arial" pitchFamily="34" charset="0"/>
                          <a:cs typeface="Arial" pitchFamily="34" charset="0"/>
                        </a:rPr>
                        <a:t>said they </a:t>
                      </a:r>
                      <a:r>
                        <a:rPr kumimoji="1" lang="en-US" sz="1800" b="1" i="0" u="sng" strike="noStrike" cap="none" normalizeH="0" baseline="0" dirty="0" smtClean="0">
                          <a:ln>
                            <a:noFill/>
                          </a:ln>
                          <a:solidFill>
                            <a:schemeClr val="tx1"/>
                          </a:solidFill>
                          <a:effectLst/>
                          <a:latin typeface="Arial" pitchFamily="34" charset="0"/>
                          <a:cs typeface="Arial" pitchFamily="34" charset="0"/>
                        </a:rPr>
                        <a:t>would use</a:t>
                      </a:r>
                      <a:r>
                        <a:rPr kumimoji="1" lang="en-US" sz="1800" b="1" i="0" u="none" strike="noStrike" cap="none" normalizeH="0" baseline="0" dirty="0" smtClean="0">
                          <a:ln>
                            <a:noFill/>
                          </a:ln>
                          <a:solidFill>
                            <a:schemeClr val="tx1"/>
                          </a:solidFill>
                          <a:effectLst/>
                          <a:latin typeface="Arial" pitchFamily="34" charset="0"/>
                          <a:cs typeface="Arial" pitchFamily="34" charset="0"/>
                        </a:rPr>
                        <a:t> </a:t>
                      </a:r>
                      <a:r>
                        <a:rPr kumimoji="1" lang="en-US" sz="1800" b="0" i="0" u="none" strike="noStrike" cap="none" normalizeH="0" baseline="0" dirty="0" smtClean="0">
                          <a:ln>
                            <a:noFill/>
                          </a:ln>
                          <a:solidFill>
                            <a:schemeClr val="tx1"/>
                          </a:solidFill>
                          <a:effectLst/>
                          <a:latin typeface="Arial" pitchFamily="34" charset="0"/>
                          <a:cs typeface="Arial" pitchFamily="34" charset="0"/>
                        </a:rPr>
                        <a:t>a salad bar if one was available at their school</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pSp>
        <p:nvGrpSpPr>
          <p:cNvPr id="2" name="Group 2"/>
          <p:cNvGrpSpPr>
            <a:grpSpLocks/>
          </p:cNvGrpSpPr>
          <p:nvPr/>
        </p:nvGrpSpPr>
        <p:grpSpPr bwMode="auto">
          <a:xfrm>
            <a:off x="5986314" y="2286000"/>
            <a:ext cx="3157686" cy="4191000"/>
            <a:chOff x="3408" y="1584"/>
            <a:chExt cx="1872" cy="2352"/>
          </a:xfrm>
          <a:noFill/>
        </p:grpSpPr>
        <p:sp>
          <p:nvSpPr>
            <p:cNvPr id="2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en-US" dirty="0">
                <a:latin typeface="Arial" pitchFamily="34" charset="0"/>
                <a:cs typeface="Arial" pitchFamily="34" charset="0"/>
              </a:endParaRPr>
            </a:p>
          </p:txBody>
        </p:sp>
        <p:sp>
          <p:nvSpPr>
            <p:cNvPr id="21" name="Oval 4"/>
            <p:cNvSpPr>
              <a:spLocks noChangeArrowheads="1"/>
            </p:cNvSpPr>
            <p:nvPr/>
          </p:nvSpPr>
          <p:spPr bwMode="auto">
            <a:xfrm>
              <a:off x="3408" y="1584"/>
              <a:ext cx="1872" cy="9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en-US" dirty="0">
                <a:latin typeface="Arial" pitchFamily="34" charset="0"/>
                <a:cs typeface="Arial" pitchFamily="34" charset="0"/>
              </a:endParaRPr>
            </a:p>
          </p:txBody>
        </p:sp>
      </p:grpSp>
      <p:sp>
        <p:nvSpPr>
          <p:cNvPr id="35868" name="AutoShape 31"/>
          <p:cNvSpPr>
            <a:spLocks noChangeArrowheads="1"/>
          </p:cNvSpPr>
          <p:nvPr/>
        </p:nvSpPr>
        <p:spPr bwMode="auto">
          <a:xfrm>
            <a:off x="6629400" y="2971800"/>
            <a:ext cx="1992313" cy="381000"/>
          </a:xfrm>
          <a:prstGeom prst="flowChartProcess">
            <a:avLst/>
          </a:prstGeom>
          <a:solidFill>
            <a:schemeClr val="bg1"/>
          </a:solidFill>
          <a:ln w="9525">
            <a:solidFill>
              <a:schemeClr val="tx1"/>
            </a:solidFill>
            <a:miter lim="800000"/>
            <a:headEnd/>
            <a:tailEnd/>
          </a:ln>
        </p:spPr>
        <p:txBody>
          <a:bodyPr wrap="none" anchor="ctr"/>
          <a:lstStyle/>
          <a:p>
            <a:pPr algn="ctr"/>
            <a:r>
              <a:rPr lang="en-US" sz="2000" dirty="0">
                <a:latin typeface="Georgia" pitchFamily="18" charset="0"/>
              </a:rPr>
              <a:t>124,775</a:t>
            </a:r>
          </a:p>
        </p:txBody>
      </p:sp>
      <p:sp>
        <p:nvSpPr>
          <p:cNvPr id="16415" name="AutoShape 32"/>
          <p:cNvSpPr>
            <a:spLocks noChangeArrowheads="1"/>
          </p:cNvSpPr>
          <p:nvPr/>
        </p:nvSpPr>
        <p:spPr bwMode="auto">
          <a:xfrm>
            <a:off x="7162800" y="4419600"/>
            <a:ext cx="914400" cy="381000"/>
          </a:xfrm>
          <a:prstGeom prst="flowChartProcess">
            <a:avLst/>
          </a:prstGeom>
          <a:solidFill>
            <a:schemeClr val="bg1"/>
          </a:solidFill>
          <a:ln w="9525">
            <a:solidFill>
              <a:schemeClr val="tx1"/>
            </a:solidFill>
            <a:miter lim="800000"/>
            <a:headEnd/>
            <a:tailEnd/>
          </a:ln>
        </p:spPr>
        <p:txBody>
          <a:bodyPr wrap="none" anchor="ctr"/>
          <a:lstStyle/>
          <a:p>
            <a:pPr algn="ctr">
              <a:defRPr/>
            </a:pPr>
            <a:r>
              <a:rPr lang="en-US" sz="2000" b="1" dirty="0">
                <a:latin typeface="Georgia" pitchFamily="18" charset="0"/>
                <a:cs typeface="Arial" charset="0"/>
              </a:rPr>
              <a:t>20,216</a:t>
            </a:r>
          </a:p>
        </p:txBody>
      </p:sp>
      <p:sp>
        <p:nvSpPr>
          <p:cNvPr id="35870" name="AutoShape 33"/>
          <p:cNvSpPr>
            <a:spLocks noChangeArrowheads="1"/>
          </p:cNvSpPr>
          <p:nvPr/>
        </p:nvSpPr>
        <p:spPr bwMode="auto">
          <a:xfrm>
            <a:off x="7010400" y="3657600"/>
            <a:ext cx="1295400" cy="342900"/>
          </a:xfrm>
          <a:prstGeom prst="flowChartProcess">
            <a:avLst/>
          </a:prstGeom>
          <a:solidFill>
            <a:schemeClr val="bg1"/>
          </a:solidFill>
          <a:ln w="9525">
            <a:solidFill>
              <a:schemeClr val="tx1"/>
            </a:solidFill>
            <a:miter lim="800000"/>
            <a:headEnd/>
            <a:tailEnd/>
          </a:ln>
        </p:spPr>
        <p:txBody>
          <a:bodyPr wrap="none" anchor="ctr"/>
          <a:lstStyle/>
          <a:p>
            <a:pPr algn="ctr"/>
            <a:r>
              <a:rPr lang="en-US" dirty="0"/>
              <a:t>23,506</a:t>
            </a:r>
          </a:p>
        </p:txBody>
      </p:sp>
      <p:sp>
        <p:nvSpPr>
          <p:cNvPr id="35871" name="TextBox 1"/>
          <p:cNvSpPr txBox="1">
            <a:spLocks noChangeArrowheads="1"/>
          </p:cNvSpPr>
          <p:nvPr/>
        </p:nvSpPr>
        <p:spPr bwMode="auto">
          <a:xfrm>
            <a:off x="6629400" y="2743200"/>
            <a:ext cx="1992313" cy="276225"/>
          </a:xfrm>
          <a:prstGeom prst="rect">
            <a:avLst/>
          </a:prstGeom>
          <a:noFill/>
          <a:ln w="9525">
            <a:noFill/>
            <a:miter lim="800000"/>
            <a:headEnd/>
            <a:tailEnd/>
          </a:ln>
        </p:spPr>
        <p:txBody>
          <a:bodyPr>
            <a:spAutoFit/>
          </a:bodyPr>
          <a:lstStyle/>
          <a:p>
            <a:pPr algn="ctr"/>
            <a:r>
              <a:rPr lang="en-US" sz="1200" b="1" dirty="0">
                <a:solidFill>
                  <a:srgbClr val="002060"/>
                </a:solidFill>
              </a:rPr>
              <a:t>Total Population</a:t>
            </a:r>
          </a:p>
        </p:txBody>
      </p:sp>
      <p:sp>
        <p:nvSpPr>
          <p:cNvPr id="35872" name="TextBox 17"/>
          <p:cNvSpPr txBox="1">
            <a:spLocks noChangeArrowheads="1"/>
          </p:cNvSpPr>
          <p:nvPr/>
        </p:nvSpPr>
        <p:spPr bwMode="auto">
          <a:xfrm>
            <a:off x="6629400" y="3352800"/>
            <a:ext cx="1992313" cy="274638"/>
          </a:xfrm>
          <a:prstGeom prst="rect">
            <a:avLst/>
          </a:prstGeom>
          <a:noFill/>
          <a:ln w="9525">
            <a:noFill/>
            <a:miter lim="800000"/>
            <a:headEnd/>
            <a:tailEnd/>
          </a:ln>
        </p:spPr>
        <p:txBody>
          <a:bodyPr>
            <a:spAutoFit/>
          </a:bodyPr>
          <a:lstStyle/>
          <a:p>
            <a:pPr algn="ctr"/>
            <a:r>
              <a:rPr lang="en-US" sz="1200" b="1" dirty="0">
                <a:solidFill>
                  <a:srgbClr val="002060"/>
                </a:solidFill>
              </a:rPr>
              <a:t>Target Market</a:t>
            </a:r>
          </a:p>
        </p:txBody>
      </p:sp>
      <p:sp>
        <p:nvSpPr>
          <p:cNvPr id="35873" name="TextBox 17"/>
          <p:cNvSpPr txBox="1">
            <a:spLocks noChangeArrowheads="1"/>
          </p:cNvSpPr>
          <p:nvPr/>
        </p:nvSpPr>
        <p:spPr bwMode="auto">
          <a:xfrm>
            <a:off x="7010400" y="3962400"/>
            <a:ext cx="1295400" cy="457200"/>
          </a:xfrm>
          <a:prstGeom prst="rect">
            <a:avLst/>
          </a:prstGeom>
          <a:noFill/>
          <a:ln w="9525">
            <a:noFill/>
            <a:miter lim="800000"/>
            <a:headEnd/>
            <a:tailEnd/>
          </a:ln>
        </p:spPr>
        <p:txBody>
          <a:bodyPr>
            <a:spAutoFit/>
          </a:bodyPr>
          <a:lstStyle/>
          <a:p>
            <a:pPr algn="ctr"/>
            <a:r>
              <a:rPr lang="en-US" sz="1200" b="1" dirty="0">
                <a:solidFill>
                  <a:srgbClr val="002060"/>
                </a:solidFill>
              </a:rPr>
              <a:t>Potential Market</a:t>
            </a:r>
          </a:p>
        </p:txBody>
      </p:sp>
      <p:pic>
        <p:nvPicPr>
          <p:cNvPr id="14" name="Picture 13" descr="NFTE_SmallTagLock_PantoneC.eps"/>
          <p:cNvPicPr>
            <a:picLocks noChangeAspect="1"/>
          </p:cNvPicPr>
          <p:nvPr/>
        </p:nvPicPr>
        <p:blipFill>
          <a:blip r:embed="rId3" cstate="print"/>
          <a:srcRect/>
          <a:stretch>
            <a:fillRect/>
          </a:stretch>
        </p:blipFill>
        <p:spPr bwMode="auto">
          <a:xfrm>
            <a:off x="33338" y="6080125"/>
            <a:ext cx="1490662" cy="744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half" idx="4294967295"/>
          </p:nvPr>
        </p:nvSpPr>
        <p:spPr>
          <a:xfrm>
            <a:off x="0" y="914400"/>
            <a:ext cx="4113213" cy="4953000"/>
          </a:xfrm>
        </p:spPr>
        <p:txBody>
          <a:bodyPr>
            <a:normAutofit/>
          </a:bodyPr>
          <a:lstStyle/>
          <a:p>
            <a:pPr>
              <a:lnSpc>
                <a:spcPct val="80000"/>
              </a:lnSpc>
              <a:buClr>
                <a:srgbClr val="984807"/>
              </a:buClr>
              <a:buSzPct val="80000"/>
              <a:buFont typeface="Wingdings 3" pitchFamily="18" charset="2"/>
              <a:buNone/>
            </a:pPr>
            <a:r>
              <a:rPr lang="en-US" sz="2400" b="1" i="1" dirty="0" smtClean="0">
                <a:solidFill>
                  <a:srgbClr val="003F75"/>
                </a:solidFill>
                <a:latin typeface="Arial" pitchFamily="34" charset="0"/>
                <a:cs typeface="Arial" pitchFamily="34" charset="0"/>
              </a:rPr>
              <a:t>Demographics</a:t>
            </a:r>
          </a:p>
          <a:p>
            <a:pPr>
              <a:lnSpc>
                <a:spcPct val="80000"/>
              </a:lnSpc>
              <a:buClr>
                <a:srgbClr val="00B050"/>
              </a:buClr>
              <a:buSzPct val="80000"/>
              <a:buFont typeface="Wingdings 2" pitchFamily="18" charset="2"/>
              <a:buChar char=""/>
            </a:pPr>
            <a:r>
              <a:rPr lang="en-US" sz="2000" b="1" dirty="0" smtClean="0">
                <a:latin typeface="Georgia" pitchFamily="18" charset="0"/>
                <a:cs typeface="Arial" pitchFamily="34" charset="0"/>
              </a:rPr>
              <a:t>Primary: </a:t>
            </a:r>
            <a:r>
              <a:rPr lang="en-US" sz="2000" dirty="0" smtClean="0">
                <a:latin typeface="Georgia" pitchFamily="18" charset="0"/>
                <a:cs typeface="Arial" pitchFamily="34" charset="0"/>
              </a:rPr>
              <a:t>School officials</a:t>
            </a:r>
          </a:p>
          <a:p>
            <a:pPr>
              <a:lnSpc>
                <a:spcPct val="80000"/>
              </a:lnSpc>
              <a:buClr>
                <a:srgbClr val="00B050"/>
              </a:buClr>
              <a:buSzPct val="80000"/>
              <a:buNone/>
            </a:pPr>
            <a:endParaRPr lang="en-US" sz="2000" b="1" dirty="0" smtClean="0">
              <a:latin typeface="Georgia" pitchFamily="18" charset="0"/>
              <a:cs typeface="Arial" pitchFamily="34" charset="0"/>
            </a:endParaRPr>
          </a:p>
          <a:p>
            <a:pPr>
              <a:lnSpc>
                <a:spcPct val="80000"/>
              </a:lnSpc>
              <a:buClr>
                <a:srgbClr val="00B050"/>
              </a:buClr>
              <a:buSzPct val="80000"/>
              <a:buFont typeface="Wingdings 2" pitchFamily="18" charset="2"/>
              <a:buChar char=""/>
            </a:pPr>
            <a:r>
              <a:rPr lang="en-US" sz="2000" b="1" dirty="0" smtClean="0">
                <a:latin typeface="Georgia" pitchFamily="18" charset="0"/>
                <a:cs typeface="Arial" pitchFamily="34" charset="0"/>
              </a:rPr>
              <a:t>Secondary: </a:t>
            </a:r>
            <a:r>
              <a:rPr lang="en-US" sz="2000" dirty="0" smtClean="0">
                <a:latin typeface="Georgia" pitchFamily="18" charset="0"/>
                <a:cs typeface="Arial" pitchFamily="34" charset="0"/>
              </a:rPr>
              <a:t>Both male and female students from elementary to high school</a:t>
            </a:r>
          </a:p>
          <a:p>
            <a:pPr>
              <a:lnSpc>
                <a:spcPct val="80000"/>
              </a:lnSpc>
              <a:buClr>
                <a:srgbClr val="984807"/>
              </a:buClr>
              <a:buSzPct val="80000"/>
              <a:buFont typeface="Wingdings 2" pitchFamily="18" charset="2"/>
              <a:buChar char=""/>
            </a:pPr>
            <a:endParaRPr lang="en-US" sz="2400" b="1" dirty="0" smtClean="0">
              <a:latin typeface="Arial" pitchFamily="34" charset="0"/>
              <a:cs typeface="Arial" pitchFamily="34" charset="0"/>
            </a:endParaRPr>
          </a:p>
          <a:p>
            <a:pPr>
              <a:lnSpc>
                <a:spcPct val="80000"/>
              </a:lnSpc>
              <a:buClr>
                <a:srgbClr val="984807"/>
              </a:buClr>
              <a:buSzPct val="80000"/>
              <a:buFont typeface="Wingdings 2" pitchFamily="18" charset="2"/>
              <a:buChar char=""/>
            </a:pPr>
            <a:endParaRPr lang="en-US" sz="2400" b="1" dirty="0" smtClean="0">
              <a:latin typeface="Arial" pitchFamily="34" charset="0"/>
              <a:cs typeface="Arial" pitchFamily="34" charset="0"/>
            </a:endParaRPr>
          </a:p>
          <a:p>
            <a:pPr>
              <a:lnSpc>
                <a:spcPct val="80000"/>
              </a:lnSpc>
              <a:buClr>
                <a:srgbClr val="984807"/>
              </a:buClr>
              <a:buSzPct val="80000"/>
              <a:buFont typeface="Wingdings 3" pitchFamily="18" charset="2"/>
              <a:buNone/>
            </a:pPr>
            <a:endParaRPr lang="en-US" sz="2400" b="1" dirty="0" smtClean="0">
              <a:latin typeface="Arial" pitchFamily="34" charset="0"/>
              <a:cs typeface="Arial" pitchFamily="34" charset="0"/>
            </a:endParaRPr>
          </a:p>
          <a:p>
            <a:pPr>
              <a:lnSpc>
                <a:spcPct val="80000"/>
              </a:lnSpc>
              <a:buClr>
                <a:srgbClr val="984807"/>
              </a:buClr>
              <a:buSzPct val="80000"/>
              <a:buFont typeface="Wingdings 3" pitchFamily="18" charset="2"/>
              <a:buNone/>
            </a:pPr>
            <a:endParaRPr lang="en-US" sz="2400" b="1" dirty="0" smtClean="0">
              <a:latin typeface="Arial" pitchFamily="34" charset="0"/>
              <a:cs typeface="Arial" pitchFamily="34" charset="0"/>
            </a:endParaRPr>
          </a:p>
          <a:p>
            <a:pPr>
              <a:lnSpc>
                <a:spcPct val="80000"/>
              </a:lnSpc>
              <a:buClr>
                <a:srgbClr val="984807"/>
              </a:buClr>
              <a:buSzPct val="80000"/>
              <a:buFont typeface="Wingdings 3" pitchFamily="18" charset="2"/>
              <a:buNone/>
            </a:pPr>
            <a:endParaRPr lang="en-US" sz="2400" b="1" i="1" dirty="0" smtClean="0">
              <a:solidFill>
                <a:srgbClr val="003F75"/>
              </a:solidFill>
              <a:latin typeface="Arial" pitchFamily="34" charset="0"/>
              <a:cs typeface="Arial" pitchFamily="34" charset="0"/>
            </a:endParaRPr>
          </a:p>
          <a:p>
            <a:pPr>
              <a:lnSpc>
                <a:spcPct val="80000"/>
              </a:lnSpc>
              <a:buClr>
                <a:srgbClr val="984807"/>
              </a:buClr>
              <a:buSzPct val="80000"/>
              <a:buFont typeface="Wingdings 3" pitchFamily="18" charset="2"/>
              <a:buNone/>
            </a:pPr>
            <a:r>
              <a:rPr lang="en-US" sz="2400" b="1" i="1" dirty="0" err="1" smtClean="0">
                <a:solidFill>
                  <a:srgbClr val="003F75"/>
                </a:solidFill>
                <a:latin typeface="Arial" pitchFamily="34" charset="0"/>
                <a:cs typeface="Arial" pitchFamily="34" charset="0"/>
              </a:rPr>
              <a:t>Geographics</a:t>
            </a:r>
            <a:endParaRPr lang="en-US" sz="2400" b="1" i="1" dirty="0" smtClean="0">
              <a:solidFill>
                <a:srgbClr val="003F75"/>
              </a:solidFill>
              <a:latin typeface="Arial" pitchFamily="34" charset="0"/>
              <a:cs typeface="Arial" pitchFamily="34" charset="0"/>
            </a:endParaRPr>
          </a:p>
          <a:p>
            <a:pPr lvl="1">
              <a:lnSpc>
                <a:spcPct val="80000"/>
              </a:lnSpc>
              <a:buClr>
                <a:srgbClr val="00B050"/>
              </a:buClr>
              <a:buFont typeface="Wingdings 2" pitchFamily="18" charset="2"/>
              <a:buChar char="u"/>
            </a:pPr>
            <a:r>
              <a:rPr lang="en-US" sz="2000" dirty="0" smtClean="0">
                <a:latin typeface="Georgia" pitchFamily="18" charset="0"/>
                <a:cs typeface="Arial" pitchFamily="34" charset="0"/>
              </a:rPr>
              <a:t>The target market is located in Hartford, CT </a:t>
            </a:r>
          </a:p>
          <a:p>
            <a:pPr lvl="1">
              <a:lnSpc>
                <a:spcPct val="80000"/>
              </a:lnSpc>
              <a:buClr>
                <a:srgbClr val="C00000"/>
              </a:buClr>
              <a:buFont typeface="Wingdings 2" pitchFamily="18" charset="2"/>
              <a:buChar char=""/>
            </a:pPr>
            <a:endParaRPr lang="en-US" sz="2000" dirty="0" smtClean="0">
              <a:latin typeface="Georgia" pitchFamily="18" charset="0"/>
              <a:cs typeface="Arial" pitchFamily="34" charset="0"/>
            </a:endParaRPr>
          </a:p>
          <a:p>
            <a:pPr lvl="1">
              <a:lnSpc>
                <a:spcPct val="80000"/>
              </a:lnSpc>
              <a:buClr>
                <a:srgbClr val="C00000"/>
              </a:buClr>
              <a:buNone/>
            </a:pPr>
            <a:endParaRPr lang="en-US" sz="2000" dirty="0" smtClean="0">
              <a:latin typeface="Georgia" pitchFamily="18" charset="0"/>
              <a:cs typeface="Arial" pitchFamily="34" charset="0"/>
            </a:endParaRPr>
          </a:p>
        </p:txBody>
      </p:sp>
      <p:sp>
        <p:nvSpPr>
          <p:cNvPr id="18435" name="Content Placeholder 1"/>
          <p:cNvSpPr>
            <a:spLocks noGrp="1"/>
          </p:cNvSpPr>
          <p:nvPr>
            <p:ph sz="half" idx="4294967295"/>
          </p:nvPr>
        </p:nvSpPr>
        <p:spPr>
          <a:xfrm>
            <a:off x="4191000" y="685800"/>
            <a:ext cx="4953000" cy="6172200"/>
          </a:xfrm>
        </p:spPr>
        <p:txBody>
          <a:bodyPr rtlCol="0">
            <a:normAutofit fontScale="85000" lnSpcReduction="20000"/>
          </a:bodyPr>
          <a:lstStyle/>
          <a:p>
            <a:pPr marL="365760" indent="-256032" fontAlgn="auto">
              <a:spcAft>
                <a:spcPts val="0"/>
              </a:spcAft>
              <a:buClr>
                <a:srgbClr val="984807"/>
              </a:buClr>
              <a:buSzPct val="80000"/>
              <a:buFont typeface="Wingdings 3"/>
              <a:buNone/>
              <a:defRPr/>
            </a:pPr>
            <a:r>
              <a:rPr lang="en-US" sz="2400" b="1" i="1" dirty="0" smtClean="0">
                <a:solidFill>
                  <a:schemeClr val="bg2">
                    <a:lumMod val="25000"/>
                  </a:schemeClr>
                </a:solidFill>
                <a:latin typeface="Arial" pitchFamily="34" charset="0"/>
                <a:cs typeface="Arial" pitchFamily="34" charset="0"/>
              </a:rPr>
              <a:t>Psychographics</a:t>
            </a:r>
          </a:p>
          <a:p>
            <a:pPr marL="621792" lvl="1" fontAlgn="auto">
              <a:spcBef>
                <a:spcPts val="324"/>
              </a:spcBef>
              <a:spcAft>
                <a:spcPts val="0"/>
              </a:spcAft>
              <a:buClr>
                <a:srgbClr val="00B050"/>
              </a:buClr>
              <a:buFont typeface="Wingdings 2" pitchFamily="18" charset="2"/>
              <a:buChar char="u"/>
              <a:defRPr/>
            </a:pPr>
            <a:r>
              <a:rPr lang="en-US" sz="2200" dirty="0" smtClean="0">
                <a:latin typeface="Georgia" pitchFamily="18" charset="0"/>
                <a:cs typeface="Arial" pitchFamily="34" charset="0"/>
              </a:rPr>
              <a:t>T</a:t>
            </a:r>
            <a:r>
              <a:rPr lang="en-US" sz="2400" dirty="0" smtClean="0">
                <a:latin typeface="Georgia" pitchFamily="18" charset="0"/>
                <a:cs typeface="Arial" pitchFamily="34" charset="0"/>
              </a:rPr>
              <a:t>hose who enjoy eating healthy foods and are moderately active </a:t>
            </a:r>
          </a:p>
          <a:p>
            <a:pPr marL="621792" lvl="1" fontAlgn="auto">
              <a:spcBef>
                <a:spcPts val="324"/>
              </a:spcBef>
              <a:spcAft>
                <a:spcPts val="0"/>
              </a:spcAft>
              <a:buClr>
                <a:srgbClr val="00B050"/>
              </a:buClr>
              <a:buFont typeface="Verdana"/>
              <a:buNone/>
              <a:defRPr/>
            </a:pPr>
            <a:endParaRPr lang="en-US" sz="2400" dirty="0" smtClean="0">
              <a:latin typeface="Georgia" pitchFamily="18" charset="0"/>
              <a:cs typeface="Arial" pitchFamily="34" charset="0"/>
            </a:endParaRPr>
          </a:p>
          <a:p>
            <a:pPr marL="621792" lvl="1" fontAlgn="auto">
              <a:spcBef>
                <a:spcPts val="324"/>
              </a:spcBef>
              <a:spcAft>
                <a:spcPts val="0"/>
              </a:spcAft>
              <a:buClr>
                <a:srgbClr val="00B050"/>
              </a:buClr>
              <a:buFont typeface="Wingdings 2" pitchFamily="18" charset="2"/>
              <a:buChar char=""/>
              <a:defRPr/>
            </a:pPr>
            <a:r>
              <a:rPr lang="en-US" sz="2400" dirty="0" smtClean="0">
                <a:latin typeface="Georgia" pitchFamily="18" charset="0"/>
                <a:cs typeface="Arial" pitchFamily="34" charset="0"/>
              </a:rPr>
              <a:t>Have a naturalistic personality and appreciation for sustainable living</a:t>
            </a:r>
          </a:p>
          <a:p>
            <a:pPr marL="621792" lvl="1" fontAlgn="auto">
              <a:spcBef>
                <a:spcPts val="324"/>
              </a:spcBef>
              <a:spcAft>
                <a:spcPts val="0"/>
              </a:spcAft>
              <a:buClr>
                <a:srgbClr val="00B050"/>
              </a:buClr>
              <a:buNone/>
              <a:defRPr/>
            </a:pPr>
            <a:endParaRPr lang="en-US" sz="2400" dirty="0" smtClean="0">
              <a:latin typeface="Georgia" pitchFamily="18" charset="0"/>
              <a:cs typeface="Arial" pitchFamily="34" charset="0"/>
            </a:endParaRPr>
          </a:p>
          <a:p>
            <a:pPr marL="621792" lvl="1" fontAlgn="auto">
              <a:spcBef>
                <a:spcPts val="324"/>
              </a:spcBef>
              <a:spcAft>
                <a:spcPts val="0"/>
              </a:spcAft>
              <a:buClr>
                <a:srgbClr val="00B050"/>
              </a:buClr>
              <a:buFont typeface="Wingdings 2" pitchFamily="18" charset="2"/>
              <a:buChar char=""/>
              <a:defRPr/>
            </a:pPr>
            <a:r>
              <a:rPr lang="en-US" sz="2400" dirty="0" smtClean="0">
                <a:latin typeface="Georgia" pitchFamily="18" charset="0"/>
                <a:cs typeface="Arial" pitchFamily="34" charset="0"/>
              </a:rPr>
              <a:t> Open to learning about growing and consuming healthy foods</a:t>
            </a:r>
          </a:p>
          <a:p>
            <a:pPr marL="621792" lvl="1" fontAlgn="auto">
              <a:spcBef>
                <a:spcPts val="324"/>
              </a:spcBef>
              <a:spcAft>
                <a:spcPts val="0"/>
              </a:spcAft>
              <a:buClr>
                <a:srgbClr val="C00000"/>
              </a:buClr>
              <a:buFont typeface="Wingdings 2" pitchFamily="18" charset="2"/>
              <a:buChar char=""/>
              <a:defRPr/>
            </a:pPr>
            <a:endParaRPr lang="en-US" sz="1900" dirty="0" smtClean="0">
              <a:cs typeface="Arial" pitchFamily="34" charset="0"/>
            </a:endParaRPr>
          </a:p>
          <a:p>
            <a:pPr marL="365760" indent="-256032" fontAlgn="auto">
              <a:spcAft>
                <a:spcPts val="0"/>
              </a:spcAft>
              <a:buClr>
                <a:srgbClr val="984807"/>
              </a:buClr>
              <a:buSzPct val="80000"/>
              <a:buFont typeface="Wingdings 3"/>
              <a:buNone/>
              <a:defRPr/>
            </a:pPr>
            <a:r>
              <a:rPr lang="en-US" sz="2400" b="1" i="1" dirty="0" smtClean="0">
                <a:solidFill>
                  <a:schemeClr val="bg2">
                    <a:lumMod val="25000"/>
                  </a:schemeClr>
                </a:solidFill>
                <a:latin typeface="Arial" pitchFamily="34" charset="0"/>
                <a:cs typeface="Arial" pitchFamily="34" charset="0"/>
              </a:rPr>
              <a:t>Buying Patterns</a:t>
            </a:r>
          </a:p>
          <a:p>
            <a:pPr marL="621792" lvl="1" fontAlgn="auto">
              <a:spcBef>
                <a:spcPts val="324"/>
              </a:spcBef>
              <a:spcAft>
                <a:spcPts val="0"/>
              </a:spcAft>
              <a:buClr>
                <a:srgbClr val="00B050"/>
              </a:buClr>
              <a:buFont typeface="Wingdings 2" pitchFamily="18" charset="2"/>
              <a:buChar char=""/>
              <a:defRPr/>
            </a:pPr>
            <a:r>
              <a:rPr lang="en-US" sz="2400" dirty="0" smtClean="0">
                <a:latin typeface="Georgia" pitchFamily="18" charset="0"/>
                <a:cs typeface="Arial" pitchFamily="34" charset="0"/>
              </a:rPr>
              <a:t>Take advantage of every available use of the salad bar</a:t>
            </a:r>
          </a:p>
          <a:p>
            <a:pPr marL="621792" lvl="1" fontAlgn="auto">
              <a:spcBef>
                <a:spcPts val="324"/>
              </a:spcBef>
              <a:spcAft>
                <a:spcPts val="0"/>
              </a:spcAft>
              <a:buClr>
                <a:srgbClr val="00B050"/>
              </a:buClr>
              <a:buFont typeface="Wingdings 2" pitchFamily="18" charset="2"/>
              <a:buChar char=""/>
              <a:defRPr/>
            </a:pPr>
            <a:endParaRPr lang="en-US" sz="2400" dirty="0" smtClean="0">
              <a:latin typeface="Georgia" pitchFamily="18" charset="0"/>
              <a:cs typeface="Arial" pitchFamily="34" charset="0"/>
            </a:endParaRPr>
          </a:p>
          <a:p>
            <a:pPr marL="621792" lvl="1" fontAlgn="auto">
              <a:spcBef>
                <a:spcPts val="324"/>
              </a:spcBef>
              <a:spcAft>
                <a:spcPts val="0"/>
              </a:spcAft>
              <a:buClr>
                <a:srgbClr val="00B050"/>
              </a:buClr>
              <a:buFont typeface="Wingdings 2" pitchFamily="18" charset="2"/>
              <a:buChar char=""/>
              <a:defRPr/>
            </a:pPr>
            <a:endParaRPr lang="en-US" sz="2400" dirty="0" smtClean="0">
              <a:latin typeface="Georgia" pitchFamily="18" charset="0"/>
              <a:cs typeface="Arial" pitchFamily="34" charset="0"/>
            </a:endParaRPr>
          </a:p>
          <a:p>
            <a:pPr marL="621792" lvl="1" fontAlgn="auto">
              <a:spcBef>
                <a:spcPts val="324"/>
              </a:spcBef>
              <a:spcAft>
                <a:spcPts val="0"/>
              </a:spcAft>
              <a:buClr>
                <a:srgbClr val="00B050"/>
              </a:buClr>
              <a:buFont typeface="Wingdings 2" pitchFamily="18" charset="2"/>
              <a:buChar char=""/>
              <a:defRPr/>
            </a:pPr>
            <a:r>
              <a:rPr lang="en-US" sz="2400" dirty="0" smtClean="0">
                <a:latin typeface="Georgia" pitchFamily="18" charset="0"/>
                <a:cs typeface="Arial" pitchFamily="34" charset="0"/>
              </a:rPr>
              <a:t>Will look for increasing variety and non-repetitive food choices</a:t>
            </a:r>
          </a:p>
          <a:p>
            <a:pPr marL="621792" lvl="1" fontAlgn="auto">
              <a:spcBef>
                <a:spcPts val="324"/>
              </a:spcBef>
              <a:spcAft>
                <a:spcPts val="0"/>
              </a:spcAft>
              <a:buClr>
                <a:srgbClr val="00B050"/>
              </a:buClr>
              <a:buFont typeface="Wingdings 2" pitchFamily="18" charset="2"/>
              <a:buChar char=""/>
              <a:defRPr/>
            </a:pPr>
            <a:endParaRPr lang="en-US" sz="2400" dirty="0" smtClean="0">
              <a:latin typeface="Georgia" pitchFamily="18" charset="0"/>
              <a:cs typeface="Arial" pitchFamily="34" charset="0"/>
            </a:endParaRPr>
          </a:p>
          <a:p>
            <a:pPr marL="621792" lvl="1" fontAlgn="auto">
              <a:spcBef>
                <a:spcPts val="324"/>
              </a:spcBef>
              <a:spcAft>
                <a:spcPts val="0"/>
              </a:spcAft>
              <a:buClr>
                <a:srgbClr val="00B050"/>
              </a:buClr>
              <a:buFont typeface="Wingdings 2" pitchFamily="18" charset="2"/>
              <a:buChar char=""/>
              <a:defRPr/>
            </a:pPr>
            <a:endParaRPr lang="en-US" sz="2400" dirty="0" smtClean="0">
              <a:latin typeface="Georgia" pitchFamily="18" charset="0"/>
              <a:cs typeface="Arial" pitchFamily="34" charset="0"/>
            </a:endParaRPr>
          </a:p>
          <a:p>
            <a:pPr marL="621792" lvl="1" fontAlgn="auto">
              <a:spcBef>
                <a:spcPts val="324"/>
              </a:spcBef>
              <a:spcAft>
                <a:spcPts val="0"/>
              </a:spcAft>
              <a:buClr>
                <a:srgbClr val="00B050"/>
              </a:buClr>
              <a:buFont typeface="Wingdings 2" pitchFamily="18" charset="2"/>
              <a:buChar char=""/>
              <a:defRPr/>
            </a:pPr>
            <a:r>
              <a:rPr lang="en-US" sz="2400" dirty="0" smtClean="0">
                <a:latin typeface="Georgia" pitchFamily="18" charset="0"/>
                <a:cs typeface="Arial" pitchFamily="34" charset="0"/>
              </a:rPr>
              <a:t>Cash; or enter pin # to access pre-existing money in a Lunch Table, LLC account</a:t>
            </a:r>
          </a:p>
        </p:txBody>
      </p:sp>
      <p:sp>
        <p:nvSpPr>
          <p:cNvPr id="19460" name="Title 1"/>
          <p:cNvSpPr>
            <a:spLocks noGrp="1"/>
          </p:cNvSpPr>
          <p:nvPr>
            <p:ph type="title" idx="4294967295"/>
          </p:nvPr>
        </p:nvSpPr>
        <p:spPr>
          <a:xfrm>
            <a:off x="1600200" y="0"/>
            <a:ext cx="6019800" cy="685800"/>
          </a:xfrm>
        </p:spPr>
        <p:txBody>
          <a:bodyPr>
            <a:normAutofit fontScale="90000"/>
          </a:bodyPr>
          <a:lstStyle/>
          <a:p>
            <a:pPr fontAlgn="auto">
              <a:spcAft>
                <a:spcPts val="0"/>
              </a:spcAft>
              <a:buFont typeface="Arial" pitchFamily="34" charset="0"/>
              <a:buNone/>
              <a:defRPr/>
            </a:pPr>
            <a:r>
              <a:rPr lang="fr-FR" dirty="0" smtClean="0">
                <a:solidFill>
                  <a:schemeClr val="tx1"/>
                </a:solidFill>
              </a:rPr>
              <a:t>Target </a:t>
            </a:r>
            <a:r>
              <a:rPr lang="fr-FR" dirty="0" err="1" smtClean="0">
                <a:solidFill>
                  <a:schemeClr val="tx1"/>
                </a:solidFill>
              </a:rPr>
              <a:t>Market</a:t>
            </a:r>
            <a:r>
              <a:rPr lang="fr-FR" dirty="0" smtClean="0">
                <a:solidFill>
                  <a:schemeClr val="tx1"/>
                </a:solidFill>
              </a:rPr>
              <a:t> Segment</a:t>
            </a:r>
            <a:endParaRPr lang="en-US" sz="1200" i="1" dirty="0" smtClean="0">
              <a:solidFill>
                <a:schemeClr val="tx1"/>
              </a:solidFill>
              <a:latin typeface="Myriad Web Pro"/>
              <a:cs typeface="Arial" pitchFamily="34" charset="0"/>
            </a:endParaRPr>
          </a:p>
        </p:txBody>
      </p:sp>
      <p:pic>
        <p:nvPicPr>
          <p:cNvPr id="37892" name="Picture 13" descr="NFTE_SmallTagLock_PantoneC.eps"/>
          <p:cNvPicPr>
            <a:picLocks noChangeAspect="1"/>
          </p:cNvPicPr>
          <p:nvPr/>
        </p:nvPicPr>
        <p:blipFill>
          <a:blip r:embed="rId3" cstate="print"/>
          <a:srcRect/>
          <a:stretch>
            <a:fillRect/>
          </a:stretch>
        </p:blipFill>
        <p:spPr bwMode="auto">
          <a:xfrm>
            <a:off x="0" y="6053138"/>
            <a:ext cx="1609725" cy="804862"/>
          </a:xfrm>
          <a:prstGeom prst="rect">
            <a:avLst/>
          </a:prstGeom>
          <a:noFill/>
          <a:ln w="9525">
            <a:noFill/>
            <a:miter lim="800000"/>
            <a:headEnd/>
            <a:tailEnd/>
          </a:ln>
        </p:spPr>
      </p:pic>
      <p:pic>
        <p:nvPicPr>
          <p:cNvPr id="15362" name="Picture 2" descr="http://stusnews.fcps.net/0506/images/09-Stonewall-Lunch.jpg"/>
          <p:cNvPicPr>
            <a:picLocks noChangeAspect="1" noChangeArrowheads="1"/>
          </p:cNvPicPr>
          <p:nvPr/>
        </p:nvPicPr>
        <p:blipFill>
          <a:blip r:embed="rId4" cstate="print"/>
          <a:srcRect/>
          <a:stretch>
            <a:fillRect/>
          </a:stretch>
        </p:blipFill>
        <p:spPr bwMode="auto">
          <a:xfrm>
            <a:off x="2514600" y="2819400"/>
            <a:ext cx="1752600" cy="1653287"/>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600200" y="0"/>
            <a:ext cx="6781800" cy="792163"/>
          </a:xfrm>
        </p:spPr>
        <p:txBody>
          <a:bodyPr/>
          <a:lstStyle/>
          <a:p>
            <a:pPr fontAlgn="auto">
              <a:spcAft>
                <a:spcPts val="0"/>
              </a:spcAft>
              <a:buFont typeface="Arial" pitchFamily="34" charset="0"/>
              <a:buNone/>
              <a:defRPr/>
            </a:pPr>
            <a:r>
              <a:rPr lang="en-US" dirty="0" smtClean="0">
                <a:solidFill>
                  <a:schemeClr val="tx1"/>
                </a:solidFill>
              </a:rPr>
              <a:t>Competitive Advantage</a:t>
            </a:r>
            <a:endParaRPr lang="en-US" sz="1200" i="1" dirty="0" smtClean="0">
              <a:solidFill>
                <a:schemeClr val="tx1"/>
              </a:solidFill>
              <a:latin typeface="Myriad Web Pro"/>
              <a:cs typeface="Arial" pitchFamily="34" charset="0"/>
            </a:endParaRPr>
          </a:p>
        </p:txBody>
      </p:sp>
      <p:sp>
        <p:nvSpPr>
          <p:cNvPr id="39938" name="Line 46"/>
          <p:cNvSpPr>
            <a:spLocks noChangeShapeType="1"/>
          </p:cNvSpPr>
          <p:nvPr/>
        </p:nvSpPr>
        <p:spPr bwMode="auto">
          <a:xfrm>
            <a:off x="1219200" y="1357313"/>
            <a:ext cx="0" cy="476250"/>
          </a:xfrm>
          <a:prstGeom prst="line">
            <a:avLst/>
          </a:prstGeom>
          <a:noFill/>
          <a:ln w="9525">
            <a:noFill/>
            <a:round/>
            <a:headEnd/>
            <a:tailEnd/>
          </a:ln>
        </p:spPr>
        <p:txBody>
          <a:bodyPr/>
          <a:lstStyle/>
          <a:p>
            <a:endParaRPr lang="en-US"/>
          </a:p>
        </p:txBody>
      </p:sp>
      <p:sp>
        <p:nvSpPr>
          <p:cNvPr id="39939"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p>
        </p:txBody>
      </p:sp>
      <p:sp>
        <p:nvSpPr>
          <p:cNvPr id="39940"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a:p>
        </p:txBody>
      </p:sp>
      <p:sp>
        <p:nvSpPr>
          <p:cNvPr id="39941"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a:p>
        </p:txBody>
      </p:sp>
      <p:sp>
        <p:nvSpPr>
          <p:cNvPr id="39942"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a:p>
        </p:txBody>
      </p:sp>
      <p:sp>
        <p:nvSpPr>
          <p:cNvPr id="39943" name="Line 199"/>
          <p:cNvSpPr>
            <a:spLocks noChangeShapeType="1"/>
          </p:cNvSpPr>
          <p:nvPr/>
        </p:nvSpPr>
        <p:spPr bwMode="auto">
          <a:xfrm>
            <a:off x="1219200" y="1833563"/>
            <a:ext cx="0" cy="485775"/>
          </a:xfrm>
          <a:prstGeom prst="line">
            <a:avLst/>
          </a:prstGeom>
          <a:noFill/>
          <a:ln w="9525">
            <a:noFill/>
            <a:round/>
            <a:headEnd/>
            <a:tailEnd/>
          </a:ln>
        </p:spPr>
        <p:txBody>
          <a:bodyPr/>
          <a:lstStyle/>
          <a:p>
            <a:endParaRPr lang="en-US"/>
          </a:p>
        </p:txBody>
      </p:sp>
      <p:sp>
        <p:nvSpPr>
          <p:cNvPr id="39944"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a:p>
        </p:txBody>
      </p:sp>
      <p:sp>
        <p:nvSpPr>
          <p:cNvPr id="39945"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a:p>
        </p:txBody>
      </p:sp>
      <p:sp>
        <p:nvSpPr>
          <p:cNvPr id="39946"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p>
        </p:txBody>
      </p:sp>
      <p:sp>
        <p:nvSpPr>
          <p:cNvPr id="39947" name="Line 207"/>
          <p:cNvSpPr>
            <a:spLocks noChangeShapeType="1"/>
          </p:cNvSpPr>
          <p:nvPr/>
        </p:nvSpPr>
        <p:spPr bwMode="auto">
          <a:xfrm>
            <a:off x="1219200" y="2347913"/>
            <a:ext cx="0" cy="547687"/>
          </a:xfrm>
          <a:prstGeom prst="line">
            <a:avLst/>
          </a:prstGeom>
          <a:noFill/>
          <a:ln w="9525">
            <a:noFill/>
            <a:round/>
            <a:headEnd/>
            <a:tailEnd/>
          </a:ln>
        </p:spPr>
        <p:txBody>
          <a:bodyPr/>
          <a:lstStyle/>
          <a:p>
            <a:endParaRPr lang="en-US"/>
          </a:p>
        </p:txBody>
      </p:sp>
      <p:sp>
        <p:nvSpPr>
          <p:cNvPr id="39948" name="Line 213"/>
          <p:cNvSpPr>
            <a:spLocks noChangeShapeType="1"/>
          </p:cNvSpPr>
          <p:nvPr/>
        </p:nvSpPr>
        <p:spPr bwMode="auto">
          <a:xfrm>
            <a:off x="8534400" y="2438400"/>
            <a:ext cx="0" cy="547688"/>
          </a:xfrm>
          <a:prstGeom prst="line">
            <a:avLst/>
          </a:prstGeom>
          <a:noFill/>
          <a:ln w="9525">
            <a:noFill/>
            <a:round/>
            <a:headEnd/>
            <a:tailEnd/>
          </a:ln>
        </p:spPr>
        <p:txBody>
          <a:bodyPr/>
          <a:lstStyle/>
          <a:p>
            <a:endParaRPr lang="en-US"/>
          </a:p>
        </p:txBody>
      </p:sp>
      <p:sp>
        <p:nvSpPr>
          <p:cNvPr id="39949" name="Line 215"/>
          <p:cNvSpPr>
            <a:spLocks noChangeShapeType="1"/>
          </p:cNvSpPr>
          <p:nvPr/>
        </p:nvSpPr>
        <p:spPr bwMode="auto">
          <a:xfrm>
            <a:off x="1219200" y="2881313"/>
            <a:ext cx="0" cy="485775"/>
          </a:xfrm>
          <a:prstGeom prst="line">
            <a:avLst/>
          </a:prstGeom>
          <a:noFill/>
          <a:ln w="9525">
            <a:noFill/>
            <a:round/>
            <a:headEnd/>
            <a:tailEnd/>
          </a:ln>
        </p:spPr>
        <p:txBody>
          <a:bodyPr/>
          <a:lstStyle/>
          <a:p>
            <a:endParaRPr lang="en-US"/>
          </a:p>
        </p:txBody>
      </p:sp>
      <p:sp>
        <p:nvSpPr>
          <p:cNvPr id="39950"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a:p>
        </p:txBody>
      </p:sp>
      <p:sp>
        <p:nvSpPr>
          <p:cNvPr id="39951" name="Line 223"/>
          <p:cNvSpPr>
            <a:spLocks noChangeShapeType="1"/>
          </p:cNvSpPr>
          <p:nvPr/>
        </p:nvSpPr>
        <p:spPr bwMode="auto">
          <a:xfrm>
            <a:off x="1219200" y="3352800"/>
            <a:ext cx="0" cy="485775"/>
          </a:xfrm>
          <a:prstGeom prst="line">
            <a:avLst/>
          </a:prstGeom>
          <a:noFill/>
          <a:ln w="9525">
            <a:noFill/>
            <a:round/>
            <a:headEnd/>
            <a:tailEnd/>
          </a:ln>
        </p:spPr>
        <p:txBody>
          <a:bodyPr/>
          <a:lstStyle/>
          <a:p>
            <a:endParaRPr lang="en-US"/>
          </a:p>
        </p:txBody>
      </p:sp>
      <p:sp>
        <p:nvSpPr>
          <p:cNvPr id="39952"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a:p>
        </p:txBody>
      </p:sp>
      <p:sp>
        <p:nvSpPr>
          <p:cNvPr id="39953" name="Line 231"/>
          <p:cNvSpPr>
            <a:spLocks noChangeShapeType="1"/>
          </p:cNvSpPr>
          <p:nvPr/>
        </p:nvSpPr>
        <p:spPr bwMode="auto">
          <a:xfrm>
            <a:off x="1219200" y="3838575"/>
            <a:ext cx="0" cy="485775"/>
          </a:xfrm>
          <a:prstGeom prst="line">
            <a:avLst/>
          </a:prstGeom>
          <a:noFill/>
          <a:ln w="9525">
            <a:noFill/>
            <a:round/>
            <a:headEnd/>
            <a:tailEnd/>
          </a:ln>
        </p:spPr>
        <p:txBody>
          <a:bodyPr/>
          <a:lstStyle/>
          <a:p>
            <a:endParaRPr lang="en-US"/>
          </a:p>
        </p:txBody>
      </p:sp>
      <p:sp>
        <p:nvSpPr>
          <p:cNvPr id="39954"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a:p>
        </p:txBody>
      </p:sp>
      <p:sp>
        <p:nvSpPr>
          <p:cNvPr id="39955" name="Line 239"/>
          <p:cNvSpPr>
            <a:spLocks noChangeShapeType="1"/>
          </p:cNvSpPr>
          <p:nvPr/>
        </p:nvSpPr>
        <p:spPr bwMode="auto">
          <a:xfrm>
            <a:off x="3048000" y="5010150"/>
            <a:ext cx="1828800" cy="0"/>
          </a:xfrm>
          <a:prstGeom prst="line">
            <a:avLst/>
          </a:prstGeom>
          <a:noFill/>
          <a:ln w="9525">
            <a:noFill/>
            <a:round/>
            <a:headEnd/>
            <a:tailEnd/>
          </a:ln>
        </p:spPr>
        <p:txBody>
          <a:bodyPr/>
          <a:lstStyle/>
          <a:p>
            <a:endParaRPr lang="en-US"/>
          </a:p>
        </p:txBody>
      </p:sp>
      <p:sp>
        <p:nvSpPr>
          <p:cNvPr id="17654" name="Oval 246"/>
          <p:cNvSpPr>
            <a:spLocks noChangeArrowheads="1"/>
          </p:cNvSpPr>
          <p:nvPr/>
        </p:nvSpPr>
        <p:spPr bwMode="auto">
          <a:xfrm>
            <a:off x="6705600" y="685800"/>
            <a:ext cx="2286000" cy="1752600"/>
          </a:xfrm>
          <a:prstGeom prst="ellipse">
            <a:avLst/>
          </a:prstGeom>
          <a:solidFill>
            <a:schemeClr val="bg1"/>
          </a:solidFill>
          <a:ln>
            <a:headEnd/>
            <a:tailEnd/>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en-US" b="1" dirty="0">
              <a:solidFill>
                <a:schemeClr val="bg1"/>
              </a:solidFill>
              <a:latin typeface="Myriad Web Pro"/>
              <a:cs typeface="Arial" pitchFamily="34" charset="0"/>
            </a:endParaRPr>
          </a:p>
        </p:txBody>
      </p:sp>
      <p:sp>
        <p:nvSpPr>
          <p:cNvPr id="17655" name="Oval 247"/>
          <p:cNvSpPr>
            <a:spLocks noChangeArrowheads="1"/>
          </p:cNvSpPr>
          <p:nvPr/>
        </p:nvSpPr>
        <p:spPr bwMode="auto">
          <a:xfrm>
            <a:off x="4648200" y="990600"/>
            <a:ext cx="1855788" cy="1371600"/>
          </a:xfrm>
          <a:prstGeom prst="ellipse">
            <a:avLst/>
          </a:prstGeom>
          <a:ln>
            <a:solidFill>
              <a:schemeClr val="bg2">
                <a:lumMod val="2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dirty="0" smtClean="0">
                <a:solidFill>
                  <a:schemeClr val="tx1"/>
                </a:solidFill>
                <a:latin typeface="Myriad Web Pro"/>
                <a:cs typeface="Arial" pitchFamily="34" charset="0"/>
              </a:rPr>
              <a:t>Salad Bars to</a:t>
            </a:r>
          </a:p>
          <a:p>
            <a:pPr algn="ctr">
              <a:defRPr/>
            </a:pPr>
            <a:r>
              <a:rPr lang="en-US" dirty="0" smtClean="0">
                <a:solidFill>
                  <a:schemeClr val="tx1"/>
                </a:solidFill>
                <a:latin typeface="Myriad Web Pro"/>
                <a:cs typeface="Arial" pitchFamily="34" charset="0"/>
              </a:rPr>
              <a:t>Schools</a:t>
            </a:r>
            <a:endParaRPr lang="en-US" dirty="0">
              <a:solidFill>
                <a:schemeClr val="tx1"/>
              </a:solidFill>
              <a:latin typeface="Myriad Web Pro"/>
              <a:cs typeface="Arial" pitchFamily="34" charset="0"/>
            </a:endParaRPr>
          </a:p>
        </p:txBody>
      </p:sp>
      <p:sp>
        <p:nvSpPr>
          <p:cNvPr id="17656" name="Oval 248"/>
          <p:cNvSpPr>
            <a:spLocks noChangeArrowheads="1"/>
          </p:cNvSpPr>
          <p:nvPr/>
        </p:nvSpPr>
        <p:spPr bwMode="auto">
          <a:xfrm>
            <a:off x="2438400" y="914400"/>
            <a:ext cx="2133600" cy="1481138"/>
          </a:xfrm>
          <a:prstGeom prst="ellipse">
            <a:avLst/>
          </a:prstGeom>
          <a:ln>
            <a:solidFill>
              <a:schemeClr val="bg2">
                <a:lumMod val="2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dirty="0">
                <a:solidFill>
                  <a:schemeClr val="tx1"/>
                </a:solidFill>
                <a:latin typeface="Myriad Web Pro"/>
                <a:cs typeface="Arial" pitchFamily="34" charset="0"/>
              </a:rPr>
              <a:t>National Farm </a:t>
            </a:r>
          </a:p>
          <a:p>
            <a:pPr algn="ctr">
              <a:defRPr/>
            </a:pPr>
            <a:r>
              <a:rPr lang="en-US" dirty="0">
                <a:solidFill>
                  <a:schemeClr val="tx1"/>
                </a:solidFill>
                <a:latin typeface="Myriad Web Pro"/>
                <a:cs typeface="Arial" pitchFamily="34" charset="0"/>
              </a:rPr>
              <a:t>to </a:t>
            </a:r>
          </a:p>
          <a:p>
            <a:pPr algn="ctr">
              <a:defRPr/>
            </a:pPr>
            <a:r>
              <a:rPr lang="en-US" dirty="0">
                <a:solidFill>
                  <a:schemeClr val="tx1"/>
                </a:solidFill>
                <a:latin typeface="Myriad Web Pro"/>
                <a:cs typeface="Arial" pitchFamily="34" charset="0"/>
              </a:rPr>
              <a:t>School Network</a:t>
            </a:r>
          </a:p>
        </p:txBody>
      </p:sp>
      <p:sp>
        <p:nvSpPr>
          <p:cNvPr id="17658" name="AutoShape 250"/>
          <p:cNvSpPr>
            <a:spLocks noChangeArrowheads="1"/>
          </p:cNvSpPr>
          <p:nvPr/>
        </p:nvSpPr>
        <p:spPr bwMode="auto">
          <a:xfrm>
            <a:off x="381000" y="1295400"/>
            <a:ext cx="1905000" cy="9144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dirty="0">
                <a:solidFill>
                  <a:schemeClr val="tx1"/>
                </a:solidFill>
                <a:latin typeface="Myriad Web Pro" pitchFamily="34" charset="0"/>
              </a:rPr>
              <a:t>Factors</a:t>
            </a:r>
          </a:p>
        </p:txBody>
      </p:sp>
      <p:sp>
        <p:nvSpPr>
          <p:cNvPr id="17659" name="Text Box 251"/>
          <p:cNvSpPr txBox="1">
            <a:spLocks noChangeArrowheads="1"/>
          </p:cNvSpPr>
          <p:nvPr/>
        </p:nvSpPr>
        <p:spPr bwMode="auto">
          <a:xfrm>
            <a:off x="2667000" y="2514600"/>
            <a:ext cx="16002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chemeClr val="tx1"/>
                </a:solidFill>
                <a:latin typeface="Georgia" pitchFamily="18" charset="0"/>
                <a:cs typeface="Arial" pitchFamily="34" charset="0"/>
              </a:rPr>
              <a:t>Free</a:t>
            </a:r>
          </a:p>
        </p:txBody>
      </p:sp>
      <p:sp>
        <p:nvSpPr>
          <p:cNvPr id="18467" name="AutoShape 252"/>
          <p:cNvSpPr>
            <a:spLocks noChangeArrowheads="1"/>
          </p:cNvSpPr>
          <p:nvPr/>
        </p:nvSpPr>
        <p:spPr bwMode="auto">
          <a:xfrm>
            <a:off x="304800" y="3124200"/>
            <a:ext cx="2057400" cy="6858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dirty="0">
                <a:latin typeface="Myriad Web Pro" pitchFamily="34" charset="0"/>
                <a:cs typeface="Arial" charset="0"/>
              </a:rPr>
              <a:t>Quality of </a:t>
            </a:r>
          </a:p>
          <a:p>
            <a:pPr algn="ctr">
              <a:defRPr/>
            </a:pPr>
            <a:r>
              <a:rPr lang="en-US" dirty="0" smtClean="0">
                <a:latin typeface="Myriad Web Pro" pitchFamily="34" charset="0"/>
                <a:cs typeface="Arial" charset="0"/>
              </a:rPr>
              <a:t>Product/Service</a:t>
            </a:r>
            <a:endParaRPr lang="en-US" dirty="0">
              <a:latin typeface="Myriad Web Pro" pitchFamily="34" charset="0"/>
              <a:cs typeface="Arial" charset="0"/>
            </a:endParaRPr>
          </a:p>
        </p:txBody>
      </p:sp>
      <p:sp>
        <p:nvSpPr>
          <p:cNvPr id="18468" name="AutoShape 254"/>
          <p:cNvSpPr>
            <a:spLocks noChangeArrowheads="1"/>
          </p:cNvSpPr>
          <p:nvPr/>
        </p:nvSpPr>
        <p:spPr bwMode="auto">
          <a:xfrm>
            <a:off x="342900" y="2424113"/>
            <a:ext cx="2057400" cy="5334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dirty="0">
                <a:latin typeface="Myriad Web Pro" pitchFamily="34" charset="0"/>
                <a:cs typeface="Arial" charset="0"/>
              </a:rPr>
              <a:t>Price</a:t>
            </a:r>
          </a:p>
        </p:txBody>
      </p:sp>
      <p:sp>
        <p:nvSpPr>
          <p:cNvPr id="18469" name="AutoShape 255"/>
          <p:cNvSpPr>
            <a:spLocks noChangeArrowheads="1"/>
          </p:cNvSpPr>
          <p:nvPr/>
        </p:nvSpPr>
        <p:spPr bwMode="auto">
          <a:xfrm>
            <a:off x="304800" y="3948113"/>
            <a:ext cx="2057400" cy="5334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dirty="0">
                <a:latin typeface="Myriad Web Pro" pitchFamily="34" charset="0"/>
                <a:cs typeface="Arial" charset="0"/>
              </a:rPr>
              <a:t>Location</a:t>
            </a:r>
          </a:p>
        </p:txBody>
      </p:sp>
      <p:sp>
        <p:nvSpPr>
          <p:cNvPr id="18470" name="AutoShape 256"/>
          <p:cNvSpPr>
            <a:spLocks noChangeArrowheads="1"/>
          </p:cNvSpPr>
          <p:nvPr/>
        </p:nvSpPr>
        <p:spPr bwMode="auto">
          <a:xfrm>
            <a:off x="304800" y="4710113"/>
            <a:ext cx="2057400" cy="5334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dirty="0">
                <a:latin typeface="Myriad Web Pro" pitchFamily="34" charset="0"/>
                <a:cs typeface="Arial" charset="0"/>
              </a:rPr>
              <a:t>Reputation/Brands</a:t>
            </a:r>
          </a:p>
        </p:txBody>
      </p:sp>
      <p:sp>
        <p:nvSpPr>
          <p:cNvPr id="18471" name="AutoShape 257"/>
          <p:cNvSpPr>
            <a:spLocks noChangeArrowheads="1"/>
          </p:cNvSpPr>
          <p:nvPr/>
        </p:nvSpPr>
        <p:spPr bwMode="auto">
          <a:xfrm>
            <a:off x="304800" y="5395912"/>
            <a:ext cx="2133600" cy="623887"/>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dirty="0">
                <a:latin typeface="Myriad Web Pro" pitchFamily="34" charset="0"/>
                <a:cs typeface="Arial" charset="0"/>
              </a:rPr>
              <a:t>Unique Factors/</a:t>
            </a:r>
          </a:p>
          <a:p>
            <a:pPr algn="ctr">
              <a:defRPr/>
            </a:pPr>
            <a:r>
              <a:rPr lang="en-US" dirty="0">
                <a:latin typeface="Myriad Web Pro" pitchFamily="34" charset="0"/>
                <a:cs typeface="Arial" charset="0"/>
              </a:rPr>
              <a:t>Knowledge</a:t>
            </a:r>
          </a:p>
        </p:txBody>
      </p:sp>
      <p:sp>
        <p:nvSpPr>
          <p:cNvPr id="39968" name="Text Box 261"/>
          <p:cNvSpPr txBox="1">
            <a:spLocks noChangeArrowheads="1"/>
          </p:cNvSpPr>
          <p:nvPr/>
        </p:nvSpPr>
        <p:spPr bwMode="auto">
          <a:xfrm>
            <a:off x="2971800" y="5472113"/>
            <a:ext cx="1295400" cy="366712"/>
          </a:xfrm>
          <a:prstGeom prst="rect">
            <a:avLst/>
          </a:prstGeom>
          <a:noFill/>
          <a:ln w="9525">
            <a:noFill/>
            <a:miter lim="800000"/>
            <a:headEnd/>
            <a:tailEnd/>
          </a:ln>
        </p:spPr>
        <p:txBody>
          <a:bodyPr>
            <a:spAutoFit/>
          </a:bodyPr>
          <a:lstStyle/>
          <a:p>
            <a:pPr>
              <a:spcBef>
                <a:spcPct val="50000"/>
              </a:spcBef>
            </a:pPr>
            <a:endParaRPr lang="en-US"/>
          </a:p>
        </p:txBody>
      </p:sp>
      <p:sp>
        <p:nvSpPr>
          <p:cNvPr id="17681" name="Text Box 273"/>
          <p:cNvSpPr txBox="1">
            <a:spLocks noChangeArrowheads="1"/>
          </p:cNvSpPr>
          <p:nvPr/>
        </p:nvSpPr>
        <p:spPr bwMode="auto">
          <a:xfrm>
            <a:off x="4724400" y="2514600"/>
            <a:ext cx="16002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chemeClr val="tx1"/>
                </a:solidFill>
                <a:latin typeface="Georgia" pitchFamily="18" charset="0"/>
                <a:cs typeface="Arial" pitchFamily="34" charset="0"/>
              </a:rPr>
              <a:t>Free</a:t>
            </a:r>
          </a:p>
        </p:txBody>
      </p:sp>
      <p:sp>
        <p:nvSpPr>
          <p:cNvPr id="17682" name="Text Box 274"/>
          <p:cNvSpPr txBox="1">
            <a:spLocks noChangeArrowheads="1"/>
          </p:cNvSpPr>
          <p:nvPr/>
        </p:nvSpPr>
        <p:spPr bwMode="auto">
          <a:xfrm>
            <a:off x="6934200" y="2667000"/>
            <a:ext cx="1752600"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b="1" dirty="0" smtClean="0">
                <a:solidFill>
                  <a:schemeClr val="tx1"/>
                </a:solidFill>
                <a:latin typeface="Georgia" pitchFamily="18" charset="0"/>
                <a:cs typeface="Arial" pitchFamily="34" charset="0"/>
              </a:rPr>
              <a:t>$2.50/Lunch</a:t>
            </a:r>
            <a:endParaRPr lang="en-US" b="1" dirty="0">
              <a:solidFill>
                <a:schemeClr val="tx1"/>
              </a:solidFill>
              <a:latin typeface="Georgia" pitchFamily="18" charset="0"/>
              <a:cs typeface="Arial" pitchFamily="34" charset="0"/>
            </a:endParaRPr>
          </a:p>
        </p:txBody>
      </p:sp>
      <p:sp>
        <p:nvSpPr>
          <p:cNvPr id="17683" name="Text Box 275"/>
          <p:cNvSpPr txBox="1">
            <a:spLocks noChangeArrowheads="1"/>
          </p:cNvSpPr>
          <p:nvPr/>
        </p:nvSpPr>
        <p:spPr bwMode="auto">
          <a:xfrm>
            <a:off x="2667000" y="3276600"/>
            <a:ext cx="16002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smtClean="0">
                <a:solidFill>
                  <a:schemeClr val="tx1"/>
                </a:solidFill>
                <a:latin typeface="Georgia" pitchFamily="18" charset="0"/>
                <a:cs typeface="Arial" pitchFamily="34" charset="0"/>
              </a:rPr>
              <a:t>Great</a:t>
            </a:r>
            <a:endParaRPr lang="en-US" dirty="0">
              <a:solidFill>
                <a:schemeClr val="tx1"/>
              </a:solidFill>
              <a:latin typeface="Georgia" pitchFamily="18" charset="0"/>
              <a:cs typeface="Arial" pitchFamily="34" charset="0"/>
            </a:endParaRPr>
          </a:p>
        </p:txBody>
      </p:sp>
      <p:sp>
        <p:nvSpPr>
          <p:cNvPr id="17684" name="Text Box 276"/>
          <p:cNvSpPr txBox="1">
            <a:spLocks noChangeArrowheads="1"/>
          </p:cNvSpPr>
          <p:nvPr/>
        </p:nvSpPr>
        <p:spPr bwMode="auto">
          <a:xfrm>
            <a:off x="4724400" y="3276600"/>
            <a:ext cx="1600200" cy="36988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smtClean="0">
                <a:solidFill>
                  <a:schemeClr val="tx1"/>
                </a:solidFill>
                <a:latin typeface="Georgia" pitchFamily="18" charset="0"/>
                <a:cs typeface="Arial" pitchFamily="34" charset="0"/>
              </a:rPr>
              <a:t>Great</a:t>
            </a:r>
            <a:endParaRPr lang="en-US" dirty="0">
              <a:solidFill>
                <a:schemeClr val="tx1"/>
              </a:solidFill>
              <a:latin typeface="Georgia" pitchFamily="18" charset="0"/>
              <a:cs typeface="Arial" pitchFamily="34" charset="0"/>
            </a:endParaRPr>
          </a:p>
        </p:txBody>
      </p:sp>
      <p:sp>
        <p:nvSpPr>
          <p:cNvPr id="17685" name="Text Box 277"/>
          <p:cNvSpPr txBox="1">
            <a:spLocks noChangeArrowheads="1"/>
          </p:cNvSpPr>
          <p:nvPr/>
        </p:nvSpPr>
        <p:spPr bwMode="auto">
          <a:xfrm>
            <a:off x="7010400" y="3276600"/>
            <a:ext cx="1600200" cy="3698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a:solidFill>
                  <a:schemeClr val="tx1"/>
                </a:solidFill>
                <a:latin typeface="Georgia" pitchFamily="18" charset="0"/>
                <a:cs typeface="Arial" pitchFamily="34" charset="0"/>
              </a:rPr>
              <a:t>Excellen</a:t>
            </a:r>
            <a:r>
              <a:rPr lang="en-US" dirty="0">
                <a:solidFill>
                  <a:schemeClr val="tx1"/>
                </a:solidFill>
                <a:latin typeface="Georgia" pitchFamily="18" charset="0"/>
                <a:cs typeface="Arial" pitchFamily="34" charset="0"/>
              </a:rPr>
              <a:t>t</a:t>
            </a:r>
          </a:p>
        </p:txBody>
      </p:sp>
      <p:sp>
        <p:nvSpPr>
          <p:cNvPr id="17686" name="Text Box 278"/>
          <p:cNvSpPr txBox="1">
            <a:spLocks noChangeArrowheads="1"/>
          </p:cNvSpPr>
          <p:nvPr/>
        </p:nvSpPr>
        <p:spPr bwMode="auto">
          <a:xfrm>
            <a:off x="2590800" y="5410200"/>
            <a:ext cx="1905000" cy="92333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dirty="0" smtClean="0">
                <a:solidFill>
                  <a:schemeClr val="tx1"/>
                </a:solidFill>
                <a:latin typeface="Georgia" pitchFamily="18" charset="0"/>
                <a:cs typeface="Arial" pitchFamily="34" charset="0"/>
              </a:rPr>
              <a:t>Knowledge of Laws </a:t>
            </a:r>
            <a:r>
              <a:rPr lang="en-US" dirty="0">
                <a:solidFill>
                  <a:schemeClr val="tx1"/>
                </a:solidFill>
                <a:latin typeface="Georgia" pitchFamily="18" charset="0"/>
                <a:cs typeface="Arial" pitchFamily="34" charset="0"/>
              </a:rPr>
              <a:t>R</a:t>
            </a:r>
            <a:r>
              <a:rPr lang="en-US" dirty="0" smtClean="0">
                <a:solidFill>
                  <a:schemeClr val="tx1"/>
                </a:solidFill>
                <a:latin typeface="Georgia" pitchFamily="18" charset="0"/>
                <a:cs typeface="Arial" pitchFamily="34" charset="0"/>
              </a:rPr>
              <a:t>egarding </a:t>
            </a:r>
            <a:r>
              <a:rPr lang="en-US" dirty="0">
                <a:solidFill>
                  <a:schemeClr val="tx1"/>
                </a:solidFill>
                <a:latin typeface="Georgia" pitchFamily="18" charset="0"/>
                <a:cs typeface="Arial" pitchFamily="34" charset="0"/>
              </a:rPr>
              <a:t>F</a:t>
            </a:r>
            <a:r>
              <a:rPr lang="en-US" dirty="0" smtClean="0">
                <a:solidFill>
                  <a:schemeClr val="tx1"/>
                </a:solidFill>
                <a:latin typeface="Georgia" pitchFamily="18" charset="0"/>
                <a:cs typeface="Arial" pitchFamily="34" charset="0"/>
              </a:rPr>
              <a:t>ood</a:t>
            </a:r>
            <a:endParaRPr lang="en-US" dirty="0">
              <a:solidFill>
                <a:schemeClr val="tx1"/>
              </a:solidFill>
              <a:latin typeface="Georgia" pitchFamily="18" charset="0"/>
              <a:cs typeface="Arial" pitchFamily="34" charset="0"/>
            </a:endParaRPr>
          </a:p>
        </p:txBody>
      </p:sp>
      <p:sp>
        <p:nvSpPr>
          <p:cNvPr id="17687" name="Text Box 279"/>
          <p:cNvSpPr txBox="1">
            <a:spLocks noChangeArrowheads="1"/>
          </p:cNvSpPr>
          <p:nvPr/>
        </p:nvSpPr>
        <p:spPr bwMode="auto">
          <a:xfrm>
            <a:off x="4648200" y="5410200"/>
            <a:ext cx="1752600" cy="92333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smtClean="0">
                <a:solidFill>
                  <a:schemeClr val="tx1"/>
                </a:solidFill>
                <a:latin typeface="Georgia" pitchFamily="18" charset="0"/>
                <a:cs typeface="Arial" pitchFamily="34" charset="0"/>
              </a:rPr>
              <a:t>Have Numerous Partners </a:t>
            </a:r>
            <a:endParaRPr lang="en-US" dirty="0">
              <a:solidFill>
                <a:schemeClr val="tx1"/>
              </a:solidFill>
              <a:latin typeface="Georgia" pitchFamily="18" charset="0"/>
              <a:cs typeface="Arial" pitchFamily="34" charset="0"/>
            </a:endParaRPr>
          </a:p>
        </p:txBody>
      </p:sp>
      <p:sp>
        <p:nvSpPr>
          <p:cNvPr id="17688" name="Text Box 280"/>
          <p:cNvSpPr txBox="1">
            <a:spLocks noChangeArrowheads="1"/>
          </p:cNvSpPr>
          <p:nvPr/>
        </p:nvSpPr>
        <p:spPr bwMode="auto">
          <a:xfrm>
            <a:off x="6705600" y="5410200"/>
            <a:ext cx="228600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b="1" dirty="0" smtClean="0">
                <a:solidFill>
                  <a:schemeClr val="tx1"/>
                </a:solidFill>
                <a:latin typeface="Georgia" pitchFamily="18" charset="0"/>
                <a:cs typeface="Arial" pitchFamily="34" charset="0"/>
              </a:rPr>
              <a:t>Educational; </a:t>
            </a:r>
          </a:p>
          <a:p>
            <a:pPr algn="ctr">
              <a:defRPr/>
            </a:pPr>
            <a:r>
              <a:rPr lang="en-US" b="1" dirty="0" smtClean="0">
                <a:solidFill>
                  <a:schemeClr val="tx1"/>
                </a:solidFill>
                <a:latin typeface="Georgia" pitchFamily="18" charset="0"/>
                <a:cs typeface="Arial" pitchFamily="34" charset="0"/>
              </a:rPr>
              <a:t>Self-sustaining</a:t>
            </a:r>
            <a:endParaRPr lang="en-US" b="1" dirty="0">
              <a:solidFill>
                <a:schemeClr val="tx1"/>
              </a:solidFill>
              <a:latin typeface="Georgia" pitchFamily="18" charset="0"/>
              <a:cs typeface="Arial" pitchFamily="34" charset="0"/>
            </a:endParaRPr>
          </a:p>
        </p:txBody>
      </p:sp>
      <p:sp>
        <p:nvSpPr>
          <p:cNvPr id="17689" name="Text Box 281"/>
          <p:cNvSpPr txBox="1">
            <a:spLocks noChangeArrowheads="1"/>
          </p:cNvSpPr>
          <p:nvPr/>
        </p:nvSpPr>
        <p:spPr bwMode="auto">
          <a:xfrm>
            <a:off x="2667000" y="4038600"/>
            <a:ext cx="16002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chemeClr val="tx1"/>
                </a:solidFill>
                <a:latin typeface="Georgia" pitchFamily="18" charset="0"/>
                <a:cs typeface="Arial" pitchFamily="34" charset="0"/>
              </a:rPr>
              <a:t>Online</a:t>
            </a:r>
          </a:p>
        </p:txBody>
      </p:sp>
      <p:sp>
        <p:nvSpPr>
          <p:cNvPr id="17690" name="Text Box 282"/>
          <p:cNvSpPr txBox="1">
            <a:spLocks noChangeArrowheads="1"/>
          </p:cNvSpPr>
          <p:nvPr/>
        </p:nvSpPr>
        <p:spPr bwMode="auto">
          <a:xfrm>
            <a:off x="4724400" y="4038600"/>
            <a:ext cx="16002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chemeClr val="tx1"/>
                </a:solidFill>
                <a:latin typeface="Georgia" pitchFamily="18" charset="0"/>
                <a:cs typeface="Arial" pitchFamily="34" charset="0"/>
              </a:rPr>
              <a:t>Online</a:t>
            </a:r>
          </a:p>
        </p:txBody>
      </p:sp>
      <p:sp>
        <p:nvSpPr>
          <p:cNvPr id="17691" name="Text Box 283"/>
          <p:cNvSpPr txBox="1">
            <a:spLocks noChangeArrowheads="1"/>
          </p:cNvSpPr>
          <p:nvPr/>
        </p:nvSpPr>
        <p:spPr bwMode="auto">
          <a:xfrm>
            <a:off x="7010400" y="4038600"/>
            <a:ext cx="1600200"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a:solidFill>
                  <a:schemeClr val="tx1"/>
                </a:solidFill>
                <a:latin typeface="Georgia" pitchFamily="18" charset="0"/>
                <a:cs typeface="Arial" pitchFamily="34" charset="0"/>
              </a:rPr>
              <a:t>City-wide</a:t>
            </a:r>
          </a:p>
        </p:txBody>
      </p:sp>
      <p:sp>
        <p:nvSpPr>
          <p:cNvPr id="17692" name="Text Box 284"/>
          <p:cNvSpPr txBox="1">
            <a:spLocks noChangeArrowheads="1"/>
          </p:cNvSpPr>
          <p:nvPr/>
        </p:nvSpPr>
        <p:spPr bwMode="auto">
          <a:xfrm>
            <a:off x="2667000" y="4800600"/>
            <a:ext cx="16002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chemeClr val="tx1"/>
                </a:solidFill>
                <a:latin typeface="Georgia" pitchFamily="18" charset="0"/>
                <a:cs typeface="Arial" pitchFamily="34" charset="0"/>
              </a:rPr>
              <a:t>Good</a:t>
            </a:r>
          </a:p>
        </p:txBody>
      </p:sp>
      <p:sp>
        <p:nvSpPr>
          <p:cNvPr id="17693" name="Text Box 285"/>
          <p:cNvSpPr txBox="1">
            <a:spLocks noChangeArrowheads="1"/>
          </p:cNvSpPr>
          <p:nvPr/>
        </p:nvSpPr>
        <p:spPr bwMode="auto">
          <a:xfrm>
            <a:off x="4724400" y="4800600"/>
            <a:ext cx="16002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chemeClr val="tx1"/>
                </a:solidFill>
                <a:latin typeface="Georgia" pitchFamily="18" charset="0"/>
                <a:cs typeface="Arial" pitchFamily="34" charset="0"/>
              </a:rPr>
              <a:t>Good</a:t>
            </a:r>
          </a:p>
        </p:txBody>
      </p:sp>
      <p:sp>
        <p:nvSpPr>
          <p:cNvPr id="17694" name="Text Box 286"/>
          <p:cNvSpPr txBox="1">
            <a:spLocks noChangeArrowheads="1"/>
          </p:cNvSpPr>
          <p:nvPr/>
        </p:nvSpPr>
        <p:spPr bwMode="auto">
          <a:xfrm>
            <a:off x="7010400" y="4800600"/>
            <a:ext cx="1600200" cy="3698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a:solidFill>
                  <a:schemeClr val="tx1"/>
                </a:solidFill>
                <a:latin typeface="Georgia" pitchFamily="18" charset="0"/>
                <a:cs typeface="Arial" pitchFamily="34" charset="0"/>
              </a:rPr>
              <a:t>Excellent</a:t>
            </a:r>
          </a:p>
        </p:txBody>
      </p:sp>
      <p:pic>
        <p:nvPicPr>
          <p:cNvPr id="39983" name="Picture 13" descr="NFTE_SmallTagLock_PantoneC.eps"/>
          <p:cNvPicPr>
            <a:picLocks noChangeAspect="1"/>
          </p:cNvPicPr>
          <p:nvPr/>
        </p:nvPicPr>
        <p:blipFill>
          <a:blip r:embed="rId3" cstate="print"/>
          <a:srcRect/>
          <a:stretch>
            <a:fillRect/>
          </a:stretch>
        </p:blipFill>
        <p:spPr bwMode="auto">
          <a:xfrm>
            <a:off x="33338" y="6080125"/>
            <a:ext cx="1490662" cy="744538"/>
          </a:xfrm>
          <a:prstGeom prst="rect">
            <a:avLst/>
          </a:prstGeom>
          <a:noFill/>
          <a:ln w="9525">
            <a:noFill/>
            <a:miter lim="800000"/>
            <a:headEnd/>
            <a:tailEnd/>
          </a:ln>
        </p:spPr>
      </p:pic>
      <p:pic>
        <p:nvPicPr>
          <p:cNvPr id="2" name="Picture 1"/>
          <p:cNvPicPr>
            <a:picLocks noChangeAspect="1" noChangeArrowheads="1"/>
          </p:cNvPicPr>
          <p:nvPr/>
        </p:nvPicPr>
        <p:blipFill>
          <a:blip r:embed="rId4" cstate="print"/>
          <a:srcRect/>
          <a:stretch>
            <a:fillRect/>
          </a:stretch>
        </p:blipFill>
        <p:spPr bwMode="auto">
          <a:xfrm>
            <a:off x="7010400" y="990600"/>
            <a:ext cx="16764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819400" y="152400"/>
            <a:ext cx="3962400" cy="990600"/>
          </a:xfrm>
        </p:spPr>
        <p:txBody>
          <a:bodyPr/>
          <a:lstStyle/>
          <a:p>
            <a:pPr fontAlgn="auto">
              <a:spcAft>
                <a:spcPts val="0"/>
              </a:spcAft>
              <a:buFont typeface="Arial" pitchFamily="34" charset="0"/>
              <a:buNone/>
              <a:defRPr/>
            </a:pPr>
            <a:r>
              <a:rPr lang="en-US" dirty="0" smtClean="0">
                <a:solidFill>
                  <a:schemeClr val="tx1"/>
                </a:solidFill>
              </a:rPr>
              <a:t>Marketing Mix </a:t>
            </a:r>
            <a:endParaRPr lang="en-US" sz="2000" dirty="0" smtClean="0">
              <a:solidFill>
                <a:schemeClr val="tx1"/>
              </a:solidFill>
            </a:endParaRPr>
          </a:p>
        </p:txBody>
      </p:sp>
      <p:pic>
        <p:nvPicPr>
          <p:cNvPr id="41986" name="Picture 9" descr="NFTE_SmallTagLock_PantoneC.eps"/>
          <p:cNvPicPr>
            <a:picLocks noChangeAspect="1"/>
          </p:cNvPicPr>
          <p:nvPr/>
        </p:nvPicPr>
        <p:blipFill>
          <a:blip r:embed="rId3" cstate="print"/>
          <a:srcRect/>
          <a:stretch>
            <a:fillRect/>
          </a:stretch>
        </p:blipFill>
        <p:spPr bwMode="auto">
          <a:xfrm>
            <a:off x="0" y="6035675"/>
            <a:ext cx="1643063" cy="822325"/>
          </a:xfrm>
          <a:prstGeom prst="rect">
            <a:avLst/>
          </a:prstGeom>
          <a:noFill/>
          <a:ln w="9525">
            <a:noFill/>
            <a:miter lim="800000"/>
            <a:headEnd/>
            <a:tailEnd/>
          </a:ln>
        </p:spPr>
      </p:pic>
      <p:graphicFrame>
        <p:nvGraphicFramePr>
          <p:cNvPr id="13" name="Diagram 12"/>
          <p:cNvGraphicFramePr/>
          <p:nvPr/>
        </p:nvGraphicFramePr>
        <p:xfrm>
          <a:off x="249237" y="1225550"/>
          <a:ext cx="8686801" cy="4669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p:cNvCxnSpPr/>
          <p:nvPr/>
        </p:nvCxnSpPr>
        <p:spPr>
          <a:xfrm flipV="1">
            <a:off x="990600" y="2819400"/>
            <a:ext cx="0" cy="304800"/>
          </a:xfrm>
          <a:prstGeom prst="line">
            <a:avLst/>
          </a:prstGeom>
          <a:ln>
            <a:solidFill>
              <a:srgbClr val="33CC33"/>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4648200" y="2819400"/>
            <a:ext cx="0" cy="304800"/>
          </a:xfrm>
          <a:prstGeom prst="line">
            <a:avLst/>
          </a:prstGeom>
          <a:ln>
            <a:solidFill>
              <a:srgbClr val="33CC33"/>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7848600" y="2819400"/>
            <a:ext cx="0" cy="304800"/>
          </a:xfrm>
          <a:prstGeom prst="line">
            <a:avLst/>
          </a:prstGeom>
          <a:ln>
            <a:solidFill>
              <a:srgbClr val="33CC33"/>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6400800" y="3962400"/>
            <a:ext cx="0" cy="304800"/>
          </a:xfrm>
          <a:prstGeom prst="line">
            <a:avLst/>
          </a:prstGeom>
          <a:ln>
            <a:solidFill>
              <a:srgbClr val="33CC33"/>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2743200" y="3962400"/>
            <a:ext cx="0" cy="304800"/>
          </a:xfrm>
          <a:prstGeom prst="line">
            <a:avLst/>
          </a:prstGeom>
          <a:ln>
            <a:solidFill>
              <a:srgbClr val="33CC33"/>
            </a:solidFill>
          </a:ln>
        </p:spPr>
        <p:style>
          <a:lnRef idx="2">
            <a:schemeClr val="dk1"/>
          </a:lnRef>
          <a:fillRef idx="0">
            <a:schemeClr val="dk1"/>
          </a:fillRef>
          <a:effectRef idx="1">
            <a:schemeClr val="dk1"/>
          </a:effectRef>
          <a:fontRef idx="minor">
            <a:schemeClr val="tx1"/>
          </a:fontRef>
        </p:style>
      </p:cxnSp>
      <p:sp>
        <p:nvSpPr>
          <p:cNvPr id="3" name="Rounded Rectangle 2"/>
          <p:cNvSpPr/>
          <p:nvPr/>
        </p:nvSpPr>
        <p:spPr>
          <a:xfrm>
            <a:off x="152400" y="1752600"/>
            <a:ext cx="3200400" cy="1066800"/>
          </a:xfrm>
          <a:prstGeom prst="roundRect">
            <a:avLst/>
          </a:pr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a:lstStyle/>
          <a:p>
            <a:pPr algn="ctr">
              <a:buClr>
                <a:schemeClr val="bg2">
                  <a:lumMod val="50000"/>
                </a:schemeClr>
              </a:buClr>
            </a:pPr>
            <a:r>
              <a:rPr lang="en-US" dirty="0">
                <a:solidFill>
                  <a:schemeClr val="tx1"/>
                </a:solidFill>
                <a:latin typeface="Georgia" pitchFamily="18" charset="0"/>
                <a:cs typeface="Arial" pitchFamily="34" charset="0"/>
              </a:rPr>
              <a:t>S</a:t>
            </a:r>
            <a:r>
              <a:rPr lang="en-US" dirty="0" smtClean="0">
                <a:solidFill>
                  <a:schemeClr val="tx1"/>
                </a:solidFill>
                <a:latin typeface="Georgia" pitchFamily="18" charset="0"/>
                <a:cs typeface="Arial" pitchFamily="34" charset="0"/>
              </a:rPr>
              <a:t>tudents </a:t>
            </a:r>
            <a:r>
              <a:rPr lang="en-US" dirty="0">
                <a:solidFill>
                  <a:schemeClr val="tx1"/>
                </a:solidFill>
                <a:latin typeface="Georgia" pitchFamily="18" charset="0"/>
                <a:cs typeface="Arial" pitchFamily="34" charset="0"/>
              </a:rPr>
              <a:t>W</a:t>
            </a:r>
            <a:r>
              <a:rPr lang="en-US" dirty="0" smtClean="0">
                <a:solidFill>
                  <a:schemeClr val="tx1"/>
                </a:solidFill>
                <a:latin typeface="Georgia" pitchFamily="18" charset="0"/>
                <a:cs typeface="Arial" pitchFamily="34" charset="0"/>
              </a:rPr>
              <a:t>ho Care </a:t>
            </a:r>
            <a:r>
              <a:rPr lang="en-US" dirty="0">
                <a:solidFill>
                  <a:schemeClr val="tx1"/>
                </a:solidFill>
                <a:latin typeface="Georgia" pitchFamily="18" charset="0"/>
                <a:cs typeface="Arial" pitchFamily="34" charset="0"/>
              </a:rPr>
              <a:t>A</a:t>
            </a:r>
            <a:r>
              <a:rPr lang="en-US" dirty="0" smtClean="0">
                <a:solidFill>
                  <a:schemeClr val="tx1"/>
                </a:solidFill>
                <a:latin typeface="Georgia" pitchFamily="18" charset="0"/>
                <a:cs typeface="Arial" pitchFamily="34" charset="0"/>
              </a:rPr>
              <a:t>bout </a:t>
            </a:r>
            <a:r>
              <a:rPr lang="en-US" dirty="0">
                <a:solidFill>
                  <a:schemeClr val="tx1"/>
                </a:solidFill>
                <a:latin typeface="Georgia" pitchFamily="18" charset="0"/>
                <a:cs typeface="Arial" pitchFamily="34" charset="0"/>
              </a:rPr>
              <a:t>E</a:t>
            </a:r>
            <a:r>
              <a:rPr lang="en-US" dirty="0" smtClean="0">
                <a:solidFill>
                  <a:schemeClr val="tx1"/>
                </a:solidFill>
                <a:latin typeface="Georgia" pitchFamily="18" charset="0"/>
                <a:cs typeface="Arial" pitchFamily="34" charset="0"/>
              </a:rPr>
              <a:t>ating </a:t>
            </a:r>
            <a:r>
              <a:rPr lang="en-US" dirty="0">
                <a:solidFill>
                  <a:schemeClr val="tx1"/>
                </a:solidFill>
                <a:latin typeface="Georgia" pitchFamily="18" charset="0"/>
                <a:cs typeface="Arial" pitchFamily="34" charset="0"/>
              </a:rPr>
              <a:t>W</a:t>
            </a:r>
            <a:r>
              <a:rPr lang="en-US" dirty="0" smtClean="0">
                <a:solidFill>
                  <a:schemeClr val="tx1"/>
                </a:solidFill>
                <a:latin typeface="Georgia" pitchFamily="18" charset="0"/>
                <a:cs typeface="Arial" pitchFamily="34" charset="0"/>
              </a:rPr>
              <a:t>hole </a:t>
            </a:r>
            <a:r>
              <a:rPr lang="en-US" dirty="0">
                <a:solidFill>
                  <a:schemeClr val="tx1"/>
                </a:solidFill>
                <a:latin typeface="Georgia" pitchFamily="18" charset="0"/>
                <a:cs typeface="Arial" pitchFamily="34" charset="0"/>
              </a:rPr>
              <a:t>and </a:t>
            </a:r>
            <a:r>
              <a:rPr lang="en-US" dirty="0" smtClean="0">
                <a:solidFill>
                  <a:schemeClr val="tx1"/>
                </a:solidFill>
                <a:latin typeface="Georgia" pitchFamily="18" charset="0"/>
                <a:cs typeface="Arial" pitchFamily="34" charset="0"/>
              </a:rPr>
              <a:t>Hearty </a:t>
            </a:r>
            <a:r>
              <a:rPr lang="en-US" dirty="0">
                <a:solidFill>
                  <a:schemeClr val="tx1"/>
                </a:solidFill>
                <a:latin typeface="Georgia" pitchFamily="18" charset="0"/>
                <a:cs typeface="Arial" pitchFamily="34" charset="0"/>
              </a:rPr>
              <a:t>F</a:t>
            </a:r>
            <a:r>
              <a:rPr lang="en-US" dirty="0" smtClean="0">
                <a:solidFill>
                  <a:schemeClr val="tx1"/>
                </a:solidFill>
                <a:latin typeface="Georgia" pitchFamily="18" charset="0"/>
                <a:cs typeface="Arial" pitchFamily="34" charset="0"/>
              </a:rPr>
              <a:t>oods</a:t>
            </a:r>
            <a:endParaRPr lang="en-US" dirty="0">
              <a:solidFill>
                <a:schemeClr val="tx1"/>
              </a:solidFill>
              <a:latin typeface="Georgia" pitchFamily="18" charset="0"/>
              <a:cs typeface="Arial" pitchFamily="34" charset="0"/>
            </a:endParaRPr>
          </a:p>
        </p:txBody>
      </p:sp>
      <p:sp>
        <p:nvSpPr>
          <p:cNvPr id="15" name="Rounded Rectangle 14"/>
          <p:cNvSpPr/>
          <p:nvPr/>
        </p:nvSpPr>
        <p:spPr>
          <a:xfrm>
            <a:off x="6248400" y="1143000"/>
            <a:ext cx="2819400" cy="1665288"/>
          </a:xfrm>
          <a:prstGeom prst="roundRect">
            <a:avLst/>
          </a:pr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a:lstStyle/>
          <a:p>
            <a:pPr>
              <a:buClr>
                <a:schemeClr val="bg2">
                  <a:lumMod val="50000"/>
                </a:schemeClr>
              </a:buClr>
              <a:buFontTx/>
              <a:buChar char="•"/>
            </a:pPr>
            <a:r>
              <a:rPr lang="en-US" dirty="0">
                <a:solidFill>
                  <a:schemeClr val="tx1"/>
                </a:solidFill>
                <a:latin typeface="Georgia" pitchFamily="18" charset="0"/>
                <a:cs typeface="Arial" pitchFamily="34" charset="0"/>
              </a:rPr>
              <a:t>Word of </a:t>
            </a:r>
            <a:r>
              <a:rPr lang="en-US" dirty="0" smtClean="0">
                <a:solidFill>
                  <a:schemeClr val="tx1"/>
                </a:solidFill>
                <a:latin typeface="Georgia" pitchFamily="18" charset="0"/>
                <a:cs typeface="Arial" pitchFamily="34" charset="0"/>
              </a:rPr>
              <a:t>Mouth</a:t>
            </a:r>
            <a:endParaRPr lang="en-US" dirty="0">
              <a:solidFill>
                <a:schemeClr val="tx1"/>
              </a:solidFill>
              <a:latin typeface="Georgia" pitchFamily="18" charset="0"/>
              <a:cs typeface="Arial" pitchFamily="34" charset="0"/>
            </a:endParaRPr>
          </a:p>
          <a:p>
            <a:pPr>
              <a:buClr>
                <a:schemeClr val="bg2">
                  <a:lumMod val="50000"/>
                </a:schemeClr>
              </a:buClr>
              <a:buFontTx/>
              <a:buChar char="•"/>
            </a:pPr>
            <a:r>
              <a:rPr lang="en-US" dirty="0">
                <a:solidFill>
                  <a:schemeClr val="tx1"/>
                </a:solidFill>
                <a:latin typeface="Georgia" pitchFamily="18" charset="0"/>
                <a:cs typeface="Arial" pitchFamily="34" charset="0"/>
              </a:rPr>
              <a:t>Flyers on </a:t>
            </a:r>
            <a:r>
              <a:rPr lang="en-US" dirty="0" smtClean="0">
                <a:solidFill>
                  <a:schemeClr val="tx1"/>
                </a:solidFill>
                <a:latin typeface="Georgia" pitchFamily="18" charset="0"/>
                <a:cs typeface="Arial" pitchFamily="34" charset="0"/>
              </a:rPr>
              <a:t>Community </a:t>
            </a:r>
            <a:r>
              <a:rPr lang="en-US" dirty="0">
                <a:solidFill>
                  <a:schemeClr val="tx1"/>
                </a:solidFill>
                <a:latin typeface="Georgia" pitchFamily="18" charset="0"/>
                <a:cs typeface="Arial" pitchFamily="34" charset="0"/>
              </a:rPr>
              <a:t>B</a:t>
            </a:r>
            <a:r>
              <a:rPr lang="en-US" dirty="0" smtClean="0">
                <a:solidFill>
                  <a:schemeClr val="tx1"/>
                </a:solidFill>
                <a:latin typeface="Georgia" pitchFamily="18" charset="0"/>
                <a:cs typeface="Arial" pitchFamily="34" charset="0"/>
              </a:rPr>
              <a:t>oards </a:t>
            </a:r>
            <a:endParaRPr lang="en-US" dirty="0">
              <a:solidFill>
                <a:schemeClr val="tx1"/>
              </a:solidFill>
              <a:latin typeface="Georgia" pitchFamily="18" charset="0"/>
              <a:cs typeface="Arial" pitchFamily="34" charset="0"/>
            </a:endParaRPr>
          </a:p>
          <a:p>
            <a:pPr>
              <a:buClr>
                <a:schemeClr val="bg2">
                  <a:lumMod val="50000"/>
                </a:schemeClr>
              </a:buClr>
              <a:buFontTx/>
              <a:buChar char="•"/>
            </a:pPr>
            <a:r>
              <a:rPr lang="en-US" dirty="0">
                <a:solidFill>
                  <a:schemeClr val="tx1"/>
                </a:solidFill>
                <a:latin typeface="Georgia" pitchFamily="18" charset="0"/>
                <a:cs typeface="Arial" pitchFamily="34" charset="0"/>
              </a:rPr>
              <a:t>Radio (Garden Talk</a:t>
            </a:r>
            <a:r>
              <a:rPr lang="en-US" sz="1600" dirty="0" smtClean="0">
                <a:solidFill>
                  <a:schemeClr val="tx1"/>
                </a:solidFill>
                <a:latin typeface="Georgia" pitchFamily="18" charset="0"/>
                <a:cs typeface="Arial" pitchFamily="34" charset="0"/>
              </a:rPr>
              <a:t>)</a:t>
            </a:r>
          </a:p>
          <a:p>
            <a:pPr>
              <a:buClr>
                <a:schemeClr val="bg2">
                  <a:lumMod val="50000"/>
                </a:schemeClr>
              </a:buClr>
              <a:buFontTx/>
              <a:buChar char="•"/>
            </a:pPr>
            <a:r>
              <a:rPr lang="en-US" dirty="0" smtClean="0">
                <a:solidFill>
                  <a:schemeClr val="tx1"/>
                </a:solidFill>
                <a:latin typeface="Georgia" pitchFamily="18" charset="0"/>
                <a:cs typeface="Arial" pitchFamily="34" charset="0"/>
              </a:rPr>
              <a:t>Speak at PTO Meetings</a:t>
            </a:r>
            <a:endParaRPr lang="en-US" dirty="0">
              <a:solidFill>
                <a:schemeClr val="tx1"/>
              </a:solidFill>
              <a:latin typeface="Georgia" pitchFamily="18" charset="0"/>
              <a:cs typeface="Arial" pitchFamily="34" charset="0"/>
            </a:endParaRPr>
          </a:p>
        </p:txBody>
      </p:sp>
      <p:sp>
        <p:nvSpPr>
          <p:cNvPr id="16" name="Rounded Rectangle 15"/>
          <p:cNvSpPr/>
          <p:nvPr/>
        </p:nvSpPr>
        <p:spPr>
          <a:xfrm>
            <a:off x="3581400" y="2286000"/>
            <a:ext cx="2438400" cy="457200"/>
          </a:xfrm>
          <a:prstGeom prst="roundRect">
            <a:avLst/>
          </a:pr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a:lstStyle/>
          <a:p>
            <a:pPr algn="ctr">
              <a:buClr>
                <a:schemeClr val="bg2">
                  <a:lumMod val="50000"/>
                </a:schemeClr>
              </a:buClr>
            </a:pPr>
            <a:r>
              <a:rPr lang="en-US" dirty="0">
                <a:solidFill>
                  <a:schemeClr val="tx1"/>
                </a:solidFill>
                <a:latin typeface="Georgia" pitchFamily="18" charset="0"/>
                <a:cs typeface="Arial" pitchFamily="34" charset="0"/>
              </a:rPr>
              <a:t>On </a:t>
            </a:r>
            <a:r>
              <a:rPr lang="en-US" dirty="0" smtClean="0">
                <a:solidFill>
                  <a:schemeClr val="tx1"/>
                </a:solidFill>
                <a:latin typeface="Georgia" pitchFamily="18" charset="0"/>
                <a:cs typeface="Arial" pitchFamily="34" charset="0"/>
              </a:rPr>
              <a:t>School </a:t>
            </a:r>
            <a:r>
              <a:rPr lang="en-US" dirty="0">
                <a:solidFill>
                  <a:schemeClr val="tx1"/>
                </a:solidFill>
                <a:latin typeface="Georgia" pitchFamily="18" charset="0"/>
                <a:cs typeface="Arial" pitchFamily="34" charset="0"/>
              </a:rPr>
              <a:t>G</a:t>
            </a:r>
            <a:r>
              <a:rPr lang="en-US" dirty="0" smtClean="0">
                <a:solidFill>
                  <a:schemeClr val="tx1"/>
                </a:solidFill>
                <a:latin typeface="Georgia" pitchFamily="18" charset="0"/>
                <a:cs typeface="Arial" pitchFamily="34" charset="0"/>
              </a:rPr>
              <a:t>rounds</a:t>
            </a:r>
            <a:endParaRPr lang="en-US" dirty="0">
              <a:solidFill>
                <a:schemeClr val="tx1"/>
              </a:solidFill>
              <a:latin typeface="Georgia" pitchFamily="18" charset="0"/>
              <a:cs typeface="Arial" pitchFamily="34" charset="0"/>
            </a:endParaRPr>
          </a:p>
        </p:txBody>
      </p:sp>
      <p:sp>
        <p:nvSpPr>
          <p:cNvPr id="17" name="Rounded Rectangle 16"/>
          <p:cNvSpPr/>
          <p:nvPr/>
        </p:nvSpPr>
        <p:spPr>
          <a:xfrm>
            <a:off x="1501774" y="4256088"/>
            <a:ext cx="2689225" cy="1001712"/>
          </a:xfrm>
          <a:prstGeom prst="roundRect">
            <a:avLst/>
          </a:pr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a:lstStyle/>
          <a:p>
            <a:pPr algn="ctr">
              <a:buClr>
                <a:schemeClr val="bg2">
                  <a:lumMod val="50000"/>
                </a:schemeClr>
              </a:buClr>
            </a:pPr>
            <a:r>
              <a:rPr lang="en-US" dirty="0" smtClean="0">
                <a:solidFill>
                  <a:schemeClr val="tx1"/>
                </a:solidFill>
                <a:latin typeface="Georgia" pitchFamily="18" charset="0"/>
                <a:cs typeface="Arial" pitchFamily="34" charset="0"/>
              </a:rPr>
              <a:t>A Healthy, Self-sustaining Educational Lunch Program</a:t>
            </a:r>
            <a:endParaRPr lang="en-US" dirty="0">
              <a:solidFill>
                <a:schemeClr val="tx1"/>
              </a:solidFill>
              <a:latin typeface="Georgia" pitchFamily="18" charset="0"/>
              <a:cs typeface="Arial" pitchFamily="34" charset="0"/>
            </a:endParaRPr>
          </a:p>
        </p:txBody>
      </p:sp>
      <p:sp>
        <p:nvSpPr>
          <p:cNvPr id="18" name="Rounded Rectangle 17"/>
          <p:cNvSpPr/>
          <p:nvPr/>
        </p:nvSpPr>
        <p:spPr>
          <a:xfrm>
            <a:off x="5257800" y="4191000"/>
            <a:ext cx="2438400" cy="468312"/>
          </a:xfrm>
          <a:prstGeom prst="roundRect">
            <a:avLst/>
          </a:pr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a:lstStyle/>
          <a:p>
            <a:pPr algn="ctr">
              <a:buClr>
                <a:schemeClr val="bg2">
                  <a:lumMod val="50000"/>
                </a:schemeClr>
              </a:buClr>
            </a:pPr>
            <a:r>
              <a:rPr lang="en-US" dirty="0">
                <a:solidFill>
                  <a:schemeClr val="tx1"/>
                </a:solidFill>
                <a:latin typeface="Georgia" pitchFamily="18" charset="0"/>
                <a:cs typeface="Arial" pitchFamily="34" charset="0"/>
              </a:rPr>
              <a:t>$</a:t>
            </a:r>
            <a:r>
              <a:rPr lang="en-US" dirty="0" smtClean="0">
                <a:solidFill>
                  <a:schemeClr val="tx1"/>
                </a:solidFill>
                <a:latin typeface="Georgia" pitchFamily="18" charset="0"/>
                <a:cs typeface="Arial" pitchFamily="34" charset="0"/>
              </a:rPr>
              <a:t>2.50/Lunch</a:t>
            </a:r>
            <a:endParaRPr lang="en-US" dirty="0">
              <a:solidFill>
                <a:schemeClr val="tx1"/>
              </a:solidFill>
              <a:latin typeface="Georgia" pitchFamily="18" charset="0"/>
              <a:cs typeface="Arial"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14709</TotalTime>
  <Words>5303</Words>
  <Application>Microsoft Office PowerPoint</Application>
  <PresentationFormat>On-screen Show (4:3)</PresentationFormat>
  <Paragraphs>657</Paragraphs>
  <Slides>23</Slides>
  <Notes>23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Apex</vt:lpstr>
      <vt:lpstr>Concourse</vt:lpstr>
      <vt:lpstr>Worksheet</vt:lpstr>
      <vt:lpstr>Slide 1</vt:lpstr>
      <vt:lpstr>Slide 2</vt:lpstr>
      <vt:lpstr>Slide 3</vt:lpstr>
      <vt:lpstr>Business Profile</vt:lpstr>
      <vt:lpstr>Qualifications </vt:lpstr>
      <vt:lpstr>Slide 6</vt:lpstr>
      <vt:lpstr>Target Market Segment</vt:lpstr>
      <vt:lpstr>Competitive Advantage</vt:lpstr>
      <vt:lpstr>Marketing Mix </vt:lpstr>
      <vt:lpstr>Promotional Mix</vt:lpstr>
      <vt:lpstr>Slide 11</vt:lpstr>
      <vt:lpstr>Economics of One Unit</vt:lpstr>
      <vt:lpstr>Average Monthly Fixed Expenses</vt:lpstr>
      <vt:lpstr>Time-Management Plan   </vt:lpstr>
      <vt:lpstr>Monthly Sales Projections First Year </vt:lpstr>
      <vt:lpstr>Monthly Break-Even Units</vt:lpstr>
      <vt:lpstr>Projected Yearly Income Statement First Year</vt:lpstr>
      <vt:lpstr>Slide 18</vt:lpstr>
      <vt:lpstr>ROS &amp; ROI</vt:lpstr>
      <vt:lpstr>Financing Strategy</vt:lpstr>
      <vt:lpstr>Business Responsibility &amp; Philanthropy</vt:lpstr>
      <vt:lpstr>Business &amp; Personal Goals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MHIS</cp:lastModifiedBy>
  <cp:revision>972</cp:revision>
  <cp:lastPrinted>2010-09-07T20:41:36Z</cp:lastPrinted>
  <dcterms:created xsi:type="dcterms:W3CDTF">2009-03-28T18:15:00Z</dcterms:created>
  <dcterms:modified xsi:type="dcterms:W3CDTF">2012-05-14T18:11:43Z</dcterms:modified>
</cp:coreProperties>
</file>