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79" r:id="rId2"/>
    <p:sldId id="256" r:id="rId3"/>
    <p:sldId id="257" r:id="rId4"/>
    <p:sldId id="258" r:id="rId5"/>
    <p:sldId id="259" r:id="rId6"/>
    <p:sldId id="269" r:id="rId7"/>
    <p:sldId id="271" r:id="rId8"/>
    <p:sldId id="272" r:id="rId9"/>
    <p:sldId id="274" r:id="rId10"/>
    <p:sldId id="276" r:id="rId11"/>
    <p:sldId id="277" r:id="rId12"/>
    <p:sldId id="278"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22" autoAdjust="0"/>
  </p:normalViewPr>
  <p:slideViewPr>
    <p:cSldViewPr>
      <p:cViewPr>
        <p:scale>
          <a:sx n="107" d="100"/>
          <a:sy n="107" d="100"/>
        </p:scale>
        <p:origin x="-8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barChart>
        <c:barDir val="col"/>
        <c:grouping val="clustered"/>
        <c:varyColors val="0"/>
        <c:ser>
          <c:idx val="0"/>
          <c:order val="0"/>
          <c:tx>
            <c:strRef>
              <c:f>Sheet1!$B$1</c:f>
              <c:strCache>
                <c:ptCount val="1"/>
                <c:pt idx="0">
                  <c:v>One Class of Ten</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2</c:v>
                </c:pt>
                <c:pt idx="1">
                  <c:v>1</c:v>
                </c:pt>
                <c:pt idx="2">
                  <c:v>1</c:v>
                </c:pt>
                <c:pt idx="3">
                  <c:v>1</c:v>
                </c:pt>
                <c:pt idx="4">
                  <c:v>1</c:v>
                </c:pt>
                <c:pt idx="5">
                  <c:v>0</c:v>
                </c:pt>
                <c:pt idx="6">
                  <c:v>0</c:v>
                </c:pt>
                <c:pt idx="7">
                  <c:v>0</c:v>
                </c:pt>
                <c:pt idx="8">
                  <c:v>2</c:v>
                </c:pt>
                <c:pt idx="9">
                  <c:v>1</c:v>
                </c:pt>
                <c:pt idx="10">
                  <c:v>1</c:v>
                </c:pt>
                <c:pt idx="11">
                  <c:v>1</c:v>
                </c:pt>
              </c:numCache>
            </c:numRef>
          </c:val>
        </c:ser>
        <c:dLbls>
          <c:showLegendKey val="0"/>
          <c:showVal val="0"/>
          <c:showCatName val="0"/>
          <c:showSerName val="0"/>
          <c:showPercent val="0"/>
          <c:showBubbleSize val="0"/>
        </c:dLbls>
        <c:gapWidth val="150"/>
        <c:axId val="119332864"/>
        <c:axId val="119334400"/>
      </c:barChart>
      <c:catAx>
        <c:axId val="119332864"/>
        <c:scaling>
          <c:orientation val="minMax"/>
        </c:scaling>
        <c:delete val="0"/>
        <c:axPos val="b"/>
        <c:majorTickMark val="out"/>
        <c:minorTickMark val="none"/>
        <c:tickLblPos val="nextTo"/>
        <c:crossAx val="119334400"/>
        <c:crosses val="autoZero"/>
        <c:auto val="1"/>
        <c:lblAlgn val="ctr"/>
        <c:lblOffset val="100"/>
        <c:noMultiLvlLbl val="0"/>
      </c:catAx>
      <c:valAx>
        <c:axId val="119334400"/>
        <c:scaling>
          <c:orientation val="minMax"/>
        </c:scaling>
        <c:delete val="0"/>
        <c:axPos val="l"/>
        <c:majorGridlines/>
        <c:numFmt formatCode="General" sourceLinked="1"/>
        <c:majorTickMark val="out"/>
        <c:minorTickMark val="none"/>
        <c:tickLblPos val="nextTo"/>
        <c:crossAx val="1193328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7FF76-1B6C-4F5B-B941-1CD67BC526AC}" type="datetimeFigureOut">
              <a:rPr lang="en-US" smtClean="0"/>
              <a:pPr/>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87BEC-7B09-4432-81E4-4161BF0708F3}" type="slidenum">
              <a:rPr lang="en-US" smtClean="0"/>
              <a:pPr/>
              <a:t>‹#›</a:t>
            </a:fld>
            <a:endParaRPr lang="en-US"/>
          </a:p>
        </p:txBody>
      </p:sp>
    </p:spTree>
    <p:extLst>
      <p:ext uri="{BB962C8B-B14F-4D97-AF65-F5344CB8AC3E}">
        <p14:creationId xmlns:p14="http://schemas.microsoft.com/office/powerpoint/2010/main" val="243816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976">
              <a:defRPr/>
            </a:pPr>
            <a:r>
              <a:rPr lang="en-US" dirty="0" smtClean="0"/>
              <a:t>My definition of one unit</a:t>
            </a:r>
            <a:r>
              <a:rPr lang="en-US" baseline="0" dirty="0" smtClean="0"/>
              <a:t> is a 6 week boot camp class for ten people. For this six week time period the selling price would be $1,000. I have no cost of materials because all of the materials I would be using will be taken from either the schools gym, or weight rooms. My cost of labor is $240 and no other cost of materials leaving my contribution margin at $760. I only have to sell one unit a month to break even. If teachers are interested they can do a drop in class for $10, but it would work in their favor to buy the six weeks.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business would be considered a fitness</a:t>
            </a:r>
            <a:r>
              <a:rPr lang="en-US" baseline="0" dirty="0" smtClean="0"/>
              <a:t> center, which makes 2 million dollars a year. We plan to target teachers in the Hartford area who want to take care of their health. They would be teachers who exercise twice a week, and don’t have tons of time to travel to and from a gym. My total target population is 124,867 people, this is the population of Hartford as a whole. The population of the target market is 7,500 which is just teachers and staff members in the area. I am starting to target 84 teachers, because this is the number off staff in my building.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hard to compare T.U.F.F. to any kind of work out program that is out right now. The only thing that can come close to comparing to it is personal home training , or a fitness video. I say this because you can do these things at the convenient location of your home. But, they still can’t compare to T.U.F.F.. To start off, we are inexpensive compared to the other options just mentioned. With all of the money saved, you could treat yourself to a new outfit, now that you have more confidence in your body from working so hard. Also environment is key in situations like these. When you are at home by yourself, and no ones watching you, and no one is their to push you, are you really going to work as hard as you possibly can? NO! with an instructor their motivating you, you can push your body to do things you never thought it could, leaving you feeling confident and accomplished. Nothing feels better, than going home and being relaxed, because you don’t have to leave to go to the gym since your work out was done at school!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B5BCE26-38F7-4A42-86C3-043FE8A942DA}" type="datetimeFigureOut">
              <a:rPr lang="en-US" smtClean="0"/>
              <a:pPr/>
              <a:t>5/15/2013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02A9F43-32E5-4D66-B4FA-F8986A4FABE5}"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BCE26-38F7-4A42-86C3-043FE8A942DA}"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BCE26-38F7-4A42-86C3-043FE8A942DA}"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5BCE26-38F7-4A42-86C3-043FE8A942DA}"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BCE26-38F7-4A42-86C3-043FE8A942DA}"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5BCE26-38F7-4A42-86C3-043FE8A942DA}"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A9F43-32E5-4D66-B4FA-F8986A4FABE5}"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5BCE26-38F7-4A42-86C3-043FE8A942DA}" type="datetimeFigureOut">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BCE26-38F7-4A42-86C3-043FE8A942DA}" type="datetimeFigureOut">
              <a:rPr lang="en-US" smtClean="0"/>
              <a:pPr/>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BCE26-38F7-4A42-86C3-043FE8A942DA}" type="datetimeFigureOut">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B5BCE26-38F7-4A42-86C3-043FE8A942DA}" type="datetimeFigureOut">
              <a:rPr lang="en-US" smtClean="0"/>
              <a:pPr/>
              <a:t>5/15/2013</a:t>
            </a:fld>
            <a:endParaRPr lang="en-US"/>
          </a:p>
        </p:txBody>
      </p:sp>
      <p:sp>
        <p:nvSpPr>
          <p:cNvPr id="7" name="Slide Number Placeholder 6"/>
          <p:cNvSpPr>
            <a:spLocks noGrp="1"/>
          </p:cNvSpPr>
          <p:nvPr>
            <p:ph type="sldNum" sz="quarter" idx="12"/>
          </p:nvPr>
        </p:nvSpPr>
        <p:spPr/>
        <p:txBody>
          <a:bodyPr/>
          <a:lstStyle/>
          <a:p>
            <a:fld id="{802A9F43-32E5-4D66-B4FA-F8986A4FABE5}"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BCE26-38F7-4A42-86C3-043FE8A942DA}" type="datetimeFigureOut">
              <a:rPr lang="en-US" smtClean="0"/>
              <a:pPr/>
              <a:t>5/15/2013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02A9F43-32E5-4D66-B4FA-F8986A4FAB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B5BCE26-38F7-4A42-86C3-043FE8A942DA}" type="datetimeFigureOut">
              <a:rPr lang="en-US" smtClean="0"/>
              <a:pPr/>
              <a:t>5/15/2013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02A9F43-32E5-4D66-B4FA-F8986A4FAB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G:\marketing\tuff.wmv"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ogo secondary.jpg"/>
          <p:cNvPicPr>
            <a:picLocks noGrp="1" noChangeAspect="1"/>
          </p:cNvPicPr>
          <p:nvPr>
            <p:ph sz="quarter" idx="1"/>
          </p:nvPr>
        </p:nvPicPr>
        <p:blipFill>
          <a:blip r:embed="rId4" cstate="print"/>
          <a:stretch>
            <a:fillRect/>
          </a:stretch>
        </p:blipFill>
        <p:spPr>
          <a:xfrm>
            <a:off x="0" y="5895726"/>
            <a:ext cx="1828800" cy="962274"/>
          </a:xfrm>
        </p:spPr>
      </p:pic>
      <p:sp>
        <p:nvSpPr>
          <p:cNvPr id="35842" name="AutoShape 2"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5844" name="AutoShape 4"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5846" name="AutoShape 6"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5848" name="AutoShape 8"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tuff.wmv">
            <a:hlinkClick r:id="" action="ppaction://media"/>
          </p:cNvPr>
          <p:cNvPicPr>
            <a:picLocks noRot="1" noChangeAspect="1"/>
          </p:cNvPicPr>
          <p:nvPr>
            <a:videoFile r:link="rId1"/>
          </p:nvPr>
        </p:nvPicPr>
        <p:blipFill>
          <a:blip r:embed="rId5" cstate="print"/>
          <a:stretch>
            <a:fillRect/>
          </a:stretch>
        </p:blipFill>
        <p:spPr>
          <a:xfrm>
            <a:off x="0" y="685800"/>
            <a:ext cx="9144000" cy="5143500"/>
          </a:xfrm>
          <a:prstGeom prst="rect">
            <a:avLst/>
          </a:prstGeom>
        </p:spPr>
      </p:pic>
    </p:spTree>
    <p:extLst>
      <p:ext uri="{BB962C8B-B14F-4D97-AF65-F5344CB8AC3E}">
        <p14:creationId xmlns:p14="http://schemas.microsoft.com/office/powerpoint/2010/main" val="2129180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3299910" cy="722864"/>
          </a:xfrm>
        </p:spPr>
        <p:txBody>
          <a:bodyPr/>
          <a:lstStyle/>
          <a:p>
            <a:r>
              <a:rPr lang="en-US" dirty="0" smtClean="0">
                <a:solidFill>
                  <a:srgbClr val="00FFFF"/>
                </a:solidFill>
              </a:rPr>
              <a:t>Yes I Can!</a:t>
            </a:r>
            <a:endParaRPr lang="en-US" dirty="0">
              <a:solidFill>
                <a:srgbClr val="00FFFF"/>
              </a:solidFill>
            </a:endParaRPr>
          </a:p>
        </p:txBody>
      </p:sp>
      <p:sp>
        <p:nvSpPr>
          <p:cNvPr id="3" name="Content Placeholder 2"/>
          <p:cNvSpPr>
            <a:spLocks noGrp="1"/>
          </p:cNvSpPr>
          <p:nvPr>
            <p:ph sz="quarter" idx="13"/>
          </p:nvPr>
        </p:nvSpPr>
        <p:spPr>
          <a:xfrm>
            <a:off x="533400" y="1600200"/>
            <a:ext cx="3419856" cy="4267200"/>
          </a:xfrm>
        </p:spPr>
        <p:txBody>
          <a:bodyPr>
            <a:normAutofit/>
          </a:bodyPr>
          <a:lstStyle/>
          <a:p>
            <a:pPr>
              <a:buFont typeface="Wingdings 2" pitchFamily="18" charset="2"/>
              <a:buChar char=""/>
            </a:pPr>
            <a:r>
              <a:rPr lang="en-US" sz="2300" dirty="0" smtClean="0">
                <a:solidFill>
                  <a:schemeClr val="tx1"/>
                </a:solidFill>
              </a:rPr>
              <a:t>Certified in CPR/First Aid/AED</a:t>
            </a:r>
          </a:p>
          <a:p>
            <a:pPr>
              <a:buFont typeface="Wingdings 2" pitchFamily="18" charset="2"/>
              <a:buChar char=""/>
            </a:pPr>
            <a:r>
              <a:rPr lang="en-US" sz="2300" dirty="0" smtClean="0">
                <a:solidFill>
                  <a:schemeClr val="tx1"/>
                </a:solidFill>
              </a:rPr>
              <a:t>Certified in Yoga </a:t>
            </a:r>
          </a:p>
          <a:p>
            <a:pPr>
              <a:buFont typeface="Wingdings 2" pitchFamily="18" charset="2"/>
              <a:buChar char=""/>
            </a:pPr>
            <a:r>
              <a:rPr lang="en-US" sz="2300" dirty="0" smtClean="0">
                <a:solidFill>
                  <a:schemeClr val="tx1"/>
                </a:solidFill>
              </a:rPr>
              <a:t>Family has been in fitness business for 13 years </a:t>
            </a:r>
          </a:p>
          <a:p>
            <a:pPr>
              <a:buFont typeface="Wingdings 2" pitchFamily="18" charset="2"/>
              <a:buChar char=""/>
            </a:pPr>
            <a:r>
              <a:rPr lang="en-US" sz="2300" dirty="0" smtClean="0">
                <a:solidFill>
                  <a:schemeClr val="tx1"/>
                </a:solidFill>
              </a:rPr>
              <a:t>Taking Exercise Physiology class </a:t>
            </a:r>
          </a:p>
          <a:p>
            <a:pPr>
              <a:buFont typeface="Wingdings 2" pitchFamily="18" charset="2"/>
              <a:buChar char=""/>
            </a:pPr>
            <a:r>
              <a:rPr lang="en-US" sz="2300" dirty="0" smtClean="0">
                <a:solidFill>
                  <a:schemeClr val="tx1"/>
                </a:solidFill>
              </a:rPr>
              <a:t>Taking UConn Molecular Biology class </a:t>
            </a:r>
            <a:endParaRPr lang="en-US" sz="2300" dirty="0">
              <a:solidFill>
                <a:schemeClr val="tx1"/>
              </a:solidFill>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8143875" y="6213475"/>
            <a:ext cx="1000125" cy="644525"/>
          </a:xfrm>
          <a:prstGeom prst="rect">
            <a:avLst/>
          </a:prstGeom>
          <a:noFill/>
          <a:ln w="9525" algn="in">
            <a:noFill/>
            <a:miter lim="800000"/>
            <a:headEnd/>
            <a:tailEnd/>
          </a:ln>
          <a:effectLst/>
        </p:spPr>
      </p:pic>
      <p:pic>
        <p:nvPicPr>
          <p:cNvPr id="7" name="Picture 6" descr="group.jpg"/>
          <p:cNvPicPr>
            <a:picLocks noChangeAspect="1"/>
          </p:cNvPicPr>
          <p:nvPr/>
        </p:nvPicPr>
        <p:blipFill>
          <a:blip r:embed="rId5" cstate="print"/>
          <a:stretch>
            <a:fillRect/>
          </a:stretch>
        </p:blipFill>
        <p:spPr>
          <a:xfrm>
            <a:off x="3860800" y="1905000"/>
            <a:ext cx="4826000" cy="2895600"/>
          </a:xfrm>
          <a:prstGeom prst="rect">
            <a:avLst/>
          </a:prstGeom>
        </p:spPr>
      </p:pic>
    </p:spTree>
    <p:extLst>
      <p:ext uri="{BB962C8B-B14F-4D97-AF65-F5344CB8AC3E}">
        <p14:creationId xmlns:p14="http://schemas.microsoft.com/office/powerpoint/2010/main" val="199297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519110" cy="799064"/>
          </a:xfrm>
        </p:spPr>
        <p:txBody>
          <a:bodyPr/>
          <a:lstStyle/>
          <a:p>
            <a:r>
              <a:rPr lang="en-US" dirty="0" smtClean="0">
                <a:solidFill>
                  <a:srgbClr val="00FFFF"/>
                </a:solidFill>
              </a:rPr>
              <a:t>Sales Projections</a:t>
            </a:r>
            <a:endParaRPr lang="en-US" dirty="0">
              <a:solidFill>
                <a:srgbClr val="00FFFF"/>
              </a:solidFill>
            </a:endParaRPr>
          </a:p>
        </p:txBody>
      </p:sp>
      <p:sp>
        <p:nvSpPr>
          <p:cNvPr id="5" name="TextBox 4"/>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Total Units</a:t>
            </a:r>
          </a:p>
          <a:p>
            <a:pPr algn="ctr"/>
            <a:r>
              <a:rPr lang="en-US" sz="2000" b="1" dirty="0" smtClean="0">
                <a:solidFill>
                  <a:schemeClr val="bg1"/>
                </a:solidFill>
                <a:ea typeface="ＭＳ Ｐゴシック" pitchFamily="-112" charset="-128"/>
                <a:cs typeface="Arial" pitchFamily="34" charset="0"/>
              </a:rPr>
              <a:t>11</a:t>
            </a:r>
          </a:p>
        </p:txBody>
      </p:sp>
      <p:sp>
        <p:nvSpPr>
          <p:cNvPr id="6" name="TextBox 5"/>
          <p:cNvSpPr txBox="1"/>
          <p:nvPr/>
        </p:nvSpPr>
        <p:spPr>
          <a:xfrm>
            <a:off x="3733800" y="1587669"/>
            <a:ext cx="1828800" cy="1015663"/>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Gross Revenue</a:t>
            </a:r>
          </a:p>
          <a:p>
            <a:pPr lvl="0" algn="ctr">
              <a:defRPr/>
            </a:pPr>
            <a:r>
              <a:rPr lang="en-US" sz="2000" b="1" dirty="0" smtClean="0">
                <a:solidFill>
                  <a:schemeClr val="bg1"/>
                </a:solidFill>
                <a:cs typeface="Arial" pitchFamily="34" charset="0"/>
              </a:rPr>
              <a:t>$11,000</a:t>
            </a:r>
            <a:endParaRPr lang="en-US" sz="2000" b="1" dirty="0" smtClean="0">
              <a:solidFill>
                <a:schemeClr val="bg1"/>
              </a:solidFill>
            </a:endParaRPr>
          </a:p>
        </p:txBody>
      </p:sp>
      <p:sp>
        <p:nvSpPr>
          <p:cNvPr id="7" name="TextBox 6"/>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Net Profit</a:t>
            </a:r>
          </a:p>
          <a:p>
            <a:pPr lvl="0" algn="ctr">
              <a:defRPr/>
            </a:pPr>
            <a:r>
              <a:rPr lang="en-US" sz="2000" b="1" dirty="0" smtClean="0">
                <a:solidFill>
                  <a:schemeClr val="bg1"/>
                </a:solidFill>
                <a:cs typeface="Arial" pitchFamily="34" charset="0"/>
              </a:rPr>
              <a:t>$6,902</a:t>
            </a:r>
            <a:endParaRPr lang="en-US" sz="2000" b="1" dirty="0" smtClean="0">
              <a:solidFill>
                <a:schemeClr val="bg1"/>
              </a:solidFill>
            </a:endParaRPr>
          </a:p>
        </p:txBody>
      </p:sp>
      <p:graphicFrame>
        <p:nvGraphicFramePr>
          <p:cNvPr id="8" name="Content Placeholder 3"/>
          <p:cNvGraphicFramePr>
            <a:graphicFrameLocks noGrp="1"/>
          </p:cNvGraphicFramePr>
          <p:nvPr>
            <p:ph sz="quarter" idx="4294967295"/>
            <p:extLst>
              <p:ext uri="{D42A27DB-BD31-4B8C-83A1-F6EECF244321}">
                <p14:modId xmlns:p14="http://schemas.microsoft.com/office/powerpoint/2010/main" val="2707039388"/>
              </p:ext>
            </p:extLst>
          </p:nvPr>
        </p:nvGraphicFramePr>
        <p:xfrm>
          <a:off x="457200" y="2895600"/>
          <a:ext cx="8077200" cy="3611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16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4114800" cy="799064"/>
          </a:xfrm>
        </p:spPr>
        <p:txBody>
          <a:bodyPr>
            <a:noAutofit/>
          </a:bodyPr>
          <a:lstStyle/>
          <a:p>
            <a:pPr algn="r"/>
            <a:r>
              <a:rPr lang="en-US" sz="4400" dirty="0" smtClean="0">
                <a:solidFill>
                  <a:srgbClr val="00FFFF"/>
                </a:solidFill>
              </a:rPr>
              <a:t>Startup Funds</a:t>
            </a:r>
            <a:endParaRPr lang="en-US" sz="4400" dirty="0">
              <a:solidFill>
                <a:srgbClr val="00FFFF"/>
              </a:solidFill>
            </a:endParaRPr>
          </a:p>
        </p:txBody>
      </p:sp>
      <p:graphicFrame>
        <p:nvGraphicFramePr>
          <p:cNvPr id="5" name="Content Placeholder 6"/>
          <p:cNvGraphicFramePr>
            <a:graphicFrameLocks noGrp="1"/>
          </p:cNvGraphicFramePr>
          <p:nvPr>
            <p:ph sz="quarter" idx="4294967295"/>
            <p:extLst>
              <p:ext uri="{D42A27DB-BD31-4B8C-83A1-F6EECF244321}">
                <p14:modId xmlns:p14="http://schemas.microsoft.com/office/powerpoint/2010/main" val="696190172"/>
              </p:ext>
            </p:extLst>
          </p:nvPr>
        </p:nvGraphicFramePr>
        <p:xfrm>
          <a:off x="838200" y="1752600"/>
          <a:ext cx="7391401" cy="3063240"/>
        </p:xfrm>
        <a:graphic>
          <a:graphicData uri="http://schemas.openxmlformats.org/drawingml/2006/table">
            <a:tbl>
              <a:tblPr/>
              <a:tblGrid>
                <a:gridCol w="2375808"/>
                <a:gridCol w="3644757"/>
                <a:gridCol w="1370836"/>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94360">
                <a:tc>
                  <a:txBody>
                    <a:bodyPr/>
                    <a:lstStyle/>
                    <a:p>
                      <a:pPr marL="0" marR="0">
                        <a:spcBef>
                          <a:spcPts val="0"/>
                        </a:spcBef>
                        <a:spcAft>
                          <a:spcPts val="0"/>
                        </a:spcAft>
                      </a:pPr>
                      <a:r>
                        <a:rPr lang="en-US" sz="1600" dirty="0" smtClean="0">
                          <a:latin typeface="+mn-lt"/>
                          <a:ea typeface="Times New Roman"/>
                          <a:cs typeface="Times New Roman"/>
                        </a:rPr>
                        <a:t>Laptop</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smtClean="0">
                          <a:latin typeface="+mn-lt"/>
                          <a:ea typeface="Times New Roman"/>
                          <a:cs typeface="Times New Roman"/>
                        </a:rPr>
                        <a:t>Business</a:t>
                      </a:r>
                      <a:r>
                        <a:rPr lang="en-US" sz="1600" baseline="0" dirty="0" smtClean="0">
                          <a:latin typeface="+mn-lt"/>
                          <a:ea typeface="Times New Roman"/>
                          <a:cs typeface="Times New Roman"/>
                        </a:rPr>
                        <a:t> records, and music planning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Blank</a:t>
                      </a:r>
                      <a:r>
                        <a:rPr lang="en-US" sz="1600" baseline="0" dirty="0" smtClean="0">
                          <a:latin typeface="+mn-lt"/>
                          <a:ea typeface="Times New Roman"/>
                          <a:cs typeface="Times New Roman"/>
                        </a:rPr>
                        <a:t> CDs </a:t>
                      </a:r>
                      <a:r>
                        <a:rPr lang="en-US" sz="1200" baseline="0" dirty="0" smtClean="0">
                          <a:latin typeface="+mn-lt"/>
                          <a:ea typeface="Times New Roman"/>
                          <a:cs typeface="Times New Roman"/>
                        </a:rPr>
                        <a:t>(50 in a case)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Music</a:t>
                      </a:r>
                      <a:r>
                        <a:rPr lang="en-US" sz="1600" baseline="0" dirty="0" smtClean="0">
                          <a:latin typeface="+mn-lt"/>
                          <a:ea typeface="Times New Roman"/>
                          <a:cs typeface="Times New Roman"/>
                        </a:rPr>
                        <a:t> for class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Paperwork</a:t>
                      </a:r>
                      <a:r>
                        <a:rPr lang="en-US" sz="1600" baseline="0" dirty="0" smtClean="0">
                          <a:latin typeface="+mn-lt"/>
                          <a:ea typeface="Times New Roman"/>
                          <a:cs typeface="Times New Roman"/>
                        </a:rPr>
                        <a:t> for LLC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File</a:t>
                      </a:r>
                      <a:r>
                        <a:rPr lang="en-US" sz="1600" baseline="0" dirty="0" smtClean="0">
                          <a:latin typeface="+mn-lt"/>
                          <a:ea typeface="Times New Roman"/>
                          <a:cs typeface="Times New Roman"/>
                        </a:rPr>
                        <a:t> business with the state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$320.00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ea typeface="Times New Roman"/>
                          <a:cs typeface="Times New Roman"/>
                        </a:rPr>
                        <a:t>Total Startup Expenditures</a:t>
                      </a:r>
                      <a:endParaRPr lang="en-US" sz="1600" dirty="0">
                        <a:solidFill>
                          <a:schemeClr val="bg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spcBef>
                          <a:spcPts val="0"/>
                        </a:spcBef>
                        <a:spcAft>
                          <a:spcPts val="0"/>
                        </a:spcAft>
                      </a:pPr>
                      <a:r>
                        <a:rPr lang="en-US" sz="1600" b="1" dirty="0" smtClean="0">
                          <a:solidFill>
                            <a:schemeClr val="bg1"/>
                          </a:solidFill>
                          <a:latin typeface="+mn-lt"/>
                          <a:ea typeface="Times New Roman"/>
                          <a:cs typeface="Times New Roman"/>
                        </a:rPr>
                        <a:t>$335.00</a:t>
                      </a:r>
                      <a:endParaRPr lang="en-US" sz="1600" b="1" dirty="0">
                        <a:solidFill>
                          <a:schemeClr val="bg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0960">
                <a:tc gridSpan="2">
                  <a:txBody>
                    <a:bodyPr/>
                    <a:lstStyle/>
                    <a:p>
                      <a:endParaRPr lang="en-US" sz="1600" dirty="0">
                        <a:solidFill>
                          <a:schemeClr val="bg1"/>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solidFill>
                          <a:schemeClr val="bg1"/>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Emergency Fund</a:t>
                      </a:r>
                      <a:endParaRPr lang="en-US" sz="160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$167.00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Reserve for Fixed Expenses</a:t>
                      </a:r>
                      <a:endParaRPr lang="en-US" sz="160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$60.00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solidFill>
                          <a:schemeClr val="bg1"/>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solidFill>
                          <a:schemeClr val="bg1"/>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mn-lt"/>
                          <a:ea typeface="Times New Roman"/>
                          <a:cs typeface="Times New Roman"/>
                        </a:rPr>
                        <a:t>Total Startup Investment</a:t>
                      </a:r>
                      <a:endParaRPr lang="en-US" sz="1600" b="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solidFill>
                            <a:schemeClr val="bg1"/>
                          </a:solidFill>
                          <a:latin typeface="+mn-lt"/>
                          <a:ea typeface="Times New Roman"/>
                          <a:cs typeface="Times New Roman"/>
                        </a:rPr>
                        <a:t>$562.00</a:t>
                      </a:r>
                      <a:endParaRPr lang="en-US" sz="1600" b="1" dirty="0">
                        <a:solidFill>
                          <a:schemeClr val="bg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559360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90" y="1027664"/>
            <a:ext cx="7490910" cy="1143000"/>
          </a:xfrm>
        </p:spPr>
        <p:txBody>
          <a:bodyPr>
            <a:normAutofit fontScale="90000"/>
          </a:bodyPr>
          <a:lstStyle/>
          <a:p>
            <a:pPr algn="ctr"/>
            <a:r>
              <a:rPr lang="en-US" dirty="0" smtClean="0">
                <a:solidFill>
                  <a:srgbClr val="FF0000"/>
                </a:solidFill>
              </a:rPr>
              <a:t>Thank you for your consideration of T.U.F.F…</a:t>
            </a:r>
            <a:endParaRPr lang="en-US" dirty="0">
              <a:solidFill>
                <a:srgbClr val="FF0000"/>
              </a:solidFill>
            </a:endParaRPr>
          </a:p>
        </p:txBody>
      </p:sp>
      <p:sp>
        <p:nvSpPr>
          <p:cNvPr id="6" name="TextBox 5"/>
          <p:cNvSpPr txBox="1"/>
          <p:nvPr/>
        </p:nvSpPr>
        <p:spPr>
          <a:xfrm>
            <a:off x="1447800" y="5574655"/>
            <a:ext cx="6553200" cy="830997"/>
          </a:xfrm>
          <a:prstGeom prst="rect">
            <a:avLst/>
          </a:prstGeom>
          <a:noFill/>
        </p:spPr>
        <p:txBody>
          <a:bodyPr wrap="square" rtlCol="0">
            <a:spAutoFit/>
          </a:bodyPr>
          <a:lstStyle/>
          <a:p>
            <a:pPr algn="ctr"/>
            <a:r>
              <a:rPr lang="en-US" sz="2400" dirty="0" smtClean="0"/>
              <a:t>Please visit us online at www.cmcapo22.wix.com/tuffteachers</a:t>
            </a:r>
            <a:endParaRPr lang="en-US" sz="2400" dirty="0"/>
          </a:p>
        </p:txBody>
      </p:sp>
      <p:pic>
        <p:nvPicPr>
          <p:cNvPr id="7" name="Picture 2" descr="http://www.logomaker.com/logo-images/d422ab43d21e876f.gif"/>
          <p:cNvPicPr>
            <a:picLocks noChangeAspect="1" noChangeArrowheads="1"/>
          </p:cNvPicPr>
          <p:nvPr/>
        </p:nvPicPr>
        <p:blipFill>
          <a:blip r:embed="rId2" cstate="print"/>
          <a:srcRect/>
          <a:stretch>
            <a:fillRect/>
          </a:stretch>
        </p:blipFill>
        <p:spPr bwMode="auto">
          <a:xfrm>
            <a:off x="2209800" y="2286000"/>
            <a:ext cx="4953000" cy="2267218"/>
          </a:xfrm>
          <a:prstGeom prst="rect">
            <a:avLst/>
          </a:prstGeom>
          <a:noFill/>
        </p:spPr>
      </p:pic>
      <p:sp>
        <p:nvSpPr>
          <p:cNvPr id="13" name="Rectangle 12"/>
          <p:cNvSpPr/>
          <p:nvPr/>
        </p:nvSpPr>
        <p:spPr>
          <a:xfrm>
            <a:off x="477959" y="4800600"/>
            <a:ext cx="8666041" cy="830997"/>
          </a:xfrm>
          <a:prstGeom prst="rect">
            <a:avLst/>
          </a:prstGeom>
          <a:noFill/>
        </p:spPr>
        <p:txBody>
          <a:bodyPr wrap="square" lIns="91440" tIns="45720" rIns="91440" bIns="45720">
            <a:spAutoFit/>
          </a:bodyPr>
          <a:lstStyle/>
          <a:p>
            <a:pPr algn="ctr"/>
            <a:r>
              <a:rPr lang="en-US" sz="4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ARE YOU T.U.F.F ENOUGH?</a:t>
            </a:r>
            <a:endParaRPr lang="en-US"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0110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T.U.F.F.</a:t>
            </a:r>
            <a:endParaRPr lang="en-US" dirty="0"/>
          </a:p>
        </p:txBody>
      </p:sp>
      <p:sp>
        <p:nvSpPr>
          <p:cNvPr id="3" name="Subtitle 2"/>
          <p:cNvSpPr>
            <a:spLocks noGrp="1"/>
          </p:cNvSpPr>
          <p:nvPr>
            <p:ph type="subTitle" idx="1"/>
          </p:nvPr>
        </p:nvSpPr>
        <p:spPr>
          <a:xfrm>
            <a:off x="4572001" y="4421080"/>
            <a:ext cx="3471168" cy="1260629"/>
          </a:xfrm>
        </p:spPr>
        <p:txBody>
          <a:bodyPr>
            <a:normAutofit/>
          </a:bodyPr>
          <a:lstStyle/>
          <a:p>
            <a:r>
              <a:rPr lang="en-US" dirty="0">
                <a:solidFill>
                  <a:schemeClr val="bg1"/>
                </a:solidFill>
              </a:rPr>
              <a:t>Cheyenne </a:t>
            </a:r>
            <a:r>
              <a:rPr lang="en-US" dirty="0" err="1">
                <a:solidFill>
                  <a:schemeClr val="bg1"/>
                </a:solidFill>
              </a:rPr>
              <a:t>Capobianco</a:t>
            </a:r>
            <a:r>
              <a:rPr lang="en-US" dirty="0">
                <a:solidFill>
                  <a:schemeClr val="bg1"/>
                </a:solidFill>
              </a:rPr>
              <a:t> </a:t>
            </a:r>
          </a:p>
          <a:p>
            <a:r>
              <a:rPr lang="en-US" sz="1400" b="1" dirty="0" smtClean="0">
                <a:solidFill>
                  <a:schemeClr val="bg1"/>
                </a:solidFill>
              </a:rPr>
              <a:t>Sport &amp; Medical Sciences Academy</a:t>
            </a:r>
          </a:p>
          <a:p>
            <a:r>
              <a:rPr lang="en-US" dirty="0" smtClean="0">
                <a:solidFill>
                  <a:schemeClr val="bg1"/>
                </a:solidFill>
              </a:rPr>
              <a:t>Hartford, CT</a:t>
            </a:r>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5"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6386" name="Picture 2" descr="http://www.clker.com/cliparts/8/e/b/8/11954237541248888313pvalencia_Manzana.svg.med.png"/>
          <p:cNvPicPr>
            <a:picLocks noChangeAspect="1" noChangeArrowheads="1"/>
          </p:cNvPicPr>
          <p:nvPr/>
        </p:nvPicPr>
        <p:blipFill>
          <a:blip r:embed="rId4"/>
          <a:srcRect/>
          <a:stretch>
            <a:fillRect/>
          </a:stretch>
        </p:blipFill>
        <p:spPr bwMode="auto">
          <a:xfrm>
            <a:off x="6868354" y="5029200"/>
            <a:ext cx="1094545" cy="1047115"/>
          </a:xfrm>
          <a:prstGeom prst="rect">
            <a:avLst/>
          </a:prstGeom>
          <a:noFill/>
        </p:spPr>
      </p:pic>
    </p:spTree>
    <p:extLst>
      <p:ext uri="{BB962C8B-B14F-4D97-AF65-F5344CB8AC3E}">
        <p14:creationId xmlns:p14="http://schemas.microsoft.com/office/powerpoint/2010/main" val="3641588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pPr algn="ctr"/>
            <a:r>
              <a:rPr lang="en-US" dirty="0" smtClean="0">
                <a:solidFill>
                  <a:srgbClr val="00FFFF"/>
                </a:solidFill>
              </a:rPr>
              <a:t>Americans are What?!</a:t>
            </a:r>
            <a:endParaRPr lang="en-US" dirty="0">
              <a:solidFill>
                <a:srgbClr val="00FFFF"/>
              </a:solidFill>
            </a:endParaRPr>
          </a:p>
        </p:txBody>
      </p:sp>
      <p:pic>
        <p:nvPicPr>
          <p:cNvPr id="6" name="Picture 2" descr="http://images.smh.com.au/2012/06/18/3385183/obesity-420x0.jpg"/>
          <p:cNvPicPr>
            <a:picLocks noChangeAspect="1" noChangeArrowheads="1"/>
          </p:cNvPicPr>
          <p:nvPr/>
        </p:nvPicPr>
        <p:blipFill>
          <a:blip r:embed="rId2" cstate="print"/>
          <a:srcRect/>
          <a:stretch>
            <a:fillRect/>
          </a:stretch>
        </p:blipFill>
        <p:spPr bwMode="auto">
          <a:xfrm>
            <a:off x="4572000" y="1502229"/>
            <a:ext cx="3924300" cy="2457359"/>
          </a:xfrm>
          <a:prstGeom prst="rect">
            <a:avLst/>
          </a:prstGeom>
          <a:noFill/>
        </p:spPr>
      </p:pic>
      <p:sp>
        <p:nvSpPr>
          <p:cNvPr id="7" name="Rectangle 6"/>
          <p:cNvSpPr/>
          <p:nvPr/>
        </p:nvSpPr>
        <p:spPr>
          <a:xfrm>
            <a:off x="4495800" y="1377146"/>
            <a:ext cx="4000809" cy="2585323"/>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65% of adults are overweight</a:t>
            </a:r>
            <a:endParaRPr lang="en-US" sz="5400" b="0" cap="none" spc="0" dirty="0">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pic>
        <p:nvPicPr>
          <p:cNvPr id="8" name="Picture 6" descr="http://life-surfing.com/wp-content/blogs.dir/23/files/2011/07/Stressed-Teacher.jpg"/>
          <p:cNvPicPr>
            <a:picLocks noChangeAspect="1" noChangeArrowheads="1"/>
          </p:cNvPicPr>
          <p:nvPr/>
        </p:nvPicPr>
        <p:blipFill>
          <a:blip r:embed="rId3" cstate="print"/>
          <a:srcRect/>
          <a:stretch>
            <a:fillRect/>
          </a:stretch>
        </p:blipFill>
        <p:spPr bwMode="auto">
          <a:xfrm>
            <a:off x="609600" y="1543050"/>
            <a:ext cx="3028950" cy="3028950"/>
          </a:xfrm>
          <a:prstGeom prst="rect">
            <a:avLst/>
          </a:prstGeom>
          <a:noFill/>
        </p:spPr>
      </p:pic>
      <p:pic>
        <p:nvPicPr>
          <p:cNvPr id="9" name="Picture 6" descr="http://www.actioncoach.com/siteFiles/photos/articles/There_Is_Not_Enough_Time.jpg"/>
          <p:cNvPicPr>
            <a:picLocks noChangeAspect="1" noChangeArrowheads="1"/>
          </p:cNvPicPr>
          <p:nvPr/>
        </p:nvPicPr>
        <p:blipFill>
          <a:blip r:embed="rId4" cstate="print"/>
          <a:srcRect/>
          <a:stretch>
            <a:fillRect/>
          </a:stretch>
        </p:blipFill>
        <p:spPr bwMode="auto">
          <a:xfrm>
            <a:off x="4191000" y="4114800"/>
            <a:ext cx="4195936" cy="2209800"/>
          </a:xfrm>
          <a:prstGeom prst="rect">
            <a:avLst/>
          </a:prstGeom>
          <a:noFill/>
        </p:spPr>
      </p:pic>
      <p:pic>
        <p:nvPicPr>
          <p:cNvPr id="10" name="Picture 2"/>
          <p:cNvPicPr>
            <a:picLocks noChangeAspect="1" noChangeArrowheads="1"/>
          </p:cNvPicPr>
          <p:nvPr/>
        </p:nvPicPr>
        <p:blipFill>
          <a:blip r:embed="rId5"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11" name="Content Placeholder 9" descr="logo secondary.jpg"/>
          <p:cNvPicPr>
            <a:picLocks noChangeAspect="1"/>
          </p:cNvPicPr>
          <p:nvPr/>
        </p:nvPicPr>
        <p:blipFill>
          <a:blip r:embed="rId6"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602317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29" y="228600"/>
            <a:ext cx="2499571" cy="1143000"/>
          </a:xfrm>
        </p:spPr>
        <p:txBody>
          <a:bodyPr>
            <a:normAutofit/>
          </a:bodyPr>
          <a:lstStyle/>
          <a:p>
            <a:r>
              <a:rPr lang="en-US" sz="5400" dirty="0" smtClean="0">
                <a:solidFill>
                  <a:srgbClr val="00FFFF"/>
                </a:solidFill>
              </a:rPr>
              <a:t>T.U.F.F.</a:t>
            </a:r>
            <a:endParaRPr lang="en-US" sz="5400" dirty="0">
              <a:solidFill>
                <a:srgbClr val="00FFFF"/>
              </a:solidFill>
            </a:endParaRPr>
          </a:p>
        </p:txBody>
      </p:sp>
      <p:sp>
        <p:nvSpPr>
          <p:cNvPr id="3" name="Content Placeholder 2"/>
          <p:cNvSpPr>
            <a:spLocks noGrp="1"/>
          </p:cNvSpPr>
          <p:nvPr>
            <p:ph sz="quarter" idx="13"/>
          </p:nvPr>
        </p:nvSpPr>
        <p:spPr>
          <a:xfrm>
            <a:off x="762000" y="1524000"/>
            <a:ext cx="3733800" cy="4724400"/>
          </a:xfrm>
        </p:spPr>
        <p:txBody>
          <a:bodyPr>
            <a:normAutofit/>
          </a:bodyPr>
          <a:lstStyle/>
          <a:p>
            <a:pPr>
              <a:buFont typeface="Wingdings 2" pitchFamily="18" charset="2"/>
              <a:buChar char=""/>
            </a:pPr>
            <a:r>
              <a:rPr lang="en-US" dirty="0"/>
              <a:t>Teachers and staff uniting together and motivating each other</a:t>
            </a:r>
          </a:p>
          <a:p>
            <a:pPr>
              <a:buFont typeface="Wingdings 2" pitchFamily="18" charset="2"/>
              <a:buChar char=""/>
            </a:pPr>
            <a:r>
              <a:rPr lang="en-US" dirty="0"/>
              <a:t>Atmosphere is less intimidating </a:t>
            </a:r>
          </a:p>
          <a:p>
            <a:pPr>
              <a:buFont typeface="Wingdings 2" pitchFamily="18" charset="2"/>
              <a:buChar char=""/>
            </a:pPr>
            <a:r>
              <a:rPr lang="en-US" dirty="0"/>
              <a:t>Convenient location at your own school/workplace </a:t>
            </a:r>
          </a:p>
          <a:p>
            <a:pPr>
              <a:buFont typeface="Wingdings 2" pitchFamily="18" charset="2"/>
              <a:buChar char=""/>
            </a:pPr>
            <a:r>
              <a:rPr lang="en-US" dirty="0"/>
              <a:t>Less expensive than an exercise studio </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8" name="Picture 7" descr="5.jpeg"/>
          <p:cNvPicPr>
            <a:picLocks noChangeAspect="1"/>
          </p:cNvPicPr>
          <p:nvPr/>
        </p:nvPicPr>
        <p:blipFill>
          <a:blip r:embed="rId4" cstate="print"/>
          <a:stretch>
            <a:fillRect/>
          </a:stretch>
        </p:blipFill>
        <p:spPr>
          <a:xfrm rot="5400000">
            <a:off x="4157896" y="2052622"/>
            <a:ext cx="4399879" cy="3286329"/>
          </a:xfrm>
          <a:prstGeom prst="rect">
            <a:avLst/>
          </a:prstGeom>
        </p:spPr>
      </p:pic>
    </p:spTree>
    <p:extLst>
      <p:ext uri="{BB962C8B-B14F-4D97-AF65-F5344CB8AC3E}">
        <p14:creationId xmlns:p14="http://schemas.microsoft.com/office/powerpoint/2010/main" val="143157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99064"/>
          </a:xfrm>
        </p:spPr>
        <p:txBody>
          <a:bodyPr/>
          <a:lstStyle/>
          <a:p>
            <a:pPr algn="ctr"/>
            <a:r>
              <a:rPr lang="en-US" dirty="0" smtClean="0">
                <a:solidFill>
                  <a:srgbClr val="00FFFF"/>
                </a:solidFill>
              </a:rPr>
              <a:t>Who We Are...</a:t>
            </a:r>
            <a:endParaRPr lang="en-US" dirty="0">
              <a:solidFill>
                <a:srgbClr val="00FFFF"/>
              </a:solidFill>
            </a:endParaRPr>
          </a:p>
        </p:txBody>
      </p:sp>
      <p:sp>
        <p:nvSpPr>
          <p:cNvPr id="3" name="Content Placeholder 2"/>
          <p:cNvSpPr>
            <a:spLocks noGrp="1"/>
          </p:cNvSpPr>
          <p:nvPr>
            <p:ph sz="quarter" idx="13"/>
          </p:nvPr>
        </p:nvSpPr>
        <p:spPr>
          <a:xfrm>
            <a:off x="609600" y="1905000"/>
            <a:ext cx="3124200" cy="3048000"/>
          </a:xfrm>
        </p:spPr>
        <p:txBody>
          <a:bodyPr/>
          <a:lstStyle/>
          <a:p>
            <a:pPr>
              <a:buFont typeface="Wingdings 2" pitchFamily="18" charset="2"/>
              <a:buChar char=""/>
            </a:pPr>
            <a:r>
              <a:rPr lang="en-US" dirty="0"/>
              <a:t>“T.U.F.F” work out series</a:t>
            </a:r>
          </a:p>
          <a:p>
            <a:pPr>
              <a:buFont typeface="Wingdings 2" pitchFamily="18" charset="2"/>
              <a:buChar char=""/>
            </a:pPr>
            <a:r>
              <a:rPr lang="en-US" dirty="0"/>
              <a:t>Come to your school </a:t>
            </a:r>
          </a:p>
          <a:p>
            <a:pPr>
              <a:buFont typeface="Wingdings 2" pitchFamily="18" charset="2"/>
              <a:buChar char=""/>
            </a:pPr>
            <a:r>
              <a:rPr lang="en-US" dirty="0" smtClean="0"/>
              <a:t>Support </a:t>
            </a:r>
            <a:r>
              <a:rPr lang="en-US" dirty="0"/>
              <a:t>with exercise </a:t>
            </a:r>
            <a:r>
              <a:rPr lang="en-US" dirty="0" smtClean="0"/>
              <a:t>and nutrition</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53"/>
          <a:stretch/>
        </p:blipFill>
        <p:spPr bwMode="auto">
          <a:xfrm>
            <a:off x="3581400" y="3048000"/>
            <a:ext cx="2579914" cy="330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36" t="10406"/>
          <a:stretch/>
        </p:blipFill>
        <p:spPr bwMode="auto">
          <a:xfrm>
            <a:off x="6199414" y="1752600"/>
            <a:ext cx="237376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8" name="Content Placeholder 9" descr="logo secondary.jpg"/>
          <p:cNvPicPr>
            <a:picLocks noChangeAspect="1"/>
          </p:cNvPicPr>
          <p:nvPr/>
        </p:nvPicPr>
        <p:blipFill>
          <a:blip r:embed="rId5"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2005989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4800600" cy="758952"/>
          </a:xfrm>
        </p:spPr>
        <p:txBody>
          <a:bodyPr>
            <a:noAutofit/>
          </a:bodyPr>
          <a:lstStyle/>
          <a:p>
            <a:r>
              <a:rPr lang="en-US" sz="5400" dirty="0" smtClean="0">
                <a:solidFill>
                  <a:srgbClr val="00FFFF"/>
                </a:solidFill>
              </a:rPr>
              <a:t>T.U.F.F Pricing</a:t>
            </a:r>
            <a:endParaRPr lang="en-US" sz="5400" dirty="0">
              <a:solidFill>
                <a:srgbClr val="00FFFF"/>
              </a:solidFill>
            </a:endParaRPr>
          </a:p>
        </p:txBody>
      </p:sp>
      <p:sp>
        <p:nvSpPr>
          <p:cNvPr id="10" name="Content Placeholder 9"/>
          <p:cNvSpPr>
            <a:spLocks noGrp="1"/>
          </p:cNvSpPr>
          <p:nvPr>
            <p:ph sz="quarter" idx="1"/>
          </p:nvPr>
        </p:nvSpPr>
        <p:spPr>
          <a:xfrm>
            <a:off x="609601" y="1600201"/>
            <a:ext cx="3657600" cy="1828800"/>
          </a:xfrm>
        </p:spPr>
        <p:txBody>
          <a:bodyPr/>
          <a:lstStyle/>
          <a:p>
            <a:pPr>
              <a:buFont typeface="Wingdings 2" pitchFamily="18" charset="2"/>
              <a:buChar char=""/>
            </a:pPr>
            <a:r>
              <a:rPr lang="en-US" dirty="0" smtClean="0">
                <a:solidFill>
                  <a:schemeClr val="tx1"/>
                </a:solidFill>
              </a:rPr>
              <a:t>Convenient location </a:t>
            </a:r>
          </a:p>
          <a:p>
            <a:pPr>
              <a:buFont typeface="Wingdings 2" pitchFamily="18" charset="2"/>
              <a:buChar char=""/>
            </a:pPr>
            <a:r>
              <a:rPr lang="en-US" dirty="0" smtClean="0">
                <a:solidFill>
                  <a:schemeClr val="tx1"/>
                </a:solidFill>
              </a:rPr>
              <a:t>All staff environment</a:t>
            </a:r>
          </a:p>
          <a:p>
            <a:pPr>
              <a:buFont typeface="Wingdings 2" pitchFamily="18" charset="2"/>
              <a:buChar char=""/>
            </a:pPr>
            <a:r>
              <a:rPr lang="en-US" dirty="0" smtClean="0">
                <a:solidFill>
                  <a:schemeClr val="tx1"/>
                </a:solidFill>
              </a:rPr>
              <a:t>Timing</a:t>
            </a:r>
          </a:p>
          <a:p>
            <a:pPr>
              <a:buFont typeface="Wingdings 2" pitchFamily="18" charset="2"/>
              <a:buChar char=""/>
            </a:pPr>
            <a:r>
              <a:rPr lang="en-US" dirty="0" smtClean="0">
                <a:solidFill>
                  <a:schemeClr val="tx1"/>
                </a:solidFill>
              </a:rPr>
              <a:t>Pricing </a:t>
            </a:r>
          </a:p>
          <a:p>
            <a:endParaRPr lang="en-US" dirty="0" smtClean="0">
              <a:solidFill>
                <a:schemeClr val="bg1"/>
              </a:solidFill>
            </a:endParaRPr>
          </a:p>
          <a:p>
            <a:endParaRPr lang="en-US" dirty="0">
              <a:solidFill>
                <a:schemeClr val="bg1"/>
              </a:solidFill>
            </a:endParaRPr>
          </a:p>
        </p:txBody>
      </p:sp>
      <p:graphicFrame>
        <p:nvGraphicFramePr>
          <p:cNvPr id="11" name="Content Placeholder 5"/>
          <p:cNvGraphicFramePr>
            <a:graphicFrameLocks/>
          </p:cNvGraphicFramePr>
          <p:nvPr/>
        </p:nvGraphicFramePr>
        <p:xfrm>
          <a:off x="4419600" y="2819400"/>
          <a:ext cx="4190999" cy="1976768"/>
        </p:xfrm>
        <a:graphic>
          <a:graphicData uri="http://schemas.openxmlformats.org/drawingml/2006/table">
            <a:tbl>
              <a:tblPr/>
              <a:tblGrid>
                <a:gridCol w="2295071"/>
                <a:gridCol w="898071"/>
                <a:gridCol w="997857"/>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$1,000.00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 of materials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$240.00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$240.00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$760.00</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nvGraphicFramePr>
        <p:xfrm>
          <a:off x="4419600" y="1752600"/>
          <a:ext cx="4191000" cy="670560"/>
        </p:xfrm>
        <a:graphic>
          <a:graphicData uri="http://schemas.openxmlformats.org/drawingml/2006/table">
            <a:tbl>
              <a:tblPr firstRow="1" bandRow="1">
                <a:tableStyleId>{5C22544A-7EE6-4342-B048-85BDC9FD1C3A}</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6 week boot camp for 10</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nvGraphicFramePr>
        <p:xfrm>
          <a:off x="4419600" y="5181600"/>
          <a:ext cx="4190999" cy="1033272"/>
        </p:xfrm>
        <a:graphic>
          <a:graphicData uri="http://schemas.openxmlformats.org/drawingml/2006/table">
            <a:tbl>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$20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smtClean="0">
                          <a:latin typeface="Times New Roman"/>
                          <a:ea typeface="Times New Roman"/>
                        </a:rPr>
                        <a:t>.02</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Calibri"/>
                          <a:ea typeface="Times New Roman"/>
                        </a:rPr>
                        <a:t>1 boot camp</a:t>
                      </a:r>
                    </a:p>
                    <a:p>
                      <a:pPr marL="0" marR="0" algn="ctr">
                        <a:spcBef>
                          <a:spcPts val="0"/>
                        </a:spcBef>
                        <a:spcAft>
                          <a:spcPts val="0"/>
                        </a:spcAft>
                      </a:pPr>
                      <a:r>
                        <a:rPr lang="en-US" sz="1600" b="1" baseline="0" dirty="0" smtClean="0">
                          <a:latin typeface="Calibri"/>
                          <a:ea typeface="Times New Roman"/>
                        </a:rPr>
                        <a:t>or</a:t>
                      </a:r>
                    </a:p>
                    <a:p>
                      <a:pPr marL="0" marR="0" algn="ctr">
                        <a:spcBef>
                          <a:spcPts val="0"/>
                        </a:spcBef>
                        <a:spcAft>
                          <a:spcPts val="0"/>
                        </a:spcAft>
                      </a:pPr>
                      <a:r>
                        <a:rPr lang="en-US" sz="1600" b="1" baseline="0" dirty="0" smtClean="0">
                          <a:latin typeface="Calibri"/>
                          <a:ea typeface="Times New Roman"/>
                        </a:rPr>
                        <a:t>3 classes </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$760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1029" name="Picture 5" descr="C:\Users\Nerka\AppData\Local\Microsoft\Windows\Temporary Internet Files\Content.IE5\11UGJ33H\MC90009478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352800"/>
            <a:ext cx="2488194" cy="233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06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5048"/>
            <a:ext cx="6068646" cy="758952"/>
          </a:xfrm>
        </p:spPr>
        <p:txBody>
          <a:bodyPr>
            <a:noAutofit/>
          </a:bodyPr>
          <a:lstStyle/>
          <a:p>
            <a:r>
              <a:rPr lang="en-US" sz="5500" dirty="0" smtClean="0">
                <a:solidFill>
                  <a:srgbClr val="00FFFF"/>
                </a:solidFill>
              </a:rPr>
              <a:t>Market Analysis</a:t>
            </a:r>
            <a:endParaRPr lang="en-US" sz="5500" dirty="0">
              <a:solidFill>
                <a:srgbClr val="00FFFF"/>
              </a:solidFill>
            </a:endParaRPr>
          </a:p>
        </p:txBody>
      </p:sp>
      <p:graphicFrame>
        <p:nvGraphicFramePr>
          <p:cNvPr id="26" name="Content Placeholder 25"/>
          <p:cNvGraphicFramePr>
            <a:graphicFrameLocks noGrp="1"/>
          </p:cNvGraphicFramePr>
          <p:nvPr>
            <p:ph sz="quarter" idx="1"/>
            <p:extLst>
              <p:ext uri="{D42A27DB-BD31-4B8C-83A1-F6EECF244321}">
                <p14:modId xmlns:p14="http://schemas.microsoft.com/office/powerpoint/2010/main" val="185050260"/>
              </p:ext>
            </p:extLst>
          </p:nvPr>
        </p:nvGraphicFramePr>
        <p:xfrm>
          <a:off x="5334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rgbClr val="FF0000"/>
                          </a:solidFill>
                        </a:rPr>
                        <a:t>Demographics</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Teachers</a:t>
                      </a:r>
                      <a:r>
                        <a:rPr lang="en-US" sz="1600" b="0" baseline="0" dirty="0" smtClean="0">
                          <a:solidFill>
                            <a:schemeClr val="tx1"/>
                          </a:solidFill>
                        </a:rPr>
                        <a:t> in the Hartford area who want to take care of their health &amp; reduce stress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Hartford</a:t>
                      </a:r>
                      <a:r>
                        <a:rPr lang="en-US" sz="1600" b="0" baseline="0" dirty="0" smtClean="0">
                          <a:solidFill>
                            <a:schemeClr val="tx1"/>
                          </a:solidFill>
                        </a:rPr>
                        <a:t>, CT area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Buying</a:t>
                      </a:r>
                      <a:r>
                        <a:rPr lang="en-US" sz="1600" b="1" baseline="0" dirty="0" smtClean="0">
                          <a:solidFill>
                            <a:srgbClr val="FF0000"/>
                          </a:solidFill>
                        </a:rPr>
                        <a:t> Patterns</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Understand the need for working out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Want to be fit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Don’t have a lot of time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Exercise</a:t>
                      </a:r>
                      <a:r>
                        <a:rPr lang="en-US" sz="1600" b="0" baseline="0" dirty="0" smtClean="0">
                          <a:solidFill>
                            <a:schemeClr val="tx1"/>
                          </a:solidFill>
                        </a:rPr>
                        <a:t> twice a week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7912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Total population of targeted geographic area</a:t>
                </a:r>
                <a:endParaRPr lang="en-US" sz="1600" dirty="0">
                  <a:solidFill>
                    <a:schemeClr val="bg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Population of target market</a:t>
                </a:r>
                <a:endParaRPr lang="en-US" sz="1600" dirty="0">
                  <a:solidFill>
                    <a:schemeClr val="bg1"/>
                  </a:solidFill>
                </a:endParaRPr>
              </a:p>
            </p:txBody>
          </p:sp>
          <p:sp>
            <p:nvSpPr>
              <p:cNvPr id="14" name="Rectangle 13"/>
              <p:cNvSpPr/>
              <p:nvPr/>
            </p:nvSpPr>
            <p:spPr>
              <a:xfrm>
                <a:off x="6441989" y="2858311"/>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124,867</a:t>
                </a:r>
                <a:endParaRPr lang="en-US" b="1" dirty="0">
                  <a:solidFill>
                    <a:schemeClr val="tx1"/>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Market size</a:t>
                </a:r>
              </a:p>
              <a:p>
                <a:pPr algn="ctr"/>
                <a:r>
                  <a:rPr lang="en-US" sz="1200" i="1" dirty="0" smtClean="0">
                    <a:solidFill>
                      <a:schemeClr val="bg1"/>
                    </a:solidFill>
                  </a:rPr>
                  <a:t>(based on</a:t>
                </a:r>
              </a:p>
              <a:p>
                <a:pPr algn="ctr"/>
                <a:r>
                  <a:rPr lang="en-US" sz="1200" i="1" dirty="0" smtClean="0">
                    <a:solidFill>
                      <a:schemeClr val="bg1"/>
                    </a:solidFill>
                  </a:rPr>
                  <a:t>survey)</a:t>
                </a:r>
                <a:endParaRPr lang="en-US" sz="1200" i="1" dirty="0">
                  <a:solidFill>
                    <a:schemeClr val="bg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Size</a:t>
              </a:r>
              <a:endParaRPr lang="en-US" sz="1600" b="1" dirty="0">
                <a:solidFill>
                  <a:schemeClr val="bg1"/>
                </a:solidFill>
              </a:endParaRPr>
            </a:p>
          </p:txBody>
        </p:sp>
      </p:grpSp>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7,500</a:t>
            </a:r>
            <a:endParaRPr lang="en-US" b="1" dirty="0">
              <a:solidFill>
                <a:schemeClr val="tx1"/>
              </a:solidFill>
              <a:ea typeface="Times New Roman"/>
              <a:cs typeface="Times New Roman"/>
            </a:endParaRPr>
          </a:p>
        </p:txBody>
      </p:sp>
      <p:sp>
        <p:nvSpPr>
          <p:cNvPr id="18" name="Rectangle 17"/>
          <p:cNvSpPr/>
          <p:nvPr/>
        </p:nvSpPr>
        <p:spPr>
          <a:xfrm>
            <a:off x="6644640" y="5892997"/>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84</a:t>
            </a:r>
            <a:endParaRPr lang="en-US" b="1" dirty="0">
              <a:solidFill>
                <a:schemeClr val="tx1"/>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0" y="6336767"/>
            <a:ext cx="990600" cy="521232"/>
          </a:xfrm>
          <a:prstGeom prst="rect">
            <a:avLst/>
          </a:prstGeom>
        </p:spPr>
      </p:pic>
      <p:pic>
        <p:nvPicPr>
          <p:cNvPr id="21"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graphicFrame>
        <p:nvGraphicFramePr>
          <p:cNvPr id="20" name="Table 19"/>
          <p:cNvGraphicFramePr>
            <a:graphicFrameLocks noGrp="1"/>
          </p:cNvGraphicFramePr>
          <p:nvPr>
            <p:extLst>
              <p:ext uri="{D42A27DB-BD31-4B8C-83A1-F6EECF244321}">
                <p14:modId xmlns:p14="http://schemas.microsoft.com/office/powerpoint/2010/main" val="605474412"/>
              </p:ext>
            </p:extLst>
          </p:nvPr>
        </p:nvGraphicFramePr>
        <p:xfrm>
          <a:off x="457200" y="1676399"/>
          <a:ext cx="8229600" cy="914400"/>
        </p:xfrm>
        <a:graphic>
          <a:graphicData uri="http://schemas.openxmlformats.org/drawingml/2006/table">
            <a:tbl>
              <a:tblPr firstRow="1" bandRow="1">
                <a:tableStyleId>{5C22544A-7EE6-4342-B048-85BDC9FD1C3A}</a:tableStyleId>
              </a:tblPr>
              <a:tblGrid>
                <a:gridCol w="1524000"/>
                <a:gridCol w="2590800"/>
                <a:gridCol w="2057400"/>
                <a:gridCol w="2057400"/>
              </a:tblGrid>
              <a:tr h="18288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Fitness</a:t>
                      </a:r>
                      <a:r>
                        <a:rPr lang="en-US" sz="1800" b="1" baseline="0" dirty="0" smtClean="0">
                          <a:solidFill>
                            <a:schemeClr val="tx1"/>
                          </a:solidFill>
                        </a:rPr>
                        <a:t> Center</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$3 Billion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08788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799064"/>
          </a:xfrm>
        </p:spPr>
        <p:txBody>
          <a:bodyPr/>
          <a:lstStyle/>
          <a:p>
            <a:pPr algn="ctr"/>
            <a:r>
              <a:rPr lang="en-US" dirty="0" smtClean="0">
                <a:solidFill>
                  <a:srgbClr val="00FFFF"/>
                </a:solidFill>
              </a:rPr>
              <a:t>Promotions and Feedback</a:t>
            </a:r>
            <a:endParaRPr lang="en-US" dirty="0">
              <a:solidFill>
                <a:srgbClr val="00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95021559"/>
              </p:ext>
            </p:extLst>
          </p:nvPr>
        </p:nvGraphicFramePr>
        <p:xfrm>
          <a:off x="3505200" y="1905000"/>
          <a:ext cx="5029200" cy="370840"/>
        </p:xfrm>
        <a:graphic>
          <a:graphicData uri="http://schemas.openxmlformats.org/drawingml/2006/table">
            <a:tbl>
              <a:tblPr firstRow="1" bandRow="1">
                <a:tableStyleId>{21E4AEA4-8DFA-4A89-87EB-49C32662AFE0}</a:tableStyleId>
              </a:tblPr>
              <a:tblGrid>
                <a:gridCol w="5029200"/>
              </a:tblGrid>
              <a:tr h="370840">
                <a:tc>
                  <a:txBody>
                    <a:bodyPr/>
                    <a:lstStyle/>
                    <a:p>
                      <a:r>
                        <a:rPr lang="en-US" dirty="0" smtClean="0"/>
                        <a:t>“She almost killed, me but I’m going back.”</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2679360"/>
              </p:ext>
            </p:extLst>
          </p:nvPr>
        </p:nvGraphicFramePr>
        <p:xfrm>
          <a:off x="762000" y="3048000"/>
          <a:ext cx="4800600" cy="914400"/>
        </p:xfrm>
        <a:graphic>
          <a:graphicData uri="http://schemas.openxmlformats.org/drawingml/2006/table">
            <a:tbl>
              <a:tblPr firstRow="1" bandRow="1">
                <a:tableStyleId>{21E4AEA4-8DFA-4A89-87EB-49C32662AFE0}</a:tableStyleId>
              </a:tblPr>
              <a:tblGrid>
                <a:gridCol w="4800600"/>
              </a:tblGrid>
              <a:tr h="370840">
                <a:tc>
                  <a:txBody>
                    <a:bodyPr/>
                    <a:lstStyle/>
                    <a:p>
                      <a:r>
                        <a:rPr lang="en-US" dirty="0" smtClean="0"/>
                        <a:t>“I</a:t>
                      </a:r>
                      <a:r>
                        <a:rPr lang="en-US" baseline="0" dirty="0" smtClean="0"/>
                        <a:t> participated in the class yesterday and Cheyenne was very good! The class was TUFF and I’m sore today!”</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34636995"/>
              </p:ext>
            </p:extLst>
          </p:nvPr>
        </p:nvGraphicFramePr>
        <p:xfrm>
          <a:off x="3657600" y="4648200"/>
          <a:ext cx="4876800" cy="640080"/>
        </p:xfrm>
        <a:graphic>
          <a:graphicData uri="http://schemas.openxmlformats.org/drawingml/2006/table">
            <a:tbl>
              <a:tblPr firstRow="1" bandRow="1">
                <a:tableStyleId>{21E4AEA4-8DFA-4A89-87EB-49C32662AFE0}</a:tableStyleId>
              </a:tblPr>
              <a:tblGrid>
                <a:gridCol w="4876800"/>
              </a:tblGrid>
              <a:tr h="370840">
                <a:tc>
                  <a:txBody>
                    <a:bodyPr/>
                    <a:lstStyle/>
                    <a:p>
                      <a:r>
                        <a:rPr lang="en-US" dirty="0" smtClean="0"/>
                        <a:t>“It</a:t>
                      </a:r>
                      <a:r>
                        <a:rPr lang="en-US" baseline="0" dirty="0" smtClean="0"/>
                        <a:t> was the TUFF-</a:t>
                      </a:r>
                      <a:r>
                        <a:rPr lang="en-US" baseline="0" dirty="0" err="1" smtClean="0"/>
                        <a:t>est</a:t>
                      </a:r>
                      <a:r>
                        <a:rPr lang="en-US" baseline="0" dirty="0" smtClean="0"/>
                        <a:t> workout I’ve ever had! And I loved it!”</a:t>
                      </a:r>
                      <a:endParaRPr lang="en-US" dirty="0"/>
                    </a:p>
                  </a:txBody>
                  <a:tcPr/>
                </a:tc>
              </a:tr>
            </a:tbl>
          </a:graphicData>
        </a:graphic>
      </p:graphicFrame>
      <p:pic>
        <p:nvPicPr>
          <p:cNvPr id="8" name="Picture 2" descr="http://www.emailmeform.com/builder/images/mail-pic.png"/>
          <p:cNvPicPr>
            <a:picLocks noChangeAspect="1" noChangeArrowheads="1"/>
          </p:cNvPicPr>
          <p:nvPr/>
        </p:nvPicPr>
        <p:blipFill>
          <a:blip r:embed="rId2" cstate="print"/>
          <a:srcRect/>
          <a:stretch>
            <a:fillRect/>
          </a:stretch>
        </p:blipFill>
        <p:spPr bwMode="auto">
          <a:xfrm>
            <a:off x="1066800" y="4267200"/>
            <a:ext cx="2286000" cy="2266950"/>
          </a:xfrm>
          <a:prstGeom prst="rect">
            <a:avLst/>
          </a:prstGeom>
          <a:noFill/>
        </p:spPr>
      </p:pic>
      <p:pic>
        <p:nvPicPr>
          <p:cNvPr id="1026" name="Picture 2" descr="http://openclipart.org/image/800px/svg_to_png/122359/speake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622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6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324600" cy="762000"/>
          </a:xfrm>
        </p:spPr>
        <p:txBody>
          <a:bodyPr>
            <a:noAutofit/>
          </a:bodyPr>
          <a:lstStyle/>
          <a:p>
            <a:pPr algn="ctr"/>
            <a:r>
              <a:rPr lang="en-US" sz="5500" dirty="0" smtClean="0">
                <a:solidFill>
                  <a:srgbClr val="00FFFF"/>
                </a:solidFill>
              </a:rPr>
              <a:t> </a:t>
            </a:r>
            <a:r>
              <a:rPr lang="en-US" dirty="0" smtClean="0">
                <a:solidFill>
                  <a:srgbClr val="00FFFF"/>
                </a:solidFill>
              </a:rPr>
              <a:t>Compare and Contrast </a:t>
            </a:r>
            <a:endParaRPr lang="en-US" dirty="0">
              <a:solidFill>
                <a:srgbClr val="00FFFF"/>
              </a:solidFill>
            </a:endParaRPr>
          </a:p>
        </p:txBody>
      </p:sp>
      <p:sp>
        <p:nvSpPr>
          <p:cNvPr id="5" name="Content Placeholder 4"/>
          <p:cNvSpPr>
            <a:spLocks noGrp="1"/>
          </p:cNvSpPr>
          <p:nvPr>
            <p:ph sz="half" idx="4294967295"/>
          </p:nvPr>
        </p:nvSpPr>
        <p:spPr>
          <a:xfrm>
            <a:off x="457200" y="1605643"/>
            <a:ext cx="3276600" cy="4414157"/>
          </a:xfrm>
          <a:prstGeom prst="rect">
            <a:avLst/>
          </a:prstGeom>
        </p:spPr>
        <p:txBody>
          <a:bodyPr>
            <a:normAutofit lnSpcReduction="10000"/>
          </a:bodyPr>
          <a:lstStyle/>
          <a:p>
            <a:pPr>
              <a:buNone/>
            </a:pPr>
            <a:r>
              <a:rPr lang="en-US" dirty="0" smtClean="0">
                <a:solidFill>
                  <a:schemeClr val="tx1"/>
                </a:solidFill>
              </a:rPr>
              <a:t>  </a:t>
            </a:r>
            <a:r>
              <a:rPr lang="en-US" sz="2700" u="sng" dirty="0" smtClean="0">
                <a:solidFill>
                  <a:schemeClr val="tx1"/>
                </a:solidFill>
              </a:rPr>
              <a:t>Competition</a:t>
            </a:r>
            <a:r>
              <a:rPr lang="en-US" dirty="0" smtClean="0">
                <a:solidFill>
                  <a:schemeClr val="tx1"/>
                </a:solidFill>
              </a:rPr>
              <a:t>: </a:t>
            </a:r>
          </a:p>
          <a:p>
            <a:pPr>
              <a:buFont typeface="Wingdings 2" pitchFamily="18" charset="2"/>
              <a:buChar char=""/>
            </a:pPr>
            <a:r>
              <a:rPr lang="en-US" sz="2500" dirty="0" smtClean="0">
                <a:solidFill>
                  <a:schemeClr val="tx1"/>
                </a:solidFill>
              </a:rPr>
              <a:t>Gyms </a:t>
            </a:r>
          </a:p>
          <a:p>
            <a:pPr lvl="2">
              <a:buFont typeface="Wingdings 2" pitchFamily="18" charset="2"/>
              <a:buChar char=""/>
            </a:pPr>
            <a:r>
              <a:rPr lang="en-US" sz="2500" dirty="0" err="1" smtClean="0">
                <a:solidFill>
                  <a:schemeClr val="tx1"/>
                </a:solidFill>
              </a:rPr>
              <a:t>Golds</a:t>
            </a:r>
            <a:r>
              <a:rPr lang="en-US" sz="2500" dirty="0" smtClean="0">
                <a:solidFill>
                  <a:schemeClr val="tx1"/>
                </a:solidFill>
              </a:rPr>
              <a:t> </a:t>
            </a:r>
            <a:endParaRPr lang="en-US" sz="2500" dirty="0">
              <a:solidFill>
                <a:schemeClr val="tx1"/>
              </a:solidFill>
            </a:endParaRPr>
          </a:p>
          <a:p>
            <a:pPr lvl="2">
              <a:buFont typeface="Wingdings 2" pitchFamily="18" charset="2"/>
              <a:buChar char=""/>
            </a:pPr>
            <a:r>
              <a:rPr lang="en-US" sz="2500" dirty="0" smtClean="0">
                <a:solidFill>
                  <a:schemeClr val="tx1"/>
                </a:solidFill>
              </a:rPr>
              <a:t>L.A. Fitness </a:t>
            </a:r>
          </a:p>
          <a:p>
            <a:pPr>
              <a:buFont typeface="Wingdings 2" pitchFamily="18" charset="2"/>
              <a:buChar char=""/>
            </a:pPr>
            <a:r>
              <a:rPr lang="en-US" sz="2500" dirty="0" smtClean="0">
                <a:solidFill>
                  <a:schemeClr val="tx1"/>
                </a:solidFill>
              </a:rPr>
              <a:t>Fitness Studios </a:t>
            </a:r>
          </a:p>
          <a:p>
            <a:pPr lvl="2">
              <a:buFont typeface="Wingdings 2" pitchFamily="18" charset="2"/>
              <a:buChar char=""/>
            </a:pPr>
            <a:r>
              <a:rPr lang="en-US" sz="2500" dirty="0" smtClean="0">
                <a:solidFill>
                  <a:schemeClr val="tx1"/>
                </a:solidFill>
              </a:rPr>
              <a:t>Core</a:t>
            </a:r>
          </a:p>
          <a:p>
            <a:pPr lvl="2">
              <a:buFont typeface="Wingdings 2" pitchFamily="18" charset="2"/>
              <a:buChar char=""/>
            </a:pPr>
            <a:r>
              <a:rPr lang="en-US" sz="2500" dirty="0" smtClean="0">
                <a:solidFill>
                  <a:schemeClr val="tx1"/>
                </a:solidFill>
              </a:rPr>
              <a:t>Bloom</a:t>
            </a:r>
          </a:p>
          <a:p>
            <a:pPr>
              <a:buFont typeface="Wingdings 2" pitchFamily="18" charset="2"/>
              <a:buChar char=""/>
            </a:pPr>
            <a:r>
              <a:rPr lang="en-US" sz="2500" dirty="0" smtClean="0">
                <a:solidFill>
                  <a:schemeClr val="tx1"/>
                </a:solidFill>
              </a:rPr>
              <a:t>Home videos</a:t>
            </a:r>
            <a:endParaRPr lang="en-US" sz="2500" dirty="0">
              <a:solidFill>
                <a:schemeClr val="tx1"/>
              </a:solidFill>
            </a:endParaRPr>
          </a:p>
          <a:p>
            <a:pPr lvl="2">
              <a:buFont typeface="Wingdings 2" pitchFamily="18" charset="2"/>
              <a:buChar char=""/>
            </a:pPr>
            <a:r>
              <a:rPr lang="en-US" sz="2500" dirty="0" smtClean="0">
                <a:solidFill>
                  <a:schemeClr val="tx1"/>
                </a:solidFill>
              </a:rPr>
              <a:t>P90x </a:t>
            </a:r>
          </a:p>
          <a:p>
            <a:pPr lvl="2">
              <a:buFont typeface="Wingdings 2" pitchFamily="18" charset="2"/>
              <a:buChar char=""/>
            </a:pPr>
            <a:r>
              <a:rPr lang="en-US" sz="2500" dirty="0" smtClean="0">
                <a:solidFill>
                  <a:schemeClr val="tx1"/>
                </a:solidFill>
              </a:rPr>
              <a:t>Insanity</a:t>
            </a:r>
          </a:p>
        </p:txBody>
      </p:sp>
      <p:sp>
        <p:nvSpPr>
          <p:cNvPr id="6" name="Content Placeholder 5"/>
          <p:cNvSpPr>
            <a:spLocks noGrp="1"/>
          </p:cNvSpPr>
          <p:nvPr>
            <p:ph sz="half" idx="4294967295"/>
          </p:nvPr>
        </p:nvSpPr>
        <p:spPr>
          <a:xfrm>
            <a:off x="6096000" y="1647825"/>
            <a:ext cx="2862262" cy="2695575"/>
          </a:xfrm>
          <a:prstGeom prst="rect">
            <a:avLst/>
          </a:prstGeom>
        </p:spPr>
        <p:txBody>
          <a:bodyPr>
            <a:normAutofit/>
          </a:bodyPr>
          <a:lstStyle/>
          <a:p>
            <a:pPr>
              <a:buNone/>
            </a:pPr>
            <a:r>
              <a:rPr lang="en-US" sz="2700" u="sng" dirty="0" smtClean="0">
                <a:solidFill>
                  <a:schemeClr val="tx1"/>
                </a:solidFill>
              </a:rPr>
              <a:t>Why T.U.F.F.</a:t>
            </a:r>
          </a:p>
          <a:p>
            <a:pPr>
              <a:buFont typeface="Wingdings 2" pitchFamily="18" charset="2"/>
              <a:buChar char=""/>
            </a:pPr>
            <a:r>
              <a:rPr lang="en-US" sz="2700" dirty="0" smtClean="0">
                <a:solidFill>
                  <a:schemeClr val="tx1"/>
                </a:solidFill>
              </a:rPr>
              <a:t>Location</a:t>
            </a:r>
          </a:p>
          <a:p>
            <a:pPr>
              <a:buFont typeface="Wingdings 2" pitchFamily="18" charset="2"/>
              <a:buChar char=""/>
            </a:pPr>
            <a:r>
              <a:rPr lang="en-US" sz="2700" dirty="0" smtClean="0">
                <a:solidFill>
                  <a:schemeClr val="tx1"/>
                </a:solidFill>
              </a:rPr>
              <a:t>Environment</a:t>
            </a:r>
          </a:p>
          <a:p>
            <a:pPr>
              <a:buFont typeface="Wingdings 2" pitchFamily="18" charset="2"/>
              <a:buChar char=""/>
            </a:pPr>
            <a:r>
              <a:rPr lang="en-US" sz="2700" dirty="0" smtClean="0">
                <a:solidFill>
                  <a:schemeClr val="tx1"/>
                </a:solidFill>
              </a:rPr>
              <a:t>Timing </a:t>
            </a:r>
          </a:p>
          <a:p>
            <a:pPr>
              <a:buFont typeface="Wingdings 2" pitchFamily="18" charset="2"/>
              <a:buChar char=""/>
            </a:pPr>
            <a:r>
              <a:rPr lang="en-US" sz="2700" dirty="0" smtClean="0">
                <a:solidFill>
                  <a:schemeClr val="tx1"/>
                </a:solidFill>
              </a:rPr>
              <a:t>Pricing </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2292" name="Picture 4" descr="http://blogs.courant.com/cityline/SMSA.JPG"/>
          <p:cNvPicPr>
            <a:picLocks noChangeAspect="1" noChangeArrowheads="1"/>
          </p:cNvPicPr>
          <p:nvPr/>
        </p:nvPicPr>
        <p:blipFill>
          <a:blip r:embed="rId4" cstate="print"/>
          <a:srcRect/>
          <a:stretch>
            <a:fillRect/>
          </a:stretch>
        </p:blipFill>
        <p:spPr bwMode="auto">
          <a:xfrm>
            <a:off x="3200400" y="1828800"/>
            <a:ext cx="2895600" cy="2171700"/>
          </a:xfrm>
          <a:prstGeom prst="rect">
            <a:avLst/>
          </a:prstGeom>
          <a:noFill/>
        </p:spPr>
      </p:pic>
      <p:pic>
        <p:nvPicPr>
          <p:cNvPr id="8" name="Picture 7" descr="mm program.bmp"/>
          <p:cNvPicPr>
            <a:picLocks noChangeAspect="1"/>
          </p:cNvPicPr>
          <p:nvPr/>
        </p:nvPicPr>
        <p:blipFill>
          <a:blip r:embed="rId5" cstate="print"/>
          <a:stretch>
            <a:fillRect/>
          </a:stretch>
        </p:blipFill>
        <p:spPr>
          <a:xfrm>
            <a:off x="4815305" y="4343400"/>
            <a:ext cx="3566695" cy="1752600"/>
          </a:xfrm>
          <a:prstGeom prst="rect">
            <a:avLst/>
          </a:prstGeom>
        </p:spPr>
      </p:pic>
      <p:sp>
        <p:nvSpPr>
          <p:cNvPr id="10" name="Rectangle 9"/>
          <p:cNvSpPr/>
          <p:nvPr/>
        </p:nvSpPr>
        <p:spPr>
          <a:xfrm rot="20985863">
            <a:off x="2785927" y="2037486"/>
            <a:ext cx="3724545" cy="1754326"/>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per class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2"/>
          <p:cNvPicPr>
            <a:picLocks noChangeAspect="1" noChangeArrowheads="1"/>
          </p:cNvPicPr>
          <p:nvPr/>
        </p:nvPicPr>
        <p:blipFill>
          <a:blip r:embed="rId6" cstate="print"/>
          <a:srcRect/>
          <a:stretch>
            <a:fillRect/>
          </a:stretch>
        </p:blipFill>
        <p:spPr bwMode="auto">
          <a:xfrm>
            <a:off x="8001000" y="6096000"/>
            <a:ext cx="1000125" cy="644525"/>
          </a:xfrm>
          <a:prstGeom prst="rect">
            <a:avLst/>
          </a:prstGeom>
          <a:noFill/>
          <a:ln w="9525" algn="in">
            <a:noFill/>
            <a:miter lim="800000"/>
            <a:headEnd/>
            <a:tailEnd/>
          </a:ln>
          <a:effectLst/>
        </p:spPr>
      </p:pic>
    </p:spTree>
    <p:extLst>
      <p:ext uri="{BB962C8B-B14F-4D97-AF65-F5344CB8AC3E}">
        <p14:creationId xmlns:p14="http://schemas.microsoft.com/office/powerpoint/2010/main" val="3726680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105</TotalTime>
  <Words>892</Words>
  <Application>Microsoft Office PowerPoint</Application>
  <PresentationFormat>On-screen Show (4:3)</PresentationFormat>
  <Paragraphs>137</Paragraphs>
  <Slides>13</Slides>
  <Notes>5</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PowerPoint Presentation</vt:lpstr>
      <vt:lpstr>T.U.F.F.</vt:lpstr>
      <vt:lpstr>Americans are What?!</vt:lpstr>
      <vt:lpstr>T.U.F.F.</vt:lpstr>
      <vt:lpstr>Who We Are...</vt:lpstr>
      <vt:lpstr>T.U.F.F Pricing</vt:lpstr>
      <vt:lpstr>Market Analysis</vt:lpstr>
      <vt:lpstr>Promotions and Feedback</vt:lpstr>
      <vt:lpstr> Compare and Contrast </vt:lpstr>
      <vt:lpstr>Yes I Can!</vt:lpstr>
      <vt:lpstr>Sales Projections</vt:lpstr>
      <vt:lpstr>Startup Funds</vt:lpstr>
      <vt:lpstr>Thank you for your consideration of T.U.F.F…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Nerka</dc:creator>
  <cp:lastModifiedBy>Nguyen, Anne M.</cp:lastModifiedBy>
  <cp:revision>18</cp:revision>
  <dcterms:created xsi:type="dcterms:W3CDTF">2013-05-15T00:19:10Z</dcterms:created>
  <dcterms:modified xsi:type="dcterms:W3CDTF">2013-05-15T18:58:11Z</dcterms:modified>
</cp:coreProperties>
</file>