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21.jpg" ContentType="image/gif"/>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18"/>
  </p:notesMasterIdLst>
  <p:handoutMasterIdLst>
    <p:handoutMasterId r:id="rId19"/>
  </p:handoutMasterIdLst>
  <p:sldIdLst>
    <p:sldId id="293" r:id="rId3"/>
    <p:sldId id="291" r:id="rId4"/>
    <p:sldId id="271" r:id="rId5"/>
    <p:sldId id="272" r:id="rId6"/>
    <p:sldId id="273" r:id="rId7"/>
    <p:sldId id="285" r:id="rId8"/>
    <p:sldId id="288" r:id="rId9"/>
    <p:sldId id="275" r:id="rId10"/>
    <p:sldId id="276" r:id="rId11"/>
    <p:sldId id="277" r:id="rId12"/>
    <p:sldId id="278" r:id="rId13"/>
    <p:sldId id="279" r:id="rId14"/>
    <p:sldId id="281" r:id="rId15"/>
    <p:sldId id="294" r:id="rId16"/>
    <p:sldId id="29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6581" autoAdjust="0"/>
  </p:normalViewPr>
  <p:slideViewPr>
    <p:cSldViewPr>
      <p:cViewPr>
        <p:scale>
          <a:sx n="103" d="100"/>
          <a:sy n="103" d="100"/>
        </p:scale>
        <p:origin x="-402"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title>
      <c:layout/>
      <c:overlay val="0"/>
    </c:title>
    <c:autoTitleDeleted val="0"/>
    <c:plotArea>
      <c:layout/>
      <c:barChart>
        <c:barDir val="col"/>
        <c:grouping val="clustered"/>
        <c:varyColors val="0"/>
        <c:ser>
          <c:idx val="0"/>
          <c:order val="0"/>
          <c:tx>
            <c:strRef>
              <c:f>Sheet1!$B$1</c:f>
              <c:strCache>
                <c:ptCount val="1"/>
                <c:pt idx="0">
                  <c:v>Units Sold</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10</c:v>
                </c:pt>
                <c:pt idx="1">
                  <c:v>20</c:v>
                </c:pt>
                <c:pt idx="2">
                  <c:v>15</c:v>
                </c:pt>
                <c:pt idx="3">
                  <c:v>10</c:v>
                </c:pt>
                <c:pt idx="4">
                  <c:v>20</c:v>
                </c:pt>
                <c:pt idx="5">
                  <c:v>25</c:v>
                </c:pt>
                <c:pt idx="6">
                  <c:v>25</c:v>
                </c:pt>
                <c:pt idx="7">
                  <c:v>20</c:v>
                </c:pt>
                <c:pt idx="8">
                  <c:v>20</c:v>
                </c:pt>
                <c:pt idx="9">
                  <c:v>10</c:v>
                </c:pt>
                <c:pt idx="10">
                  <c:v>20</c:v>
                </c:pt>
                <c:pt idx="11">
                  <c:v>30</c:v>
                </c:pt>
              </c:numCache>
            </c:numRef>
          </c:val>
        </c:ser>
        <c:dLbls>
          <c:showLegendKey val="0"/>
          <c:showVal val="0"/>
          <c:showCatName val="0"/>
          <c:showSerName val="0"/>
          <c:showPercent val="0"/>
          <c:showBubbleSize val="0"/>
        </c:dLbls>
        <c:gapWidth val="150"/>
        <c:axId val="22255104"/>
        <c:axId val="22256640"/>
      </c:barChart>
      <c:catAx>
        <c:axId val="22255104"/>
        <c:scaling>
          <c:orientation val="minMax"/>
        </c:scaling>
        <c:delete val="0"/>
        <c:axPos val="b"/>
        <c:majorTickMark val="out"/>
        <c:minorTickMark val="none"/>
        <c:tickLblPos val="nextTo"/>
        <c:crossAx val="22256640"/>
        <c:crosses val="autoZero"/>
        <c:auto val="1"/>
        <c:lblAlgn val="ctr"/>
        <c:lblOffset val="100"/>
        <c:noMultiLvlLbl val="0"/>
      </c:catAx>
      <c:valAx>
        <c:axId val="22256640"/>
        <c:scaling>
          <c:orientation val="minMax"/>
        </c:scaling>
        <c:delete val="0"/>
        <c:axPos val="l"/>
        <c:majorGridlines/>
        <c:numFmt formatCode="General" sourceLinked="1"/>
        <c:majorTickMark val="out"/>
        <c:minorTickMark val="none"/>
        <c:tickLblPos val="nextTo"/>
        <c:crossAx val="222551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57358"/>
          </a:xfrm>
          <a:prstGeom prst="rect">
            <a:avLst/>
          </a:prstGeom>
        </p:spPr>
        <p:txBody>
          <a:bodyPr vert="horz" lIns="90398" tIns="45199" rIns="90398" bIns="45199" rtlCol="0"/>
          <a:lstStyle>
            <a:lvl1pPr algn="l">
              <a:defRPr sz="1200"/>
            </a:lvl1pPr>
          </a:lstStyle>
          <a:p>
            <a:endParaRPr lang="en-US"/>
          </a:p>
        </p:txBody>
      </p:sp>
      <p:sp>
        <p:nvSpPr>
          <p:cNvPr id="3" name="Date Placeholder 2"/>
          <p:cNvSpPr>
            <a:spLocks noGrp="1"/>
          </p:cNvSpPr>
          <p:nvPr>
            <p:ph type="dt" sz="quarter" idx="1"/>
          </p:nvPr>
        </p:nvSpPr>
        <p:spPr>
          <a:xfrm>
            <a:off x="3884842" y="0"/>
            <a:ext cx="2971592" cy="457358"/>
          </a:xfrm>
          <a:prstGeom prst="rect">
            <a:avLst/>
          </a:prstGeom>
        </p:spPr>
        <p:txBody>
          <a:bodyPr vert="horz" lIns="90398" tIns="45199" rIns="90398" bIns="45199" rtlCol="0"/>
          <a:lstStyle>
            <a:lvl1pPr algn="r">
              <a:defRPr sz="1200"/>
            </a:lvl1pPr>
          </a:lstStyle>
          <a:p>
            <a:fld id="{443DD1E9-373E-4546-AEF7-A8323C6F19C1}" type="datetimeFigureOut">
              <a:rPr lang="en-US" smtClean="0"/>
              <a:pPr/>
              <a:t>12/12/2013</a:t>
            </a:fld>
            <a:endParaRPr lang="en-US"/>
          </a:p>
        </p:txBody>
      </p:sp>
      <p:sp>
        <p:nvSpPr>
          <p:cNvPr id="4" name="Footer Placeholder 3"/>
          <p:cNvSpPr>
            <a:spLocks noGrp="1"/>
          </p:cNvSpPr>
          <p:nvPr>
            <p:ph type="ftr" sz="quarter" idx="2"/>
          </p:nvPr>
        </p:nvSpPr>
        <p:spPr>
          <a:xfrm>
            <a:off x="0" y="8685071"/>
            <a:ext cx="2971592" cy="457358"/>
          </a:xfrm>
          <a:prstGeom prst="rect">
            <a:avLst/>
          </a:prstGeom>
        </p:spPr>
        <p:txBody>
          <a:bodyPr vert="horz" lIns="90398" tIns="45199" rIns="90398" bIns="45199"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685071"/>
            <a:ext cx="2971592" cy="457358"/>
          </a:xfrm>
          <a:prstGeom prst="rect">
            <a:avLst/>
          </a:prstGeom>
        </p:spPr>
        <p:txBody>
          <a:bodyPr vert="horz" lIns="90398" tIns="45199" rIns="90398" bIns="45199" rtlCol="0" anchor="b"/>
          <a:lstStyle>
            <a:lvl1pPr algn="r">
              <a:defRPr sz="1200"/>
            </a:lvl1pPr>
          </a:lstStyle>
          <a:p>
            <a:fld id="{BE34B1CC-39E3-4A7E-A15F-DC4711D0D265}" type="slidenum">
              <a:rPr lang="en-US" smtClean="0"/>
              <a:pPr/>
              <a:t>‹#›</a:t>
            </a:fld>
            <a:endParaRPr lang="en-US"/>
          </a:p>
        </p:txBody>
      </p:sp>
    </p:spTree>
    <p:extLst>
      <p:ext uri="{BB962C8B-B14F-4D97-AF65-F5344CB8AC3E}">
        <p14:creationId xmlns:p14="http://schemas.microsoft.com/office/powerpoint/2010/main" val="184558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38" tIns="45719" rIns="91438" bIns="45719" rtlCol="0"/>
          <a:lstStyle>
            <a:lvl1pPr algn="r">
              <a:defRPr sz="1200"/>
            </a:lvl1pPr>
          </a:lstStyle>
          <a:p>
            <a:fld id="{CB2BB6C2-F5C4-49BC-BD78-FC7E7B1E650B}" type="datetimeFigureOut">
              <a:rPr lang="en-US" smtClean="0"/>
              <a:pPr/>
              <a:t>12/12/2013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8" tIns="45719" rIns="91438" bIns="45719"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8" tIns="45719" rIns="91438" bIns="4571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8" tIns="45719" rIns="91438" bIns="45719" rtlCol="0" anchor="b"/>
          <a:lstStyle>
            <a:lvl1pPr algn="r">
              <a:defRPr sz="1200"/>
            </a:lvl1pPr>
          </a:lstStyle>
          <a:p>
            <a:fld id="{F3F5A8CD-32A9-4972-A31B-86080B7BBAE7}" type="slidenum">
              <a:rPr lang="en-US" smtClean="0"/>
              <a:pPr/>
              <a:t>‹#›</a:t>
            </a:fld>
            <a:endParaRPr lang="en-US"/>
          </a:p>
        </p:txBody>
      </p:sp>
    </p:spTree>
    <p:extLst>
      <p:ext uri="{BB962C8B-B14F-4D97-AF65-F5344CB8AC3E}">
        <p14:creationId xmlns:p14="http://schemas.microsoft.com/office/powerpoint/2010/main" val="1805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you hate it when you get fully dressed to go out, but you can’t find any accessories to pair with your outfit? Wouldn’t you love to be able to get your hands on unique, one-of-a-kind jewelry and accessories at an affordable price? If the answer is yes, then I think I can help you.</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a:t>
            </a:fld>
            <a:endParaRPr lang="en-US"/>
          </a:p>
        </p:txBody>
      </p:sp>
    </p:spTree>
    <p:extLst>
      <p:ext uri="{BB962C8B-B14F-4D97-AF65-F5344CB8AC3E}">
        <p14:creationId xmlns:p14="http://schemas.microsoft.com/office/powerpoint/2010/main" val="2821876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a:p>
        </p:txBody>
      </p:sp>
    </p:spTree>
    <p:extLst>
      <p:ext uri="{BB962C8B-B14F-4D97-AF65-F5344CB8AC3E}">
        <p14:creationId xmlns:p14="http://schemas.microsoft.com/office/powerpoint/2010/main" val="1454747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F5A8CD-32A9-4972-A31B-86080B7BBAE7}" type="slidenum">
              <a:rPr lang="en-US" smtClean="0"/>
              <a:pPr/>
              <a:t>11</a:t>
            </a:fld>
            <a:endParaRPr lang="en-US"/>
          </a:p>
        </p:txBody>
      </p:sp>
    </p:spTree>
    <p:extLst>
      <p:ext uri="{BB962C8B-B14F-4D97-AF65-F5344CB8AC3E}">
        <p14:creationId xmlns:p14="http://schemas.microsoft.com/office/powerpoint/2010/main" val="1632891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a:p>
        </p:txBody>
      </p:sp>
    </p:spTree>
    <p:extLst>
      <p:ext uri="{BB962C8B-B14F-4D97-AF65-F5344CB8AC3E}">
        <p14:creationId xmlns:p14="http://schemas.microsoft.com/office/powerpoint/2010/main" val="834307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F5A8CD-32A9-4972-A31B-86080B7BBAE7}" type="slidenum">
              <a:rPr lang="en-US" smtClean="0"/>
              <a:pPr/>
              <a:t>13</a:t>
            </a:fld>
            <a:endParaRPr lang="en-US"/>
          </a:p>
        </p:txBody>
      </p:sp>
    </p:spTree>
    <p:extLst>
      <p:ext uri="{BB962C8B-B14F-4D97-AF65-F5344CB8AC3E}">
        <p14:creationId xmlns:p14="http://schemas.microsoft.com/office/powerpoint/2010/main" val="222739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plan on renting a small storefront in around three years. I also</a:t>
            </a:r>
            <a:r>
              <a:rPr lang="en-US" baseline="0" dirty="0" smtClean="0"/>
              <a:t> plan on expanding my products from mostly Ghana, to all African countries as well as countries in the African Diaspora.</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08589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02224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F5A8CD-32A9-4972-A31B-86080B7BBAE7}" type="slidenum">
              <a:rPr lang="en-US" smtClean="0"/>
              <a:pPr/>
              <a:t>2</a:t>
            </a:fld>
            <a:endParaRPr lang="en-US"/>
          </a:p>
        </p:txBody>
      </p:sp>
    </p:spTree>
    <p:extLst>
      <p:ext uri="{BB962C8B-B14F-4D97-AF65-F5344CB8AC3E}">
        <p14:creationId xmlns:p14="http://schemas.microsoft.com/office/powerpoint/2010/main" val="3321376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nothing worse</a:t>
            </a:r>
            <a:r>
              <a:rPr lang="en-US" baseline="0" dirty="0" smtClean="0"/>
              <a:t>, in my opinion, is having something so mainstream that anyone else can have it as well. I love having unique pieces that I know no one else will have and I’m sure I’m not the only person who feels that way. People want to be able to stand out in a unique, yet </a:t>
            </a:r>
            <a:r>
              <a:rPr lang="en-US" baseline="0" smtClean="0"/>
              <a:t>affordable way.</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3</a:t>
            </a:fld>
            <a:endParaRPr lang="en-US"/>
          </a:p>
        </p:txBody>
      </p:sp>
    </p:spTree>
    <p:extLst>
      <p:ext uri="{BB962C8B-B14F-4D97-AF65-F5344CB8AC3E}">
        <p14:creationId xmlns:p14="http://schemas.microsoft.com/office/powerpoint/2010/main" val="706639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F5A8CD-32A9-4972-A31B-86080B7BBAE7}" type="slidenum">
              <a:rPr lang="en-US" smtClean="0"/>
              <a:pPr/>
              <a:t>4</a:t>
            </a:fld>
            <a:endParaRPr lang="en-US"/>
          </a:p>
        </p:txBody>
      </p:sp>
    </p:spTree>
    <p:extLst>
      <p:ext uri="{BB962C8B-B14F-4D97-AF65-F5344CB8AC3E}">
        <p14:creationId xmlns:p14="http://schemas.microsoft.com/office/powerpoint/2010/main" val="312569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accessories are handmade</a:t>
            </a:r>
            <a:r>
              <a:rPr lang="en-US" baseline="0" dirty="0" smtClean="0"/>
              <a:t> and even though they’re glass, they’re a lot more durable than you’d think so they’re very good quality. Since each product is made by hand, no two pieces are exactly alike. The accessories are beautiful as well and they’ll definitely catch </a:t>
            </a:r>
            <a:r>
              <a:rPr lang="en-US" baseline="0" smtClean="0"/>
              <a:t>people’s attention.</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5</a:t>
            </a:fld>
            <a:endParaRPr lang="en-US"/>
          </a:p>
        </p:txBody>
      </p:sp>
    </p:spTree>
    <p:extLst>
      <p:ext uri="{BB962C8B-B14F-4D97-AF65-F5344CB8AC3E}">
        <p14:creationId xmlns:p14="http://schemas.microsoft.com/office/powerpoint/2010/main" val="2392825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mission of With, Love Afrikka is to help customers get quality jewelry and accessories at an affordable price. I will be giving people from my country, Ghana, the opportunity to be able to feed their families because I will be buying their products, therefore generating more business for them which will result in more money being brought in.</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6</a:t>
            </a:fld>
            <a:endParaRPr lang="en-US"/>
          </a:p>
        </p:txBody>
      </p:sp>
    </p:spTree>
    <p:extLst>
      <p:ext uri="{BB962C8B-B14F-4D97-AF65-F5344CB8AC3E}">
        <p14:creationId xmlns:p14="http://schemas.microsoft.com/office/powerpoint/2010/main" val="1384787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7</a:t>
            </a:fld>
            <a:endParaRPr lang="en-US"/>
          </a:p>
        </p:txBody>
      </p:sp>
    </p:spTree>
    <p:extLst>
      <p:ext uri="{BB962C8B-B14F-4D97-AF65-F5344CB8AC3E}">
        <p14:creationId xmlns:p14="http://schemas.microsoft.com/office/powerpoint/2010/main" val="630494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business falls under the industry of Family clothing stores, which generates about 98 billion dollars annually in the U.S alone. The people who fall under my target market are young adults, mostly late teens to late 20s, in the Harford area who shop online frequently and enjoy being the center of attention. The total population of Connecticut is 3,574,097,  but since that is too large a number to tackle I decided to look at the Hartford population (124,775). 60% of the people who took my survey actually fall into my target market, bringing my market size to 74,865 which is still a pretty large number, but workable.</a:t>
            </a:r>
            <a:endParaRPr lang="en-US" dirty="0" smtClean="0"/>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a:p>
        </p:txBody>
      </p:sp>
    </p:spTree>
    <p:extLst>
      <p:ext uri="{BB962C8B-B14F-4D97-AF65-F5344CB8AC3E}">
        <p14:creationId xmlns:p14="http://schemas.microsoft.com/office/powerpoint/2010/main" val="264718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plan on using social media and my website to get the word out about my products and when I start to get customers that are satisfied with my service, word of mouth will be another way of promotion. I’ll also use business cards to promote. For sales I’ll go to smaller businesses and shops and ask them if they can sell my items in their shops. I’ll also sell myself and go to trade and craft shows in order to enlarge my potential customer pool.</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a:p>
        </p:txBody>
      </p:sp>
    </p:spTree>
    <p:extLst>
      <p:ext uri="{BB962C8B-B14F-4D97-AF65-F5344CB8AC3E}">
        <p14:creationId xmlns:p14="http://schemas.microsoft.com/office/powerpoint/2010/main" val="131163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2082-6CD8-49EB-9E7D-72F36DBAD8F0}"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24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2082-6CD8-49EB-9E7D-72F36DBAD8F0}" type="slidenum">
              <a:rPr lang="en-US" smtClean="0"/>
              <a:pPr/>
              <a:t>‹#›</a:t>
            </a:fld>
            <a:endParaRPr lang="en-US"/>
          </a:p>
        </p:txBody>
      </p:sp>
    </p:spTree>
    <p:extLst>
      <p:ext uri="{BB962C8B-B14F-4D97-AF65-F5344CB8AC3E}">
        <p14:creationId xmlns:p14="http://schemas.microsoft.com/office/powerpoint/2010/main" val="1880387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2082-6CD8-49EB-9E7D-72F36DBAD8F0}" type="slidenum">
              <a:rPr lang="en-US" smtClean="0"/>
              <a:pPr/>
              <a:t>‹#›</a:t>
            </a:fld>
            <a:endParaRPr lang="en-US"/>
          </a:p>
        </p:txBody>
      </p:sp>
    </p:spTree>
    <p:extLst>
      <p:ext uri="{BB962C8B-B14F-4D97-AF65-F5344CB8AC3E}">
        <p14:creationId xmlns:p14="http://schemas.microsoft.com/office/powerpoint/2010/main" val="1434105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2082-6CD8-49EB-9E7D-72F36DBAD8F0}" type="slidenum">
              <a:rPr lang="en-US" smtClean="0"/>
              <a:pPr/>
              <a:t>‹#›</a:t>
            </a:fld>
            <a:endParaRPr lang="en-US"/>
          </a:p>
        </p:txBody>
      </p:sp>
    </p:spTree>
    <p:extLst>
      <p:ext uri="{BB962C8B-B14F-4D97-AF65-F5344CB8AC3E}">
        <p14:creationId xmlns:p14="http://schemas.microsoft.com/office/powerpoint/2010/main" val="1466856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2082-6CD8-49EB-9E7D-72F36DBAD8F0}" type="slidenum">
              <a:rPr lang="en-US" smtClean="0"/>
              <a:pPr/>
              <a:t>‹#›</a:t>
            </a:fld>
            <a:endParaRPr lang="en-US"/>
          </a:p>
        </p:txBody>
      </p:sp>
    </p:spTree>
    <p:extLst>
      <p:ext uri="{BB962C8B-B14F-4D97-AF65-F5344CB8AC3E}">
        <p14:creationId xmlns:p14="http://schemas.microsoft.com/office/powerpoint/2010/main" val="1667841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2082-6CD8-49EB-9E7D-72F36DBAD8F0}" type="slidenum">
              <a:rPr lang="en-US" smtClean="0"/>
              <a:pPr/>
              <a:t>‹#›</a:t>
            </a:fld>
            <a:endParaRPr lang="en-US"/>
          </a:p>
        </p:txBody>
      </p:sp>
    </p:spTree>
    <p:extLst>
      <p:ext uri="{BB962C8B-B14F-4D97-AF65-F5344CB8AC3E}">
        <p14:creationId xmlns:p14="http://schemas.microsoft.com/office/powerpoint/2010/main" val="3498114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32082-6CD8-49EB-9E7D-72F36DBAD8F0}" type="slidenum">
              <a:rPr lang="en-US" smtClean="0"/>
              <a:pPr/>
              <a:t>‹#›</a:t>
            </a:fld>
            <a:endParaRPr lang="en-US"/>
          </a:p>
        </p:txBody>
      </p:sp>
    </p:spTree>
    <p:extLst>
      <p:ext uri="{BB962C8B-B14F-4D97-AF65-F5344CB8AC3E}">
        <p14:creationId xmlns:p14="http://schemas.microsoft.com/office/powerpoint/2010/main" val="2748792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A32082-6CD8-49EB-9E7D-72F36DBAD8F0}" type="slidenum">
              <a:rPr lang="en-US" smtClean="0"/>
              <a:pPr/>
              <a:t>‹#›</a:t>
            </a:fld>
            <a:endParaRPr lang="en-US"/>
          </a:p>
        </p:txBody>
      </p:sp>
    </p:spTree>
    <p:extLst>
      <p:ext uri="{BB962C8B-B14F-4D97-AF65-F5344CB8AC3E}">
        <p14:creationId xmlns:p14="http://schemas.microsoft.com/office/powerpoint/2010/main" val="465486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A32082-6CD8-49EB-9E7D-72F36DBAD8F0}" type="slidenum">
              <a:rPr lang="en-US" smtClean="0"/>
              <a:pPr/>
              <a:t>‹#›</a:t>
            </a:fld>
            <a:endParaRPr lang="en-US"/>
          </a:p>
        </p:txBody>
      </p:sp>
    </p:spTree>
    <p:extLst>
      <p:ext uri="{BB962C8B-B14F-4D97-AF65-F5344CB8AC3E}">
        <p14:creationId xmlns:p14="http://schemas.microsoft.com/office/powerpoint/2010/main" val="910526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A32082-6CD8-49EB-9E7D-72F36DBAD8F0}" type="slidenum">
              <a:rPr lang="en-US" smtClean="0"/>
              <a:pPr/>
              <a:t>‹#›</a:t>
            </a:fld>
            <a:endParaRPr lang="en-US"/>
          </a:p>
        </p:txBody>
      </p:sp>
    </p:spTree>
    <p:extLst>
      <p:ext uri="{BB962C8B-B14F-4D97-AF65-F5344CB8AC3E}">
        <p14:creationId xmlns:p14="http://schemas.microsoft.com/office/powerpoint/2010/main" val="729888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32082-6CD8-49EB-9E7D-72F36DBAD8F0}" type="slidenum">
              <a:rPr lang="en-US" smtClean="0"/>
              <a:pPr/>
              <a:t>‹#›</a:t>
            </a:fld>
            <a:endParaRPr lang="en-US"/>
          </a:p>
        </p:txBody>
      </p:sp>
    </p:spTree>
    <p:extLst>
      <p:ext uri="{BB962C8B-B14F-4D97-AF65-F5344CB8AC3E}">
        <p14:creationId xmlns:p14="http://schemas.microsoft.com/office/powerpoint/2010/main" val="68705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2082-6CD8-49EB-9E7D-72F36DBAD8F0}" type="slidenum">
              <a:rPr lang="en-US" smtClean="0"/>
              <a:pPr/>
              <a:t>‹#›</a:t>
            </a:fld>
            <a:endParaRPr lang="en-US"/>
          </a:p>
        </p:txBody>
      </p:sp>
    </p:spTree>
    <p:extLst>
      <p:ext uri="{BB962C8B-B14F-4D97-AF65-F5344CB8AC3E}">
        <p14:creationId xmlns:p14="http://schemas.microsoft.com/office/powerpoint/2010/main" val="4068840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32082-6CD8-49EB-9E7D-72F36DBAD8F0}" type="slidenum">
              <a:rPr lang="en-US" smtClean="0"/>
              <a:pPr/>
              <a:t>‹#›</a:t>
            </a:fld>
            <a:endParaRPr lang="en-US"/>
          </a:p>
        </p:txBody>
      </p:sp>
    </p:spTree>
    <p:extLst>
      <p:ext uri="{BB962C8B-B14F-4D97-AF65-F5344CB8AC3E}">
        <p14:creationId xmlns:p14="http://schemas.microsoft.com/office/powerpoint/2010/main" val="1540470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2082-6CD8-49EB-9E7D-72F36DBAD8F0}" type="slidenum">
              <a:rPr lang="en-US" smtClean="0"/>
              <a:pPr/>
              <a:t>‹#›</a:t>
            </a:fld>
            <a:endParaRPr lang="en-US"/>
          </a:p>
        </p:txBody>
      </p:sp>
    </p:spTree>
    <p:extLst>
      <p:ext uri="{BB962C8B-B14F-4D97-AF65-F5344CB8AC3E}">
        <p14:creationId xmlns:p14="http://schemas.microsoft.com/office/powerpoint/2010/main" val="1349685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2082-6CD8-49EB-9E7D-72F36DBAD8F0}" type="slidenum">
              <a:rPr lang="en-US" smtClean="0"/>
              <a:pPr/>
              <a:t>‹#›</a:t>
            </a:fld>
            <a:endParaRPr lang="en-US"/>
          </a:p>
        </p:txBody>
      </p:sp>
    </p:spTree>
    <p:extLst>
      <p:ext uri="{BB962C8B-B14F-4D97-AF65-F5344CB8AC3E}">
        <p14:creationId xmlns:p14="http://schemas.microsoft.com/office/powerpoint/2010/main" val="731633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2082-6CD8-49EB-9E7D-72F36DBAD8F0}"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9196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32082-6CD8-49EB-9E7D-72F36DBAD8F0}" type="slidenum">
              <a:rPr lang="en-US" smtClean="0"/>
              <a:pPr/>
              <a:t>‹#›</a:t>
            </a:fld>
            <a:endParaRPr lang="en-US"/>
          </a:p>
        </p:txBody>
      </p:sp>
    </p:spTree>
    <p:extLst>
      <p:ext uri="{BB962C8B-B14F-4D97-AF65-F5344CB8AC3E}">
        <p14:creationId xmlns:p14="http://schemas.microsoft.com/office/powerpoint/2010/main" val="329662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A32082-6CD8-49EB-9E7D-72F36DBAD8F0}"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24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A32082-6CD8-49EB-9E7D-72F36DBAD8F0}" type="slidenum">
              <a:rPr lang="en-US" smtClean="0"/>
              <a:pPr/>
              <a:t>‹#›</a:t>
            </a:fld>
            <a:endParaRPr lang="en-US"/>
          </a:p>
        </p:txBody>
      </p:sp>
    </p:spTree>
    <p:extLst>
      <p:ext uri="{BB962C8B-B14F-4D97-AF65-F5344CB8AC3E}">
        <p14:creationId xmlns:p14="http://schemas.microsoft.com/office/powerpoint/2010/main" val="1958835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A32082-6CD8-49EB-9E7D-72F36DBAD8F0}" type="slidenum">
              <a:rPr lang="en-US" smtClean="0"/>
              <a:pPr/>
              <a:t>‹#›</a:t>
            </a:fld>
            <a:endParaRPr lang="en-US"/>
          </a:p>
        </p:txBody>
      </p:sp>
    </p:spTree>
    <p:extLst>
      <p:ext uri="{BB962C8B-B14F-4D97-AF65-F5344CB8AC3E}">
        <p14:creationId xmlns:p14="http://schemas.microsoft.com/office/powerpoint/2010/main" val="318554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32082-6CD8-49EB-9E7D-72F36DBAD8F0}"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25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2B0A7-B64F-4D0E-BF4F-77AD80EF6C9A}"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32082-6CD8-49EB-9E7D-72F36DBAD8F0}" type="slidenum">
              <a:rPr lang="en-US" smtClean="0"/>
              <a:pPr/>
              <a:t>‹#›</a:t>
            </a:fld>
            <a:endParaRPr lang="en-US"/>
          </a:p>
        </p:txBody>
      </p:sp>
    </p:spTree>
    <p:extLst>
      <p:ext uri="{BB962C8B-B14F-4D97-AF65-F5344CB8AC3E}">
        <p14:creationId xmlns:p14="http://schemas.microsoft.com/office/powerpoint/2010/main" val="22332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C72B0A7-B64F-4D0E-BF4F-77AD80EF6C9A}" type="datetimeFigureOut">
              <a:rPr lang="en-US" smtClean="0"/>
              <a:pPr/>
              <a:t>12/12/2013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7A32082-6CD8-49EB-9E7D-72F36DBAD8F0}" type="slidenum">
              <a:rPr lang="en-US" smtClean="0"/>
              <a:pPr/>
              <a:t>‹#›</a:t>
            </a:fld>
            <a:endParaRPr lang="en-US"/>
          </a:p>
        </p:txBody>
      </p:sp>
    </p:spTree>
    <p:extLst>
      <p:ext uri="{BB962C8B-B14F-4D97-AF65-F5344CB8AC3E}">
        <p14:creationId xmlns:p14="http://schemas.microsoft.com/office/powerpoint/2010/main" val="21123692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2B0A7-B64F-4D0E-BF4F-77AD80EF6C9A}" type="datetimeFigureOut">
              <a:rPr lang="en-US" smtClean="0"/>
              <a:pPr/>
              <a:t>12/12/2013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32082-6CD8-49EB-9E7D-72F36DBAD8F0}" type="slidenum">
              <a:rPr lang="en-US" smtClean="0"/>
              <a:pPr/>
              <a:t>‹#›</a:t>
            </a:fld>
            <a:endParaRPr lang="en-US"/>
          </a:p>
        </p:txBody>
      </p:sp>
    </p:spTree>
    <p:extLst>
      <p:ext uri="{BB962C8B-B14F-4D97-AF65-F5344CB8AC3E}">
        <p14:creationId xmlns:p14="http://schemas.microsoft.com/office/powerpoint/2010/main" val="7579245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hyperlink" Target="http://loveafrikka.webs.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6.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911" y="0"/>
            <a:ext cx="7160177" cy="6858000"/>
          </a:xfrm>
          <a:prstGeom prst="rect">
            <a:avLst/>
          </a:prstGeom>
        </p:spPr>
      </p:pic>
      <p:grpSp>
        <p:nvGrpSpPr>
          <p:cNvPr id="2" name="Group 1"/>
          <p:cNvGrpSpPr/>
          <p:nvPr/>
        </p:nvGrpSpPr>
        <p:grpSpPr>
          <a:xfrm>
            <a:off x="-1" y="0"/>
            <a:ext cx="9144000" cy="6858000"/>
            <a:chOff x="0" y="0"/>
            <a:chExt cx="9144000" cy="6858000"/>
          </a:xfrm>
        </p:grpSpPr>
        <p:pic>
          <p:nvPicPr>
            <p:cNvPr id="2052" name="Picture 4" descr="F:\high-res-white-p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IMG_954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041"/>
              <a:ext cx="4572000" cy="68526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458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FKai-SB" panose="03000509000000000000" pitchFamily="65" charset="-120"/>
                <a:ea typeface="DFKai-SB" panose="03000509000000000000" pitchFamily="65" charset="-120"/>
              </a:rPr>
              <a:t>C</a:t>
            </a:r>
            <a:r>
              <a:rPr lang="en-US" dirty="0" smtClean="0">
                <a:latin typeface="DFKai-SB" panose="03000509000000000000" pitchFamily="65" charset="-120"/>
                <a:ea typeface="DFKai-SB" panose="03000509000000000000" pitchFamily="65" charset="-120"/>
              </a:rPr>
              <a:t>ompetition</a:t>
            </a:r>
            <a:endParaRPr lang="en-US" dirty="0">
              <a:latin typeface="DFKai-SB" panose="03000509000000000000" pitchFamily="65" charset="-120"/>
              <a:ea typeface="DFKai-SB" panose="03000509000000000000" pitchFamily="65" charset="-12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9559135"/>
              </p:ext>
            </p:extLst>
          </p:nvPr>
        </p:nvGraphicFramePr>
        <p:xfrm>
          <a:off x="457200" y="1371600"/>
          <a:ext cx="8229600" cy="2667000"/>
        </p:xfrm>
        <a:graphic>
          <a:graphicData uri="http://schemas.openxmlformats.org/drawingml/2006/table">
            <a:tbl>
              <a:tblPr firstRow="1" bandRow="1">
                <a:tableStyleId>{5C22544A-7EE6-4342-B048-85BDC9FD1C3A}</a:tableStyleId>
              </a:tblPr>
              <a:tblGrid>
                <a:gridCol w="2057400"/>
                <a:gridCol w="1905000"/>
                <a:gridCol w="2133600"/>
                <a:gridCol w="2133600"/>
              </a:tblGrid>
              <a:tr h="819150">
                <a:tc>
                  <a:txBody>
                    <a:bodyPr/>
                    <a:lstStyle/>
                    <a:p>
                      <a:endParaRPr lang="en-US" dirty="0"/>
                    </a:p>
                  </a:txBody>
                  <a:tcPr>
                    <a:lnR w="38100" cap="flat" cmpd="sng" algn="ctr">
                      <a:solidFill>
                        <a:schemeClr val="tx1"/>
                      </a:solidFill>
                      <a:prstDash val="solid"/>
                      <a:round/>
                      <a:headEnd type="none" w="med" len="med"/>
                      <a:tailEnd type="none" w="med" len="med"/>
                    </a:lnR>
                  </a:tcPr>
                </a:tc>
                <a:tc>
                  <a:txBody>
                    <a:bodyPr/>
                    <a:lstStyle/>
                    <a:p>
                      <a:r>
                        <a:rPr lang="en-US" dirty="0" smtClean="0"/>
                        <a:t>Love,</a:t>
                      </a:r>
                      <a:r>
                        <a:rPr lang="en-US" baseline="0" dirty="0" smtClean="0"/>
                        <a:t> </a:t>
                      </a:r>
                      <a:r>
                        <a:rPr lang="en-US" baseline="0" dirty="0" err="1" smtClean="0"/>
                        <a:t>Afrikka</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US" dirty="0" smtClean="0"/>
                        <a:t>Pandora</a:t>
                      </a:r>
                      <a:endParaRPr lang="en-US" dirty="0"/>
                    </a:p>
                  </a:txBody>
                  <a:tcPr>
                    <a:lnL w="38100" cap="flat" cmpd="sng" algn="ctr">
                      <a:solidFill>
                        <a:schemeClr val="tx1"/>
                      </a:solidFill>
                      <a:prstDash val="solid"/>
                      <a:round/>
                      <a:headEnd type="none" w="med" len="med"/>
                      <a:tailEnd type="none" w="med" len="med"/>
                    </a:lnL>
                    <a:lnT w="38100" cap="flat" cmpd="sng" algn="ctr">
                      <a:noFill/>
                      <a:prstDash val="sysDash"/>
                      <a:round/>
                      <a:headEnd type="none" w="med" len="med"/>
                      <a:tailEnd type="none" w="med" len="med"/>
                    </a:lnT>
                  </a:tcPr>
                </a:tc>
                <a:tc>
                  <a:txBody>
                    <a:bodyPr/>
                    <a:lstStyle/>
                    <a:p>
                      <a:r>
                        <a:rPr lang="en-US" dirty="0" err="1" smtClean="0"/>
                        <a:t>AtelierChokerbali</a:t>
                      </a:r>
                      <a:endParaRPr lang="en-US" dirty="0"/>
                    </a:p>
                  </a:txBody>
                  <a:tcPr/>
                </a:tc>
              </a:tr>
              <a:tr h="628650">
                <a:tc>
                  <a:txBody>
                    <a:bodyPr/>
                    <a:lstStyle/>
                    <a:p>
                      <a:r>
                        <a:rPr lang="en-US" dirty="0" smtClean="0"/>
                        <a:t>Price</a:t>
                      </a:r>
                      <a:endParaRPr lang="en-US" dirty="0"/>
                    </a:p>
                  </a:txBody>
                  <a:tcPr>
                    <a:lnR w="38100" cap="flat" cmpd="sng" algn="ctr">
                      <a:solidFill>
                        <a:schemeClr val="tx1"/>
                      </a:solidFill>
                      <a:prstDash val="solid"/>
                      <a:round/>
                      <a:headEnd type="none" w="med" len="med"/>
                      <a:tailEnd type="none" w="med" len="med"/>
                    </a:lnR>
                  </a:tcPr>
                </a:tc>
                <a:tc>
                  <a:txBody>
                    <a:bodyPr/>
                    <a:lstStyle/>
                    <a:p>
                      <a:r>
                        <a:rPr lang="en-US" dirty="0" smtClean="0"/>
                        <a:t>Moderate</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dirty="0" smtClean="0"/>
                        <a:t>High</a:t>
                      </a:r>
                      <a:endParaRPr lang="en-US" dirty="0"/>
                    </a:p>
                  </a:txBody>
                  <a:tcPr>
                    <a:lnL w="38100" cap="flat" cmpd="sng" algn="ctr">
                      <a:solidFill>
                        <a:schemeClr val="tx1"/>
                      </a:solidFill>
                      <a:prstDash val="solid"/>
                      <a:round/>
                      <a:headEnd type="none" w="med" len="med"/>
                      <a:tailEnd type="none" w="med" len="med"/>
                    </a:lnL>
                  </a:tcPr>
                </a:tc>
                <a:tc>
                  <a:txBody>
                    <a:bodyPr/>
                    <a:lstStyle/>
                    <a:p>
                      <a:r>
                        <a:rPr lang="en-US" dirty="0" smtClean="0"/>
                        <a:t>Moderate</a:t>
                      </a:r>
                      <a:endParaRPr lang="en-US" dirty="0"/>
                    </a:p>
                  </a:txBody>
                  <a:tcPr/>
                </a:tc>
              </a:tr>
              <a:tr h="609600">
                <a:tc>
                  <a:txBody>
                    <a:bodyPr/>
                    <a:lstStyle/>
                    <a:p>
                      <a:r>
                        <a:rPr lang="en-US" dirty="0" smtClean="0"/>
                        <a:t>Quality</a:t>
                      </a:r>
                      <a:endParaRPr lang="en-US" dirty="0"/>
                    </a:p>
                  </a:txBody>
                  <a:tcPr>
                    <a:lnR w="38100" cap="flat" cmpd="sng" algn="ctr">
                      <a:solidFill>
                        <a:schemeClr val="tx1"/>
                      </a:solidFill>
                      <a:prstDash val="solid"/>
                      <a:round/>
                      <a:headEnd type="none" w="med" len="med"/>
                      <a:tailEnd type="none" w="med" len="med"/>
                    </a:lnR>
                  </a:tcPr>
                </a:tc>
                <a:tc>
                  <a:txBody>
                    <a:bodyPr/>
                    <a:lstStyle/>
                    <a:p>
                      <a:r>
                        <a:rPr lang="en-US" dirty="0" smtClean="0"/>
                        <a:t>Good</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dirty="0" smtClean="0"/>
                        <a:t>High</a:t>
                      </a:r>
                      <a:endParaRPr lang="en-US" dirty="0"/>
                    </a:p>
                  </a:txBody>
                  <a:tcPr>
                    <a:lnL w="38100" cap="flat" cmpd="sng" algn="ctr">
                      <a:solidFill>
                        <a:schemeClr val="tx1"/>
                      </a:solidFill>
                      <a:prstDash val="solid"/>
                      <a:round/>
                      <a:headEnd type="none" w="med" len="med"/>
                      <a:tailEnd type="none" w="med" len="med"/>
                    </a:lnL>
                  </a:tcPr>
                </a:tc>
                <a:tc>
                  <a:txBody>
                    <a:bodyPr/>
                    <a:lstStyle/>
                    <a:p>
                      <a:r>
                        <a:rPr lang="en-US" dirty="0" smtClean="0"/>
                        <a:t>Good</a:t>
                      </a:r>
                      <a:endParaRPr lang="en-US" dirty="0"/>
                    </a:p>
                  </a:txBody>
                  <a:tcPr/>
                </a:tc>
              </a:tr>
              <a:tr h="609600">
                <a:tc>
                  <a:txBody>
                    <a:bodyPr/>
                    <a:lstStyle/>
                    <a:p>
                      <a:r>
                        <a:rPr lang="en-US" dirty="0" smtClean="0"/>
                        <a:t>Available Where</a:t>
                      </a:r>
                      <a:endParaRPr lang="en-US" dirty="0"/>
                    </a:p>
                  </a:txBody>
                  <a:tcPr>
                    <a:lnR w="38100" cap="flat" cmpd="sng" algn="ctr">
                      <a:solidFill>
                        <a:schemeClr val="tx1"/>
                      </a:solidFill>
                      <a:prstDash val="solid"/>
                      <a:round/>
                      <a:headEnd type="none" w="med" len="med"/>
                      <a:tailEnd type="none" w="med" len="med"/>
                    </a:lnR>
                  </a:tcPr>
                </a:tc>
                <a:tc>
                  <a:txBody>
                    <a:bodyPr/>
                    <a:lstStyle/>
                    <a:p>
                      <a:r>
                        <a:rPr lang="en-US" dirty="0" smtClean="0"/>
                        <a:t>Online</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en-US" dirty="0" smtClean="0"/>
                        <a:t>Online</a:t>
                      </a:r>
                      <a:r>
                        <a:rPr lang="en-US" baseline="0" dirty="0" smtClean="0"/>
                        <a:t> &amp; in stores</a:t>
                      </a:r>
                      <a:endParaRPr lang="en-US" dirty="0"/>
                    </a:p>
                  </a:txBody>
                  <a:tcPr>
                    <a:lnL w="38100" cap="flat" cmpd="sng" algn="ctr">
                      <a:solidFill>
                        <a:schemeClr val="tx1"/>
                      </a:solidFill>
                      <a:prstDash val="solid"/>
                      <a:round/>
                      <a:headEnd type="none" w="med" len="med"/>
                      <a:tailEnd type="none" w="med" len="med"/>
                    </a:lnL>
                  </a:tcPr>
                </a:tc>
                <a:tc>
                  <a:txBody>
                    <a:bodyPr/>
                    <a:lstStyle/>
                    <a:p>
                      <a:r>
                        <a:rPr lang="en-US" dirty="0" smtClean="0"/>
                        <a:t>Online</a:t>
                      </a:r>
                      <a:endParaRPr lang="en-US" dirty="0"/>
                    </a:p>
                  </a:txBody>
                  <a:tcPr/>
                </a:tc>
              </a:tr>
            </a:tbl>
          </a:graphicData>
        </a:graphic>
      </p:graphicFrame>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350194438"/>
              </p:ext>
            </p:extLst>
          </p:nvPr>
        </p:nvGraphicFramePr>
        <p:xfrm>
          <a:off x="457200" y="4267200"/>
          <a:ext cx="8229600" cy="1158240"/>
        </p:xfrm>
        <a:graphic>
          <a:graphicData uri="http://schemas.openxmlformats.org/drawingml/2006/table">
            <a:tbl>
              <a:tblPr firstRow="1" bandRow="1">
                <a:tableStyleId>{5C22544A-7EE6-4342-B048-85BDC9FD1C3A}</a:tableStyleId>
              </a:tblPr>
              <a:tblGrid>
                <a:gridCol w="8229600"/>
              </a:tblGrid>
              <a:tr h="0">
                <a:tc>
                  <a:txBody>
                    <a:bodyPr/>
                    <a:lstStyle/>
                    <a:p>
                      <a:pPr algn="ctr"/>
                      <a:r>
                        <a:rPr lang="en-US" sz="1600" dirty="0" smtClean="0">
                          <a:solidFill>
                            <a:schemeClr val="bg1"/>
                          </a:solidFill>
                        </a:rPr>
                        <a:t>Your Competitive</a:t>
                      </a:r>
                      <a:r>
                        <a:rPr lang="en-US" sz="1600" baseline="0" dirty="0" smtClean="0">
                          <a:solidFill>
                            <a:schemeClr val="bg1"/>
                          </a:solidFill>
                        </a:rPr>
                        <a:t> Advantages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r>
                        <a:rPr lang="en-US" sz="1600" dirty="0" smtClean="0"/>
                        <a:t>1. Recycled</a:t>
                      </a:r>
                      <a:r>
                        <a:rPr lang="en-US" sz="1600" baseline="0" dirty="0" smtClean="0"/>
                        <a:t> material and </a:t>
                      </a:r>
                      <a:r>
                        <a:rPr lang="en-US" sz="1600" baseline="0" smtClean="0"/>
                        <a:t>eco friendly</a:t>
                      </a:r>
                      <a:endParaRPr lang="en-US" sz="1600" dirty="0" smtClean="0"/>
                    </a:p>
                    <a:p>
                      <a:r>
                        <a:rPr lang="en-US" sz="1600" dirty="0" smtClean="0"/>
                        <a:t>2. High Quality</a:t>
                      </a:r>
                    </a:p>
                    <a:p>
                      <a:r>
                        <a:rPr lang="en-US" sz="1600" dirty="0" smtClean="0"/>
                        <a:t>3. Aesthetically</a:t>
                      </a:r>
                      <a:r>
                        <a:rPr lang="en-US" sz="1600" baseline="0" dirty="0" smtClean="0"/>
                        <a:t> pleasing</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FKai-SB" panose="03000509000000000000" pitchFamily="65" charset="-120"/>
                <a:ea typeface="DFKai-SB" panose="03000509000000000000" pitchFamily="65" charset="-120"/>
              </a:rPr>
              <a:t>Qualifications</a:t>
            </a:r>
            <a:endParaRPr lang="en-US" dirty="0">
              <a:latin typeface="DFKai-SB" panose="03000509000000000000" pitchFamily="65" charset="-120"/>
              <a:ea typeface="DFKai-SB" panose="03000509000000000000" pitchFamily="65" charset="-120"/>
            </a:endParaRPr>
          </a:p>
        </p:txBody>
      </p:sp>
      <p:sp>
        <p:nvSpPr>
          <p:cNvPr id="3" name="Content Placeholder 2"/>
          <p:cNvSpPr>
            <a:spLocks noGrp="1"/>
          </p:cNvSpPr>
          <p:nvPr>
            <p:ph idx="1"/>
          </p:nvPr>
        </p:nvSpPr>
        <p:spPr/>
        <p:txBody>
          <a:bodyPr/>
          <a:lstStyle/>
          <a:p>
            <a:r>
              <a:rPr lang="en-US" dirty="0" smtClean="0"/>
              <a:t>Already Operational</a:t>
            </a:r>
          </a:p>
          <a:p>
            <a:r>
              <a:rPr lang="en-US" dirty="0" smtClean="0"/>
              <a:t>I have taken an Entrepreneurship &amp; Marketing course</a:t>
            </a:r>
          </a:p>
          <a:p>
            <a:r>
              <a:rPr lang="en-US" dirty="0" smtClean="0"/>
              <a:t>I have connections to Ghana</a:t>
            </a:r>
          </a:p>
          <a:p>
            <a:r>
              <a:rPr lang="en-US" dirty="0" smtClean="0"/>
              <a:t>I am a member of my own target market</a:t>
            </a:r>
          </a:p>
          <a:p>
            <a:r>
              <a:rPr lang="en-US" dirty="0" smtClean="0"/>
              <a:t>I’m very creative</a:t>
            </a:r>
          </a:p>
          <a:p>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4194770"/>
            <a:ext cx="4114801" cy="218209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FKai-SB" panose="03000509000000000000" pitchFamily="65" charset="-120"/>
                <a:ea typeface="DFKai-SB" panose="03000509000000000000" pitchFamily="65" charset="-120"/>
              </a:rPr>
              <a:t>S</a:t>
            </a:r>
            <a:r>
              <a:rPr lang="en-US" dirty="0" smtClean="0">
                <a:latin typeface="DFKai-SB" panose="03000509000000000000" pitchFamily="65" charset="-120"/>
                <a:ea typeface="DFKai-SB" panose="03000509000000000000" pitchFamily="65" charset="-120"/>
              </a:rPr>
              <a:t>ales Projections</a:t>
            </a:r>
            <a:endParaRPr lang="en-US" dirty="0">
              <a:latin typeface="DFKai-SB" panose="03000509000000000000" pitchFamily="65" charset="-120"/>
              <a:ea typeface="DFKai-SB" panose="03000509000000000000" pitchFamily="65" charset="-12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2170765"/>
              </p:ext>
            </p:extLst>
          </p:nvPr>
        </p:nvGraphicFramePr>
        <p:xfrm>
          <a:off x="533400" y="2743200"/>
          <a:ext cx="8077200" cy="3611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00" y="1677888"/>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Total Units</a:t>
            </a:r>
          </a:p>
          <a:p>
            <a:pPr lvl="0" algn="ctr">
              <a:defRPr/>
            </a:pPr>
            <a:r>
              <a:rPr lang="en-US" sz="2000" b="1" dirty="0" smtClean="0">
                <a:cs typeface="Arial" pitchFamily="34" charset="0"/>
              </a:rPr>
              <a:t>225</a:t>
            </a:r>
            <a:endParaRPr lang="en-US" sz="2000" b="1" dirty="0" smtClean="0">
              <a:solidFill>
                <a:prstClr val="black"/>
              </a:solidFill>
            </a:endParaRPr>
          </a:p>
        </p:txBody>
      </p:sp>
      <p:sp>
        <p:nvSpPr>
          <p:cNvPr id="8" name="TextBox 7"/>
          <p:cNvSpPr txBox="1"/>
          <p:nvPr/>
        </p:nvSpPr>
        <p:spPr>
          <a:xfrm>
            <a:off x="3581400" y="1676400"/>
            <a:ext cx="21336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Gross Revenue</a:t>
            </a:r>
          </a:p>
          <a:p>
            <a:pPr lvl="0" algn="ctr">
              <a:defRPr/>
            </a:pPr>
            <a:r>
              <a:rPr lang="en-US" sz="2000" b="1" dirty="0" smtClean="0">
                <a:cs typeface="Arial" pitchFamily="34" charset="0"/>
              </a:rPr>
              <a:t>$4,500</a:t>
            </a:r>
            <a:endParaRPr lang="en-US" sz="2000" b="1" dirty="0" smtClean="0">
              <a:solidFill>
                <a:prstClr val="black"/>
              </a:solidFill>
            </a:endParaRPr>
          </a:p>
        </p:txBody>
      </p:sp>
      <p:sp>
        <p:nvSpPr>
          <p:cNvPr id="9" name="TextBox 8"/>
          <p:cNvSpPr txBox="1"/>
          <p:nvPr/>
        </p:nvSpPr>
        <p:spPr>
          <a:xfrm>
            <a:off x="5943600" y="1676400"/>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Net Profit</a:t>
            </a:r>
          </a:p>
          <a:p>
            <a:pPr lvl="0" algn="ctr">
              <a:defRPr/>
            </a:pPr>
            <a:r>
              <a:rPr lang="en-US" sz="2000" b="1" dirty="0" smtClean="0">
                <a:cs typeface="Arial" pitchFamily="34" charset="0"/>
              </a:rPr>
              <a:t>$3,152</a:t>
            </a:r>
            <a:endParaRPr lang="en-US" sz="2000" b="1" dirty="0" smtClean="0">
              <a:solidFill>
                <a:prstClr val="black"/>
              </a:solidFill>
            </a:endParaRPr>
          </a:p>
        </p:txBody>
      </p:sp>
      <p:pic>
        <p:nvPicPr>
          <p:cNvPr id="7" name="Content Placeholder 9" descr="logo secondary.jpg"/>
          <p:cNvPicPr>
            <a:picLocks noChangeAspect="1"/>
          </p:cNvPicPr>
          <p:nvPr/>
        </p:nvPicPr>
        <p:blipFill>
          <a:blip r:embed="rId4" cstate="print"/>
          <a:stretch>
            <a:fillRect/>
          </a:stretch>
        </p:blipFill>
        <p:spPr>
          <a:xfrm>
            <a:off x="7315200" y="5895726"/>
            <a:ext cx="1828800" cy="96227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FKai-SB" panose="03000509000000000000" pitchFamily="65" charset="-120"/>
                <a:ea typeface="DFKai-SB" panose="03000509000000000000" pitchFamily="65" charset="-120"/>
              </a:rPr>
              <a:t>Start-up Funds</a:t>
            </a:r>
            <a:endParaRPr lang="en-US" dirty="0">
              <a:latin typeface="DFKai-SB" panose="03000509000000000000" pitchFamily="65" charset="-120"/>
              <a:ea typeface="DFKai-SB" panose="03000509000000000000" pitchFamily="65" charset="-12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83036622"/>
              </p:ext>
            </p:extLst>
          </p:nvPr>
        </p:nvGraphicFramePr>
        <p:xfrm>
          <a:off x="1066800" y="1371600"/>
          <a:ext cx="7162801" cy="3169920"/>
        </p:xfrm>
        <a:graphic>
          <a:graphicData uri="http://schemas.openxmlformats.org/drawingml/2006/table">
            <a:tbl>
              <a:tblPr/>
              <a:tblGrid>
                <a:gridCol w="2302329"/>
                <a:gridCol w="3260271"/>
                <a:gridCol w="1600201"/>
              </a:tblGrid>
              <a:tr h="41483">
                <a:tc>
                  <a:txBody>
                    <a:bodyPr/>
                    <a:lstStyle/>
                    <a:p>
                      <a:pPr marL="0" marR="0" algn="ctr">
                        <a:spcBef>
                          <a:spcPts val="0"/>
                        </a:spcBef>
                        <a:spcAft>
                          <a:spcPts val="0"/>
                        </a:spcAft>
                      </a:pPr>
                      <a:r>
                        <a:rPr lang="en-US" sz="1600" b="1" dirty="0">
                          <a:solidFill>
                            <a:schemeClr val="bg1"/>
                          </a:solidFill>
                          <a:latin typeface="+mn-lt"/>
                          <a:ea typeface="Times New Roman"/>
                          <a:cs typeface="Times New Roman"/>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Why Needed</a:t>
                      </a:r>
                      <a:endParaRPr lang="en-US" sz="1600" b="1" dirty="0">
                        <a:solidFill>
                          <a:schemeClr val="bg1"/>
                        </a:solidFill>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41483">
                <a:tc>
                  <a:txBody>
                    <a:bodyPr/>
                    <a:lstStyle/>
                    <a:p>
                      <a:pPr marL="0" marR="0">
                        <a:spcBef>
                          <a:spcPts val="0"/>
                        </a:spcBef>
                        <a:spcAft>
                          <a:spcPts val="0"/>
                        </a:spcAft>
                      </a:pPr>
                      <a:r>
                        <a:rPr lang="en-US" sz="1600" dirty="0" smtClean="0">
                          <a:latin typeface="+mn-lt"/>
                          <a:ea typeface="Times New Roman"/>
                          <a:cs typeface="Times New Roman"/>
                        </a:rPr>
                        <a:t>Computer</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To keep records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Owned</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Cell</a:t>
                      </a:r>
                      <a:r>
                        <a:rPr lang="en-US" sz="1600" baseline="0" dirty="0" smtClean="0">
                          <a:latin typeface="+mn-lt"/>
                          <a:ea typeface="Times New Roman"/>
                          <a:cs typeface="Times New Roman"/>
                        </a:rPr>
                        <a:t> </a:t>
                      </a:r>
                      <a:r>
                        <a:rPr lang="en-US" sz="1600" dirty="0" smtClean="0">
                          <a:latin typeface="+mn-lt"/>
                          <a:ea typeface="Times New Roman"/>
                          <a:cs typeface="Times New Roman"/>
                        </a:rPr>
                        <a:t>Phone</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For communication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Owned</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Inventory</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600" dirty="0" smtClean="0"/>
                        <a:t>To be able to start up right away</a:t>
                      </a:r>
                      <a:endParaRPr lang="en-US" sz="1600" dirty="0"/>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25.00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Packaging</a:t>
                      </a:r>
                      <a:r>
                        <a:rPr lang="en-US" sz="1600" baseline="0" dirty="0" smtClean="0">
                          <a:latin typeface="+mn-lt"/>
                          <a:ea typeface="Times New Roman"/>
                          <a:cs typeface="Times New Roman"/>
                        </a:rPr>
                        <a:t> </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600" dirty="0" smtClean="0"/>
                        <a:t>To be able to start up right away</a:t>
                      </a:r>
                      <a:endParaRPr lang="en-US" sz="1600" dirty="0"/>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15.00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Advertising</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 get the word out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27.00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r>
              <a:tr h="39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DBA</a:t>
                      </a:r>
                      <a:endParaRPr lang="en-US" sz="1600" dirty="0">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a:t>
                      </a:r>
                      <a:r>
                        <a:rPr lang="en-US" sz="1600" baseline="0" dirty="0" smtClean="0">
                          <a:latin typeface="+mn-lt"/>
                          <a:ea typeface="Times New Roman"/>
                          <a:cs typeface="Times New Roman"/>
                        </a:rPr>
                        <a:t> </a:t>
                      </a:r>
                      <a:r>
                        <a:rPr lang="en-US" sz="1600" dirty="0" smtClean="0">
                          <a:latin typeface="+mn-lt"/>
                          <a:ea typeface="Times New Roman"/>
                          <a:cs typeface="Times New Roman"/>
                        </a:rPr>
                        <a:t>legitimize my business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5.00</a:t>
                      </a:r>
                      <a:endParaRPr lang="en-US" sz="1600" dirty="0">
                        <a:latin typeface="+mn-lt"/>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542">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Expenditures</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$72.00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0668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Emergency Fund</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36.00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Reserve for Fixed Expenses</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207.00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25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Investment</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$315.00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201862677"/>
              </p:ext>
            </p:extLst>
          </p:nvPr>
        </p:nvGraphicFramePr>
        <p:xfrm>
          <a:off x="1981200" y="4800600"/>
          <a:ext cx="6781801" cy="838200"/>
        </p:xfrm>
        <a:graphic>
          <a:graphicData uri="http://schemas.openxmlformats.org/drawingml/2006/table">
            <a:tbl>
              <a:tblPr/>
              <a:tblGrid>
                <a:gridCol w="2590800"/>
                <a:gridCol w="194583"/>
                <a:gridCol w="1332139"/>
                <a:gridCol w="605517"/>
                <a:gridCol w="2058762"/>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ROI: Return on Investment</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Calibri"/>
                          <a:ea typeface="Times New Roman"/>
                        </a:rPr>
                        <a:t>$3152</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1001%</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$10.01</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mn-lt"/>
                          <a:ea typeface="Times New Roman"/>
                        </a:rPr>
                        <a:t>$315</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81976365"/>
              </p:ext>
            </p:extLst>
          </p:nvPr>
        </p:nvGraphicFramePr>
        <p:xfrm>
          <a:off x="1981201" y="5791200"/>
          <a:ext cx="6781800" cy="838200"/>
        </p:xfrm>
        <a:graphic>
          <a:graphicData uri="http://schemas.openxmlformats.org/drawingml/2006/table">
            <a:tbl>
              <a:tblPr/>
              <a:tblGrid>
                <a:gridCol w="2525138"/>
                <a:gridCol w="260243"/>
                <a:gridCol w="1332139"/>
                <a:gridCol w="605518"/>
                <a:gridCol w="2058762"/>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ROS:</a:t>
                      </a:r>
                      <a:r>
                        <a:rPr lang="en-US" sz="1600" b="1" baseline="0" dirty="0" smtClean="0">
                          <a:solidFill>
                            <a:schemeClr val="bg1"/>
                          </a:solidFill>
                          <a:latin typeface="+mn-lt"/>
                          <a:ea typeface="Times New Roman"/>
                        </a:rPr>
                        <a:t> Return on Sales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mn-lt"/>
                          <a:ea typeface="Times New Roman"/>
                        </a:rPr>
                        <a:t>$3152</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70%</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$0.70</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Calibri"/>
                          <a:ea typeface="Times New Roman"/>
                        </a:rPr>
                        <a:t>$4500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DFKai-SB" panose="03000509000000000000" pitchFamily="65" charset="-120"/>
                <a:ea typeface="DFKai-SB" panose="03000509000000000000" pitchFamily="65" charset="-120"/>
              </a:rPr>
              <a:t>Future Plans</a:t>
            </a:r>
            <a:endParaRPr lang="en-US" dirty="0">
              <a:latin typeface="DFKai-SB" panose="03000509000000000000" pitchFamily="65" charset="-120"/>
              <a:ea typeface="DFKai-SB" panose="03000509000000000000" pitchFamily="65" charset="-12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0" y="1778313"/>
            <a:ext cx="3733800" cy="4127923"/>
          </a:xfrm>
        </p:spPr>
      </p:pic>
      <p:pic>
        <p:nvPicPr>
          <p:cNvPr id="4"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6724" y="4365078"/>
            <a:ext cx="1082566" cy="500554"/>
          </a:xfrm>
          <a:prstGeom prst="rect">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11833" y1="15403" x2="10667" y2="15403"/>
                        <a14:foregroundMark x1="10833" y1="16626" x2="10833" y2="82885"/>
                        <a14:foregroundMark x1="10833" y1="84352" x2="13000" y2="85086"/>
                        <a14:foregroundMark x1="13000" y1="85086" x2="13000" y2="85086"/>
                        <a14:foregroundMark x1="14333" y1="85819" x2="88167" y2="85086"/>
                        <a14:foregroundMark x1="88667" y1="84352" x2="89333" y2="82152"/>
                        <a14:foregroundMark x1="89667" y1="82152" x2="89667" y2="82152"/>
                        <a14:foregroundMark x1="89667" y1="82152" x2="89167" y2="15159"/>
                        <a14:foregroundMark x1="89167" y1="15159" x2="87167" y2="14425"/>
                        <a14:foregroundMark x1="87000" y1="14425" x2="10333" y2="14670"/>
                        <a14:backgroundMark x1="14500" y1="88020" x2="30333" y2="87042"/>
                        <a14:backgroundMark x1="25333" y1="87286" x2="12333" y2="86308"/>
                        <a14:backgroundMark x1="28667" y1="88264" x2="15000" y2="88020"/>
                        <a14:backgroundMark x1="30333" y1="86553" x2="89333" y2="85819"/>
                        <a14:backgroundMark x1="90167" y1="84108" x2="89667" y2="68215"/>
                        <a14:backgroundMark x1="91167" y1="66748" x2="90667" y2="35208"/>
                        <a14:backgroundMark x1="89667" y1="65526" x2="89667" y2="65526"/>
                        <a14:backgroundMark x1="89667" y1="65526" x2="90833" y2="14425"/>
                        <a14:backgroundMark x1="89833" y1="19804" x2="89833" y2="13936"/>
                        <a14:backgroundMark x1="10167" y1="17115" x2="10333" y2="92421"/>
                      </a14:backgroundRemoval>
                    </a14:imgEffect>
                  </a14:imgLayer>
                </a14:imgProps>
              </a:ext>
              <a:ext uri="{28A0092B-C50C-407E-A947-70E740481C1C}">
                <a14:useLocalDpi xmlns:a14="http://schemas.microsoft.com/office/drawing/2010/main" val="0"/>
              </a:ext>
            </a:extLst>
          </a:blip>
          <a:stretch>
            <a:fillRect/>
          </a:stretch>
        </p:blipFill>
        <p:spPr>
          <a:xfrm>
            <a:off x="4706007" y="4234355"/>
            <a:ext cx="1524000" cy="762000"/>
          </a:xfrm>
          <a:prstGeom prst="rect">
            <a:avLst/>
          </a:prstGeom>
        </p:spPr>
      </p:pic>
    </p:spTree>
    <p:extLst>
      <p:ext uri="{BB962C8B-B14F-4D97-AF65-F5344CB8AC3E}">
        <p14:creationId xmlns:p14="http://schemas.microsoft.com/office/powerpoint/2010/main" val="1739267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343400"/>
          </a:xfrm>
        </p:spPr>
        <p:txBody>
          <a:bodyPr>
            <a:normAutofit/>
          </a:bodyPr>
          <a:lstStyle/>
          <a:p>
            <a:pPr marL="0" indent="0" algn="ctr">
              <a:buNone/>
            </a:pPr>
            <a:r>
              <a:rPr lang="en-US" sz="4400" dirty="0" smtClean="0">
                <a:latin typeface="DFKai-SB" panose="03000509000000000000" pitchFamily="65" charset="-120"/>
                <a:ea typeface="DFKai-SB" panose="03000509000000000000" pitchFamily="65" charset="-120"/>
              </a:rPr>
              <a:t>Thank you for your consideration of </a:t>
            </a:r>
          </a:p>
          <a:p>
            <a:pPr marL="0" indent="0" algn="ctr">
              <a:buNone/>
            </a:pPr>
            <a:r>
              <a:rPr lang="en-US" sz="6000" b="1" i="1" dirty="0" smtClean="0">
                <a:latin typeface="Gabriola" panose="04040605051002020D02" pitchFamily="82" charset="0"/>
              </a:rPr>
              <a:t>With Love, Afrikka</a:t>
            </a:r>
          </a:p>
          <a:p>
            <a:pPr marL="0" indent="0" algn="ctr">
              <a:buNone/>
            </a:pPr>
            <a:endParaRPr lang="en-US" sz="2000" b="1" i="1" dirty="0" smtClean="0">
              <a:latin typeface="Gabriola" panose="04040605051002020D02" pitchFamily="82" charset="0"/>
            </a:endParaRPr>
          </a:p>
          <a:p>
            <a:pPr marL="0" indent="0" algn="ctr">
              <a:buNone/>
            </a:pPr>
            <a:r>
              <a:rPr lang="en-US" dirty="0">
                <a:latin typeface="Gabriola" panose="04040605051002020D02" pitchFamily="82" charset="0"/>
              </a:rPr>
              <a:t>Visit  </a:t>
            </a:r>
            <a:r>
              <a:rPr lang="en-US" dirty="0">
                <a:latin typeface="Gabriola" panose="04040605051002020D02" pitchFamily="82" charset="0"/>
                <a:hlinkClick r:id="rId3"/>
              </a:rPr>
              <a:t>http://loveafrikka.webs.com</a:t>
            </a:r>
            <a:r>
              <a:rPr lang="en-US" dirty="0" smtClean="0">
                <a:latin typeface="Gabriola" panose="04040605051002020D02" pitchFamily="82" charset="0"/>
                <a:hlinkClick r:id="rId3"/>
              </a:rPr>
              <a:t>/</a:t>
            </a:r>
            <a:endParaRPr lang="en-US" dirty="0" smtClean="0">
              <a:latin typeface="Gabriola" panose="04040605051002020D02" pitchFamily="82" charset="0"/>
            </a:endParaRPr>
          </a:p>
          <a:p>
            <a:pPr marL="0" indent="0" algn="ctr">
              <a:buNone/>
            </a:pPr>
            <a:r>
              <a:rPr lang="en-US" dirty="0" smtClean="0">
                <a:latin typeface="Gabriola" panose="04040605051002020D02" pitchFamily="82" charset="0"/>
              </a:rPr>
              <a:t>*WEBSITE UNDER CONSTRUCTION*</a:t>
            </a:r>
            <a:endParaRPr lang="en-US" dirty="0">
              <a:latin typeface="Gabriola" panose="04040605051002020D02" pitchFamily="82" charset="0"/>
            </a:endParaRPr>
          </a:p>
        </p:txBody>
      </p:sp>
      <p:pic>
        <p:nvPicPr>
          <p:cNvPr id="4"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cxnSp>
        <p:nvCxnSpPr>
          <p:cNvPr id="8" name="Straight Connector 7"/>
          <p:cNvCxnSpPr/>
          <p:nvPr/>
        </p:nvCxnSpPr>
        <p:spPr>
          <a:xfrm>
            <a:off x="457200" y="1981200"/>
            <a:ext cx="8229600"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sp>
        <p:nvSpPr>
          <p:cNvPr id="2" name="Rectangle 1"/>
          <p:cNvSpPr/>
          <p:nvPr/>
        </p:nvSpPr>
        <p:spPr>
          <a:xfrm>
            <a:off x="457200" y="1066800"/>
            <a:ext cx="8229600" cy="830997"/>
          </a:xfrm>
          <a:prstGeom prst="rect">
            <a:avLst/>
          </a:prstGeom>
        </p:spPr>
        <p:txBody>
          <a:bodyPr wrap="square">
            <a:spAutoFit/>
          </a:bodyPr>
          <a:lstStyle/>
          <a:p>
            <a:pPr algn="ctr"/>
            <a:r>
              <a:rPr lang="en-US" sz="4800" i="1" dirty="0" smtClean="0">
                <a:solidFill>
                  <a:srgbClr val="0C0C0C"/>
                </a:solidFill>
                <a:latin typeface="Gabriola" panose="04040605051002020D02" pitchFamily="82" charset="0"/>
              </a:rPr>
              <a:t>“Helping you </a:t>
            </a:r>
            <a:r>
              <a:rPr lang="en-US" sz="4800" i="1" dirty="0">
                <a:solidFill>
                  <a:srgbClr val="0C0C0C"/>
                </a:solidFill>
                <a:latin typeface="Gabriola" panose="04040605051002020D02" pitchFamily="82" charset="0"/>
              </a:rPr>
              <a:t>accessorize, with </a:t>
            </a:r>
            <a:r>
              <a:rPr lang="en-US" sz="4800" i="1" dirty="0" smtClean="0">
                <a:solidFill>
                  <a:srgbClr val="0C0C0C"/>
                </a:solidFill>
                <a:latin typeface="Gabriola" panose="04040605051002020D02" pitchFamily="82" charset="0"/>
              </a:rPr>
              <a:t>love.”</a:t>
            </a:r>
            <a:endParaRPr lang="en-US" sz="4800" i="1" dirty="0">
              <a:solidFill>
                <a:srgbClr val="0C0C0C"/>
              </a:solidFill>
              <a:latin typeface="Gabriola" panose="04040605051002020D02" pitchFamily="82" charset="0"/>
            </a:endParaRPr>
          </a:p>
        </p:txBody>
      </p:sp>
    </p:spTree>
    <p:extLst>
      <p:ext uri="{BB962C8B-B14F-4D97-AF65-F5344CB8AC3E}">
        <p14:creationId xmlns:p14="http://schemas.microsoft.com/office/powerpoint/2010/main" val="4033137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lstStyle/>
          <a:p>
            <a:r>
              <a:rPr lang="en-US" dirty="0" smtClean="0">
                <a:latin typeface="DFKai-SB" panose="03000509000000000000" pitchFamily="65" charset="-120"/>
                <a:ea typeface="DFKai-SB" panose="03000509000000000000" pitchFamily="65" charset="-120"/>
              </a:rPr>
              <a:t>With Love,</a:t>
            </a:r>
            <a:endParaRPr lang="en-US" dirty="0">
              <a:latin typeface="DFKai-SB" panose="03000509000000000000" pitchFamily="65" charset="-120"/>
              <a:ea typeface="DFKai-SB" panose="03000509000000000000" pitchFamily="65" charset="-120"/>
            </a:endParaRPr>
          </a:p>
        </p:txBody>
      </p:sp>
      <p:sp>
        <p:nvSpPr>
          <p:cNvPr id="3" name="Subtitle 2"/>
          <p:cNvSpPr>
            <a:spLocks noGrp="1"/>
          </p:cNvSpPr>
          <p:nvPr>
            <p:ph type="subTitle" idx="1"/>
          </p:nvPr>
        </p:nvSpPr>
        <p:spPr>
          <a:xfrm>
            <a:off x="609600" y="4038600"/>
            <a:ext cx="6400800" cy="1752600"/>
          </a:xfrm>
        </p:spPr>
        <p:txBody>
          <a:bodyPr/>
          <a:lstStyle/>
          <a:p>
            <a:r>
              <a:rPr lang="en-US" dirty="0" smtClean="0">
                <a:latin typeface="DFKai-SB" pitchFamily="65" charset="-120"/>
                <a:ea typeface="DFKai-SB" pitchFamily="65" charset="-120"/>
              </a:rPr>
              <a:t>Elsie Acquah</a:t>
            </a:r>
          </a:p>
          <a:p>
            <a:r>
              <a:rPr lang="en-US" dirty="0" smtClean="0">
                <a:latin typeface="DFKai-SB" pitchFamily="65" charset="-120"/>
                <a:ea typeface="DFKai-SB" pitchFamily="65" charset="-120"/>
              </a:rPr>
              <a:t>Grade 12</a:t>
            </a:r>
          </a:p>
          <a:p>
            <a:endParaRPr lang="en-US" dirty="0"/>
          </a:p>
        </p:txBody>
      </p:sp>
      <p:sp>
        <p:nvSpPr>
          <p:cNvPr id="5" name="TextBox 4"/>
          <p:cNvSpPr txBox="1"/>
          <p:nvPr/>
        </p:nvSpPr>
        <p:spPr>
          <a:xfrm>
            <a:off x="3292366" y="2422265"/>
            <a:ext cx="5008418" cy="1200329"/>
          </a:xfrm>
          <a:prstGeom prst="rect">
            <a:avLst/>
          </a:prstGeom>
          <a:noFill/>
        </p:spPr>
        <p:txBody>
          <a:bodyPr wrap="square" rtlCol="0">
            <a:spAutoFit/>
          </a:bodyPr>
          <a:lstStyle/>
          <a:p>
            <a:r>
              <a:rPr lang="en-US" sz="7200" i="1" dirty="0" smtClean="0">
                <a:solidFill>
                  <a:srgbClr val="B81CD2"/>
                </a:solidFill>
                <a:latin typeface="Gabriola" panose="04040605051002020D02" pitchFamily="82" charset="0"/>
                <a:ea typeface="DFKai-SB" panose="03000509000000000000" pitchFamily="65" charset="-120"/>
                <a:cs typeface="Microsoft Tai Le" panose="020B0502040204020203" pitchFamily="34" charset="0"/>
              </a:rPr>
              <a:t>Afrikka</a:t>
            </a:r>
            <a:endParaRPr lang="en-US" sz="7200" i="1" dirty="0">
              <a:solidFill>
                <a:srgbClr val="B81CD2"/>
              </a:solidFill>
              <a:latin typeface="Gabriola" panose="04040605051002020D02" pitchFamily="82" charset="0"/>
              <a:ea typeface="DFKai-SB" panose="03000509000000000000" pitchFamily="65" charset="-120"/>
              <a:cs typeface="Microsoft Tai Le" panose="020B0502040204020203" pitchFamily="34"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27500" y1="23333" x2="37750" y2="20000"/>
                        <a14:backgroundMark x1="37750" y1="20000" x2="37750" y2="20000"/>
                        <a14:backgroundMark x1="37750" y1="20000" x2="45500" y2="25667"/>
                        <a14:backgroundMark x1="45500" y1="25667" x2="55500" y2="20000"/>
                        <a14:backgroundMark x1="55500" y1="20000" x2="61750" y2="20000"/>
                        <a14:backgroundMark x1="60250" y1="20000" x2="67750" y2="19333"/>
                        <a14:backgroundMark x1="67750" y1="19333" x2="76250" y2="26000"/>
                        <a14:backgroundMark x1="76250" y1="26000" x2="78500" y2="40333"/>
                        <a14:backgroundMark x1="78500" y1="40333" x2="75500" y2="51667"/>
                        <a14:backgroundMark x1="75750" y1="53667" x2="70000" y2="62667"/>
                        <a14:backgroundMark x1="70000" y1="62667" x2="66250" y2="65333"/>
                        <a14:backgroundMark x1="66250" y1="65333" x2="66250" y2="70000"/>
                        <a14:backgroundMark x1="66250" y1="70000" x2="69750" y2="68333"/>
                        <a14:backgroundMark x1="69750" y1="68333" x2="69500" y2="73667"/>
                        <a14:backgroundMark x1="69500" y1="73667" x2="66250" y2="78000"/>
                        <a14:backgroundMark x1="66250" y1="78000" x2="66250" y2="78000"/>
                        <a14:backgroundMark x1="65250" y1="81333" x2="65250" y2="81333"/>
                        <a14:backgroundMark x1="62750" y1="80667" x2="62000" y2="76333"/>
                        <a14:backgroundMark x1="62000" y1="76333" x2="63750" y2="73667"/>
                        <a14:backgroundMark x1="60750" y1="75667" x2="55250" y2="80333"/>
                        <a14:backgroundMark x1="54500" y1="81333" x2="50000" y2="79000"/>
                        <a14:backgroundMark x1="49250" y1="81000" x2="44000" y2="78667"/>
                        <a14:backgroundMark x1="43250" y1="79000" x2="31500" y2="67333"/>
                        <a14:backgroundMark x1="30000" y1="65000" x2="22750" y2="47000"/>
                        <a14:backgroundMark x1="22500" y1="46333" x2="21500" y2="35333"/>
                        <a14:backgroundMark x1="21500" y1="35000" x2="28000" y2="22333"/>
                      </a14:backgroundRemoval>
                    </a14:imgEffect>
                  </a14:imgLayer>
                </a14:imgProps>
              </a:ext>
              <a:ext uri="{28A0092B-C50C-407E-A947-70E740481C1C}">
                <a14:useLocalDpi xmlns:a14="http://schemas.microsoft.com/office/drawing/2010/main" val="0"/>
              </a:ext>
            </a:extLst>
          </a:blip>
          <a:stretch>
            <a:fillRect/>
          </a:stretch>
        </p:blipFill>
        <p:spPr>
          <a:xfrm rot="569229">
            <a:off x="5479245" y="1879430"/>
            <a:ext cx="3048000" cy="2286000"/>
          </a:xfrm>
          <a:prstGeom prst="rect">
            <a:avLst/>
          </a:prstGeom>
        </p:spPr>
      </p:pic>
      <p:pic>
        <p:nvPicPr>
          <p:cNvPr id="6" name="Content Placeholder 9" descr="logo secondary.jpg"/>
          <p:cNvPicPr>
            <a:picLocks noChangeAspect="1"/>
          </p:cNvPicPr>
          <p:nvPr/>
        </p:nvPicPr>
        <p:blipFill>
          <a:blip r:embed="rId5" cstate="print"/>
          <a:stretch>
            <a:fillRect/>
          </a:stretch>
        </p:blipFill>
        <p:spPr>
          <a:xfrm>
            <a:off x="0" y="5895726"/>
            <a:ext cx="1828800" cy="962274"/>
          </a:xfrm>
          <a:prstGeom prst="rect">
            <a:avLst/>
          </a:prstGeom>
        </p:spPr>
      </p:pic>
    </p:spTree>
    <p:extLst>
      <p:ext uri="{BB962C8B-B14F-4D97-AF65-F5344CB8AC3E}">
        <p14:creationId xmlns:p14="http://schemas.microsoft.com/office/powerpoint/2010/main" val="1086258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2565"/>
          <a:stretch/>
        </p:blipFill>
        <p:spPr>
          <a:xfrm>
            <a:off x="-2" y="0"/>
            <a:ext cx="9144001"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DFKai-SB" panose="03000509000000000000" pitchFamily="65" charset="-120"/>
                <a:ea typeface="DFKai-SB" panose="03000509000000000000" pitchFamily="65" charset="-120"/>
              </a:rPr>
              <a:t>Solution</a:t>
            </a:r>
            <a:endParaRPr lang="en-US" sz="3600" b="1" dirty="0">
              <a:latin typeface="DFKai-SB" panose="03000509000000000000" pitchFamily="65" charset="-120"/>
              <a:ea typeface="DFKai-SB" panose="03000509000000000000" pitchFamily="65" charset="-120"/>
            </a:endParaRPr>
          </a:p>
        </p:txBody>
      </p:sp>
      <p:sp>
        <p:nvSpPr>
          <p:cNvPr id="3" name="Content Placeholder 2"/>
          <p:cNvSpPr>
            <a:spLocks noGrp="1"/>
          </p:cNvSpPr>
          <p:nvPr>
            <p:ph idx="1"/>
          </p:nvPr>
        </p:nvSpPr>
        <p:spPr/>
        <p:txBody>
          <a:bodyPr/>
          <a:lstStyle/>
          <a:p>
            <a:r>
              <a:rPr lang="en-US" dirty="0" smtClean="0"/>
              <a:t>I offer beautiful, authentic handmade jewelry at an affordable price.</a:t>
            </a:r>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2586241"/>
            <a:ext cx="4953000" cy="37147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DFKai-SB" panose="03000509000000000000" pitchFamily="65" charset="-120"/>
                <a:ea typeface="DFKai-SB" panose="03000509000000000000" pitchFamily="65" charset="-120"/>
              </a:rPr>
              <a:t>Description of Product</a:t>
            </a:r>
            <a:endParaRPr lang="en-US" dirty="0">
              <a:latin typeface="DFKai-SB" panose="03000509000000000000" pitchFamily="65" charset="-120"/>
              <a:ea typeface="DFKai-SB" panose="03000509000000000000" pitchFamily="65" charset="-120"/>
            </a:endParaRPr>
          </a:p>
        </p:txBody>
      </p:sp>
      <p:pic>
        <p:nvPicPr>
          <p:cNvPr id="1029" name="Picture 5" descr="F:\Krobo02Bott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57808"/>
            <a:ext cx="3409196" cy="340919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F:\Krobo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594" y="3767003"/>
            <a:ext cx="3133925" cy="31029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Krobo07Kil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0520" y="3767003"/>
            <a:ext cx="4221498" cy="30909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Krobo2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 y="3767004"/>
            <a:ext cx="1832273" cy="23289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Krobo21String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1713" y="3767004"/>
            <a:ext cx="1989113" cy="30909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Krobo22Mol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1488" y="341230"/>
            <a:ext cx="2934112" cy="34257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Krobo01Morta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0142" y="341229"/>
            <a:ext cx="1633586" cy="34257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Krobo27Kaoli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6579" y="357808"/>
            <a:ext cx="2604247" cy="3409196"/>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9" descr="logo secondary.jpg"/>
          <p:cNvPicPr>
            <a:picLocks noChangeAspect="1"/>
          </p:cNvPicPr>
          <p:nvPr/>
        </p:nvPicPr>
        <p:blipFill>
          <a:blip r:embed="rId11" cstate="print"/>
          <a:stretch>
            <a:fillRect/>
          </a:stretch>
        </p:blipFill>
        <p:spPr>
          <a:xfrm>
            <a:off x="-3473" y="5895726"/>
            <a:ext cx="1828800" cy="96227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
        <p:nvSpPr>
          <p:cNvPr id="5" name="Title 4"/>
          <p:cNvSpPr>
            <a:spLocks noGrp="1"/>
          </p:cNvSpPr>
          <p:nvPr>
            <p:ph type="title"/>
          </p:nvPr>
        </p:nvSpPr>
        <p:spPr>
          <a:xfrm>
            <a:off x="-21021" y="2895600"/>
            <a:ext cx="8229600" cy="990600"/>
          </a:xfrm>
        </p:spPr>
        <p:txBody>
          <a:bodyPr anchor="t"/>
          <a:lstStyle/>
          <a:p>
            <a:pPr algn="ctr"/>
            <a:r>
              <a:rPr lang="en-US" dirty="0" smtClean="0">
                <a:latin typeface="DFKai-SB" panose="03000509000000000000" pitchFamily="65" charset="-120"/>
                <a:ea typeface="DFKai-SB" panose="03000509000000000000" pitchFamily="65" charset="-120"/>
              </a:rPr>
              <a:t>Social Impact</a:t>
            </a:r>
            <a:endParaRPr lang="en-US" dirty="0">
              <a:latin typeface="DFKai-SB" panose="03000509000000000000" pitchFamily="65" charset="-120"/>
              <a:ea typeface="DFKai-SB" panose="03000509000000000000" pitchFamily="65" charset="-120"/>
            </a:endParaRPr>
          </a:p>
        </p:txBody>
      </p:sp>
      <p:sp>
        <p:nvSpPr>
          <p:cNvPr id="6" name="Title 4"/>
          <p:cNvSpPr txBox="1">
            <a:spLocks/>
          </p:cNvSpPr>
          <p:nvPr/>
        </p:nvSpPr>
        <p:spPr>
          <a:xfrm>
            <a:off x="0" y="677917"/>
            <a:ext cx="8229600" cy="9906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smtClean="0">
                <a:latin typeface="DFKai-SB" panose="03000509000000000000" pitchFamily="65" charset="-120"/>
                <a:ea typeface="DFKai-SB" panose="03000509000000000000" pitchFamily="65" charset="-120"/>
              </a:rPr>
              <a:t>Mission</a:t>
            </a:r>
            <a:endParaRPr lang="en-US" dirty="0">
              <a:latin typeface="DFKai-SB" panose="03000509000000000000" pitchFamily="65" charset="-120"/>
              <a:ea typeface="DFKai-SB" panose="03000509000000000000" pitchFamily="65" charset="-120"/>
            </a:endParaRPr>
          </a:p>
        </p:txBody>
      </p:sp>
      <p:sp>
        <p:nvSpPr>
          <p:cNvPr id="2" name="TextBox 1"/>
          <p:cNvSpPr txBox="1"/>
          <p:nvPr/>
        </p:nvSpPr>
        <p:spPr>
          <a:xfrm>
            <a:off x="1066800" y="1668517"/>
            <a:ext cx="6629400" cy="830997"/>
          </a:xfrm>
          <a:prstGeom prst="rect">
            <a:avLst/>
          </a:prstGeom>
          <a:noFill/>
        </p:spPr>
        <p:txBody>
          <a:bodyPr wrap="square" rtlCol="0">
            <a:spAutoFit/>
          </a:bodyPr>
          <a:lstStyle/>
          <a:p>
            <a:r>
              <a:rPr lang="en-US" sz="2400" dirty="0"/>
              <a:t>I will be selling authentic African jewelry that is both beautiful and unique.</a:t>
            </a:r>
          </a:p>
        </p:txBody>
      </p:sp>
      <p:sp>
        <p:nvSpPr>
          <p:cNvPr id="7" name="TextBox 6"/>
          <p:cNvSpPr txBox="1"/>
          <p:nvPr/>
        </p:nvSpPr>
        <p:spPr>
          <a:xfrm>
            <a:off x="1066800" y="3657600"/>
            <a:ext cx="66294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Recycling glass waste</a:t>
            </a:r>
          </a:p>
          <a:p>
            <a:pPr marL="342900" indent="-342900">
              <a:buFont typeface="Arial" panose="020B0604020202020204" pitchFamily="34" charset="0"/>
              <a:buChar char="•"/>
            </a:pPr>
            <a:r>
              <a:rPr lang="en-US" sz="2400" dirty="0" smtClean="0"/>
              <a:t>Employing more Africans </a:t>
            </a:r>
            <a:endParaRPr lang="en-US" sz="2400" dirty="0"/>
          </a:p>
        </p:txBody>
      </p:sp>
    </p:spTree>
    <p:extLst>
      <p:ext uri="{BB962C8B-B14F-4D97-AF65-F5344CB8AC3E}">
        <p14:creationId xmlns:p14="http://schemas.microsoft.com/office/powerpoint/2010/main" val="2036005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67154"/>
          </a:xfrm>
        </p:spPr>
        <p:txBody>
          <a:bodyPr/>
          <a:lstStyle/>
          <a:p>
            <a:r>
              <a:rPr lang="en-US" dirty="0" smtClean="0">
                <a:latin typeface="DFKai-SB" panose="03000509000000000000" pitchFamily="65" charset="-120"/>
                <a:ea typeface="DFKai-SB" panose="03000509000000000000" pitchFamily="65" charset="-120"/>
              </a:rPr>
              <a:t>Business Model</a:t>
            </a:r>
            <a:endParaRPr lang="en-US" dirty="0">
              <a:latin typeface="DFKai-SB" panose="03000509000000000000" pitchFamily="65" charset="-120"/>
              <a:ea typeface="DFKai-SB" panose="03000509000000000000" pitchFamily="65" charset="-12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42884941"/>
              </p:ext>
            </p:extLst>
          </p:nvPr>
        </p:nvGraphicFramePr>
        <p:xfrm>
          <a:off x="5181600" y="1066797"/>
          <a:ext cx="3733802" cy="5181600"/>
        </p:xfrm>
        <a:graphic>
          <a:graphicData uri="http://schemas.openxmlformats.org/drawingml/2006/table">
            <a:tbl>
              <a:tblPr firstRow="1" bandRow="1">
                <a:tableStyleId>{073A0DAA-6AF3-43AB-8588-CEC1D06C72B9}</a:tableStyleId>
              </a:tblPr>
              <a:tblGrid>
                <a:gridCol w="1866901"/>
                <a:gridCol w="1866901"/>
              </a:tblGrid>
              <a:tr h="21899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Description</a:t>
                      </a:r>
                      <a:r>
                        <a:rPr lang="en-US" sz="1600" b="1" baseline="0" dirty="0" smtClean="0"/>
                        <a:t> of Expenses</a:t>
                      </a:r>
                      <a:endParaRPr lang="en-US" sz="1600" b="1" dirty="0" smtClean="0"/>
                    </a:p>
                    <a:p>
                      <a:pPr algn="ctr"/>
                      <a:endParaRPr lang="en-US" sz="1600" b="1" dirty="0"/>
                    </a:p>
                  </a:txBody>
                  <a:tcPr/>
                </a:tc>
                <a:tc hMerge="1">
                  <a:txBody>
                    <a:bodyPr/>
                    <a:lstStyle/>
                    <a:p>
                      <a:pPr algn="ctr"/>
                      <a:endParaRPr lang="en-US" sz="1600" b="1" dirty="0"/>
                    </a:p>
                  </a:txBody>
                  <a:tcPr/>
                </a:tc>
              </a:tr>
              <a:tr h="218993">
                <a:tc>
                  <a:txBody>
                    <a:bodyPr/>
                    <a:lstStyle/>
                    <a:p>
                      <a:pPr algn="ctr"/>
                      <a:r>
                        <a:rPr lang="en-US" sz="1600" b="1" dirty="0" smtClean="0"/>
                        <a:t>Variable Material Expenses</a:t>
                      </a:r>
                      <a:endParaRPr lang="en-US" sz="1600" b="1" dirty="0"/>
                    </a:p>
                  </a:txBody>
                  <a:tcPr/>
                </a:tc>
                <a:tc>
                  <a:txBody>
                    <a:bodyPr/>
                    <a:lstStyle/>
                    <a:p>
                      <a:pPr algn="ctr"/>
                      <a:r>
                        <a:rPr lang="en-US" sz="1600" b="1" dirty="0" smtClean="0"/>
                        <a:t>Total: $0.80</a:t>
                      </a:r>
                      <a:endParaRPr lang="en-US" sz="1600" b="1" dirty="0"/>
                    </a:p>
                  </a:txBody>
                  <a:tcPr/>
                </a:tc>
              </a:tr>
              <a:tr h="289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Bubble mailers</a:t>
                      </a:r>
                    </a:p>
                  </a:txBody>
                  <a:tcPr/>
                </a:tc>
                <a:tc>
                  <a:txBody>
                    <a:bodyPr/>
                    <a:lstStyle/>
                    <a:p>
                      <a:pPr algn="ctr"/>
                      <a:r>
                        <a:rPr lang="en-US" sz="1600" b="1" dirty="0" smtClean="0"/>
                        <a:t>0.14</a:t>
                      </a:r>
                      <a:endParaRPr lang="en-US" sz="1600" b="1" dirty="0"/>
                    </a:p>
                  </a:txBody>
                  <a:tcPr/>
                </a:tc>
              </a:tr>
              <a:tr h="218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Cellophane bags</a:t>
                      </a:r>
                    </a:p>
                  </a:txBody>
                  <a:tcPr/>
                </a:tc>
                <a:tc>
                  <a:txBody>
                    <a:bodyPr/>
                    <a:lstStyle/>
                    <a:p>
                      <a:pPr algn="ctr"/>
                      <a:r>
                        <a:rPr lang="en-US" sz="1600" b="1" dirty="0" smtClean="0"/>
                        <a:t>0.02</a:t>
                      </a:r>
                      <a:endParaRPr lang="en-US" sz="1600" b="1" dirty="0"/>
                    </a:p>
                  </a:txBody>
                  <a:tcPr/>
                </a:tc>
              </a:tr>
              <a:tr h="218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Labels</a:t>
                      </a:r>
                      <a:endParaRPr lang="en-US" sz="1600" b="1"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0.13</a:t>
                      </a:r>
                      <a:endParaRPr lang="en-US" sz="1600" b="1" dirty="0"/>
                    </a:p>
                  </a:txBody>
                  <a:tcPr/>
                </a:tc>
              </a:tr>
              <a:tr h="218993">
                <a:tc>
                  <a:txBody>
                    <a:bodyPr/>
                    <a:lstStyle/>
                    <a:p>
                      <a:pPr algn="ctr"/>
                      <a:r>
                        <a:rPr lang="en-US" sz="1600" b="0" dirty="0" smtClean="0"/>
                        <a:t>Bracelets</a:t>
                      </a:r>
                      <a:endParaRPr lang="en-US" sz="1600" b="0" dirty="0"/>
                    </a:p>
                  </a:txBody>
                  <a:tcPr/>
                </a:tc>
                <a:tc>
                  <a:txBody>
                    <a:bodyPr/>
                    <a:lstStyle/>
                    <a:p>
                      <a:pPr algn="ctr"/>
                      <a:r>
                        <a:rPr lang="en-US" sz="1600" b="1" dirty="0" smtClean="0"/>
                        <a:t>0.50</a:t>
                      </a:r>
                      <a:endParaRPr lang="en-US" sz="1600" b="1" dirty="0"/>
                    </a:p>
                  </a:txBody>
                  <a:tcPr/>
                </a:tc>
              </a:tr>
              <a:tr h="218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Fixed Expenses</a:t>
                      </a:r>
                      <a:endParaRPr kumimoji="0" lang="en-US" sz="1600" b="0" i="0" u="none" strike="noStrike" cap="none" normalizeH="0" baseline="0" dirty="0" smtClean="0">
                        <a:ln>
                          <a:noFill/>
                        </a:ln>
                        <a:solidFill>
                          <a:schemeClr val="tx1"/>
                        </a:solidFill>
                        <a:effectLst/>
                        <a:latin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Total: $69.00</a:t>
                      </a:r>
                      <a:endParaRPr lang="en-US" sz="1600" b="1" dirty="0"/>
                    </a:p>
                  </a:txBody>
                  <a:tcPr/>
                </a:tc>
              </a:tr>
              <a:tr h="2189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t>Rent/Utilities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15.00</a:t>
                      </a:r>
                      <a:endParaRPr lang="en-US" sz="1600" b="1" dirty="0"/>
                    </a:p>
                  </a:txBody>
                  <a:tcPr/>
                </a:tc>
              </a:tr>
              <a:tr h="218993">
                <a:tc>
                  <a:txBody>
                    <a:bodyPr/>
                    <a:lstStyle/>
                    <a:p>
                      <a:pPr algn="ctr"/>
                      <a:r>
                        <a:rPr lang="en-US" sz="1600" b="0" dirty="0" smtClean="0"/>
                        <a:t>Inventory</a:t>
                      </a:r>
                      <a:endParaRPr lang="en-US" sz="1600" b="0" dirty="0"/>
                    </a:p>
                  </a:txBody>
                  <a:tcPr/>
                </a:tc>
                <a:tc>
                  <a:txBody>
                    <a:bodyPr/>
                    <a:lstStyle/>
                    <a:p>
                      <a:pPr algn="ctr"/>
                      <a:r>
                        <a:rPr lang="en-US" sz="1600" b="1" dirty="0" smtClean="0"/>
                        <a:t>20.00</a:t>
                      </a:r>
                      <a:endParaRPr lang="en-US" sz="1600" b="1" dirty="0"/>
                    </a:p>
                  </a:txBody>
                  <a:tcPr/>
                </a:tc>
              </a:tr>
              <a:tr h="218993">
                <a:tc>
                  <a:txBody>
                    <a:bodyPr/>
                    <a:lstStyle/>
                    <a:p>
                      <a:pPr algn="ctr"/>
                      <a:r>
                        <a:rPr lang="en-US" sz="1600" b="0" dirty="0" smtClean="0"/>
                        <a:t>Depreciation</a:t>
                      </a:r>
                      <a:endParaRPr lang="en-US" sz="1600" b="0" dirty="0"/>
                    </a:p>
                  </a:txBody>
                  <a:tcPr/>
                </a:tc>
                <a:tc>
                  <a:txBody>
                    <a:bodyPr/>
                    <a:lstStyle/>
                    <a:p>
                      <a:pPr algn="ctr"/>
                      <a:r>
                        <a:rPr lang="en-US" sz="1600" b="1" dirty="0" smtClean="0"/>
                        <a:t>7.00</a:t>
                      </a:r>
                      <a:endParaRPr lang="en-US" sz="1600" b="1" dirty="0"/>
                    </a:p>
                  </a:txBody>
                  <a:tcPr/>
                </a:tc>
              </a:tr>
              <a:tr h="218993">
                <a:tc>
                  <a:txBody>
                    <a:bodyPr/>
                    <a:lstStyle/>
                    <a:p>
                      <a:pPr algn="ctr"/>
                      <a:r>
                        <a:rPr lang="en-US" sz="1600" b="0" dirty="0" smtClean="0"/>
                        <a:t>Advertising</a:t>
                      </a:r>
                      <a:endParaRPr lang="en-US" sz="1600" b="0" dirty="0"/>
                    </a:p>
                  </a:txBody>
                  <a:tcPr/>
                </a:tc>
                <a:tc>
                  <a:txBody>
                    <a:bodyPr/>
                    <a:lstStyle/>
                    <a:p>
                      <a:pPr algn="ctr"/>
                      <a:r>
                        <a:rPr lang="en-US" sz="1600" b="1" dirty="0" smtClean="0"/>
                        <a:t>27.00</a:t>
                      </a:r>
                      <a:endParaRPr lang="en-US" sz="1600" b="1" dirty="0"/>
                    </a:p>
                  </a:txBody>
                  <a:tcPr/>
                </a:tc>
              </a:tr>
              <a:tr h="218993">
                <a:tc>
                  <a:txBody>
                    <a:bodyPr/>
                    <a:lstStyle/>
                    <a:p>
                      <a:pPr algn="ctr"/>
                      <a:endParaRPr lang="en-US" sz="1600" b="1" dirty="0"/>
                    </a:p>
                  </a:txBody>
                  <a:tcPr/>
                </a:tc>
                <a:tc>
                  <a:txBody>
                    <a:bodyPr/>
                    <a:lstStyle/>
                    <a:p>
                      <a:pPr algn="ctr"/>
                      <a:endParaRPr lang="en-US" sz="1600" b="1" dirty="0"/>
                    </a:p>
                  </a:txBody>
                  <a:tcPr/>
                </a:tc>
              </a:tr>
              <a:tr h="218993">
                <a:tc>
                  <a:txBody>
                    <a:bodyPr/>
                    <a:lstStyle/>
                    <a:p>
                      <a:pPr algn="ctr"/>
                      <a:endParaRPr lang="en-US" sz="1600" b="1" dirty="0"/>
                    </a:p>
                  </a:txBody>
                  <a:tcPr/>
                </a:tc>
                <a:tc>
                  <a:txBody>
                    <a:bodyPr/>
                    <a:lstStyle/>
                    <a:p>
                      <a:pPr algn="ctr"/>
                      <a:endParaRPr lang="en-US" sz="1600" b="1" dirty="0"/>
                    </a:p>
                  </a:txBody>
                  <a:tcPr/>
                </a:tc>
              </a:tr>
              <a:tr h="218993">
                <a:tc>
                  <a:txBody>
                    <a:bodyPr/>
                    <a:lstStyle/>
                    <a:p>
                      <a:pPr algn="ctr"/>
                      <a:endParaRPr lang="en-US" sz="1600" b="1" dirty="0"/>
                    </a:p>
                  </a:txBody>
                  <a:tcPr/>
                </a:tc>
                <a:tc>
                  <a:txBody>
                    <a:bodyPr/>
                    <a:lstStyle/>
                    <a:p>
                      <a:pPr algn="ctr"/>
                      <a:endParaRPr lang="en-US" sz="1600" b="1" dirty="0"/>
                    </a:p>
                  </a:txBody>
                  <a:tcPr/>
                </a:tc>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176875932"/>
              </p:ext>
            </p:extLst>
          </p:nvPr>
        </p:nvGraphicFramePr>
        <p:xfrm>
          <a:off x="304800" y="2057400"/>
          <a:ext cx="4572000" cy="2005926"/>
        </p:xfrm>
        <a:graphic>
          <a:graphicData uri="http://schemas.openxmlformats.org/drawingml/2006/table">
            <a:tbl>
              <a:tblPr/>
              <a:tblGrid>
                <a:gridCol w="2590800"/>
                <a:gridCol w="1066800"/>
                <a:gridCol w="914400"/>
              </a:tblGrid>
              <a:tr h="228600">
                <a:tc gridSpan="3">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Economics</a:t>
                      </a:r>
                      <a:r>
                        <a:rPr lang="en-US" sz="1600" b="1" baseline="0" dirty="0" smtClean="0">
                          <a:solidFill>
                            <a:schemeClr val="bg1"/>
                          </a:solidFill>
                          <a:latin typeface="+mn-lt"/>
                          <a:ea typeface="Times New Roman"/>
                          <a:cs typeface="Times New Roman"/>
                        </a:rPr>
                        <a:t> of One Unit</a:t>
                      </a:r>
                      <a:endParaRPr lang="en-US" sz="1600" b="1" dirty="0">
                        <a:solidFill>
                          <a:schemeClr val="bg1"/>
                        </a:solidFill>
                        <a:latin typeface="+mn-lt"/>
                        <a:ea typeface="Times New Roman"/>
                        <a:cs typeface="Times New Roman"/>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1318">
                <a:tc>
                  <a:txBody>
                    <a:bodyPr/>
                    <a:lstStyle/>
                    <a:p>
                      <a:pPr marL="0" marR="0">
                        <a:spcBef>
                          <a:spcPts val="0"/>
                        </a:spcBef>
                        <a:spcAft>
                          <a:spcPts val="0"/>
                        </a:spcAft>
                      </a:pPr>
                      <a:r>
                        <a:rPr lang="en-US" sz="1600" b="1" dirty="0">
                          <a:latin typeface="Calibri"/>
                          <a:ea typeface="Times New Roman"/>
                          <a:cs typeface="Times New Roman"/>
                        </a:rPr>
                        <a:t>Selling </a:t>
                      </a:r>
                      <a:r>
                        <a:rPr lang="en-US" sz="1600" b="1" dirty="0" smtClean="0">
                          <a:latin typeface="Calibri"/>
                          <a:ea typeface="Times New Roman"/>
                          <a:cs typeface="Times New Roman"/>
                        </a:rPr>
                        <a:t>Price</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b="1" dirty="0" smtClean="0">
                          <a:latin typeface="Calibri"/>
                          <a:ea typeface="Times New Roman"/>
                          <a:cs typeface="Times New Roman"/>
                        </a:rPr>
                        <a:t>$20.00</a:t>
                      </a:r>
                      <a:endParaRPr lang="en-US" sz="18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612">
                <a:tc>
                  <a:txBody>
                    <a:bodyPr/>
                    <a:lstStyle/>
                    <a:p>
                      <a:pPr marL="0" marR="0">
                        <a:spcBef>
                          <a:spcPts val="0"/>
                        </a:spcBef>
                        <a:spcAft>
                          <a:spcPts val="0"/>
                        </a:spcAft>
                      </a:pPr>
                      <a:r>
                        <a:rPr lang="en-US" sz="1600" dirty="0" smtClean="0">
                          <a:latin typeface="Calibri"/>
                          <a:ea typeface="Times New Roman"/>
                          <a:cs typeface="Times New Roman"/>
                        </a:rPr>
                        <a:t>      Cost of var.</a:t>
                      </a:r>
                      <a:r>
                        <a:rPr lang="en-US" sz="1600" baseline="0" dirty="0" smtClean="0">
                          <a:latin typeface="Calibri"/>
                          <a:ea typeface="Times New Roman"/>
                          <a:cs typeface="Times New Roman"/>
                        </a:rPr>
                        <a:t> </a:t>
                      </a:r>
                      <a:r>
                        <a:rPr lang="en-US" sz="1600" dirty="0" smtClean="0">
                          <a:latin typeface="Calibri"/>
                          <a:ea typeface="Times New Roman"/>
                          <a:cs typeface="Times New Roman"/>
                        </a:rPr>
                        <a:t>materials</a:t>
                      </a:r>
                      <a:r>
                        <a:rPr lang="en-US" sz="1600" baseline="0" dirty="0" smtClean="0">
                          <a:latin typeface="Calibri"/>
                          <a:ea typeface="Times New Roman"/>
                          <a:cs typeface="Times New Roman"/>
                        </a:rPr>
                        <a:t> exp.</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$0.80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Calibri"/>
                          <a:ea typeface="Times New Roman"/>
                          <a:cs typeface="Times New Roman"/>
                        </a:rPr>
                        <a:t>      Cost</a:t>
                      </a:r>
                      <a:r>
                        <a:rPr lang="en-US" sz="1600" baseline="0" dirty="0" smtClean="0">
                          <a:latin typeface="Calibri"/>
                          <a:ea typeface="Times New Roman"/>
                          <a:cs typeface="Times New Roman"/>
                        </a:rPr>
                        <a:t> of l</a:t>
                      </a:r>
                      <a:r>
                        <a:rPr lang="en-US" sz="1600" dirty="0" smtClean="0">
                          <a:latin typeface="Calibri"/>
                          <a:ea typeface="Times New Roman"/>
                          <a:cs typeface="Times New Roman"/>
                        </a:rPr>
                        <a:t>abor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0.14</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08">
                <a:tc>
                  <a:txBody>
                    <a:bodyPr/>
                    <a:lstStyle/>
                    <a:p>
                      <a:pPr marL="0" marR="0">
                        <a:spcBef>
                          <a:spcPts val="0"/>
                        </a:spcBef>
                        <a:spcAft>
                          <a:spcPts val="0"/>
                        </a:spcAft>
                      </a:pPr>
                      <a:r>
                        <a:rPr lang="en-US" sz="1600" dirty="0" smtClean="0">
                          <a:latin typeface="Calibri"/>
                          <a:ea typeface="Times New Roman"/>
                          <a:cs typeface="Times New Roman"/>
                        </a:rPr>
                        <a:t>      Other</a:t>
                      </a:r>
                      <a:r>
                        <a:rPr lang="en-US" sz="1600" baseline="0" dirty="0" smtClean="0">
                          <a:latin typeface="Calibri"/>
                          <a:ea typeface="Times New Roman"/>
                          <a:cs typeface="Times New Roman"/>
                        </a:rPr>
                        <a:t> variable costs</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600" dirty="0" smtClean="0">
                          <a:latin typeface="+mn-lt"/>
                          <a:ea typeface="Times New Roman"/>
                          <a:cs typeface="Times New Roman"/>
                        </a:rPr>
                        <a:t>1.00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smtClean="0">
                          <a:latin typeface="Calibri"/>
                          <a:ea typeface="Times New Roman"/>
                          <a:cs typeface="Times New Roman"/>
                        </a:rPr>
                        <a:t>Total</a:t>
                      </a:r>
                      <a:r>
                        <a:rPr lang="en-US" sz="1600" b="1" baseline="0" dirty="0" smtClean="0">
                          <a:latin typeface="Calibri"/>
                          <a:ea typeface="Times New Roman"/>
                          <a:cs typeface="Times New Roman"/>
                        </a:rPr>
                        <a:t> COGS/ COSS</a:t>
                      </a: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mn-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dirty="0" smtClean="0">
                          <a:latin typeface="Calibri"/>
                          <a:ea typeface="Times New Roman"/>
                          <a:cs typeface="Times New Roman"/>
                        </a:rPr>
                        <a:t>$1.94</a:t>
                      </a:r>
                      <a:endParaRPr lang="en-US" sz="1800" b="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a:latin typeface="Calibri"/>
                          <a:ea typeface="Times New Roman"/>
                          <a:cs typeface="Times New Roman"/>
                        </a:rPr>
                        <a:t>Contribution </a:t>
                      </a:r>
                      <a:r>
                        <a:rPr lang="en-US" sz="1600" b="1" dirty="0" smtClean="0">
                          <a:latin typeface="Calibri"/>
                          <a:ea typeface="Times New Roman"/>
                          <a:cs typeface="Times New Roman"/>
                        </a:rPr>
                        <a:t>Margin</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$18.06</a:t>
                      </a:r>
                      <a:endParaRPr lang="en-US" sz="1600" b="1"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135745201"/>
              </p:ext>
            </p:extLst>
          </p:nvPr>
        </p:nvGraphicFramePr>
        <p:xfrm>
          <a:off x="304800" y="1143000"/>
          <a:ext cx="4572000" cy="670560"/>
        </p:xfrm>
        <a:graphic>
          <a:graphicData uri="http://schemas.openxmlformats.org/drawingml/2006/table">
            <a:tbl>
              <a:tblPr firstRow="1" bandRow="1">
                <a:tableStyleId>{5C22544A-7EE6-4342-B048-85BDC9FD1C3A}</a:tableStyleId>
              </a:tblPr>
              <a:tblGrid>
                <a:gridCol w="4572000"/>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Definition</a:t>
                      </a:r>
                      <a:r>
                        <a:rPr lang="en-US" sz="1600" b="1" baseline="0" dirty="0" smtClean="0">
                          <a:solidFill>
                            <a:schemeClr val="bg1"/>
                          </a:solidFill>
                        </a:rPr>
                        <a:t> of One Unit</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One Love Afrikka Bracelet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560066622"/>
              </p:ext>
            </p:extLst>
          </p:nvPr>
        </p:nvGraphicFramePr>
        <p:xfrm>
          <a:off x="304800" y="4495800"/>
          <a:ext cx="4571999" cy="1143000"/>
        </p:xfrm>
        <a:graphic>
          <a:graphicData uri="http://schemas.openxmlformats.org/drawingml/2006/table">
            <a:tbl>
              <a:tblPr/>
              <a:tblGrid>
                <a:gridCol w="1518936"/>
                <a:gridCol w="358849"/>
                <a:gridCol w="898071"/>
                <a:gridCol w="408214"/>
                <a:gridCol w="1387929"/>
              </a:tblGrid>
              <a:tr h="411480">
                <a:tc gridSpan="5">
                  <a:txBody>
                    <a:bodyPr/>
                    <a:lstStyle/>
                    <a:p>
                      <a:pPr marL="0" marR="0" algn="ctr">
                        <a:spcBef>
                          <a:spcPts val="0"/>
                        </a:spcBef>
                        <a:spcAft>
                          <a:spcPts val="0"/>
                        </a:spcAft>
                      </a:pPr>
                      <a:r>
                        <a:rPr lang="en-US" sz="1600" b="1" dirty="0" smtClean="0">
                          <a:solidFill>
                            <a:schemeClr val="bg1"/>
                          </a:solidFill>
                          <a:latin typeface="+mn-lt"/>
                          <a:ea typeface="Times New Roman"/>
                        </a:rPr>
                        <a:t>Monthly</a:t>
                      </a:r>
                      <a:r>
                        <a:rPr lang="en-US" sz="1600" b="1" baseline="0" dirty="0" smtClean="0">
                          <a:solidFill>
                            <a:schemeClr val="bg1"/>
                          </a:solidFill>
                          <a:latin typeface="+mn-lt"/>
                          <a:ea typeface="Times New Roman"/>
                        </a:rPr>
                        <a:t> Break Even Units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365760">
                <a:tc>
                  <a:txBody>
                    <a:bodyPr/>
                    <a:lstStyle/>
                    <a:p>
                      <a:pPr marL="0" marR="0" algn="ctr">
                        <a:spcBef>
                          <a:spcPts val="0"/>
                        </a:spcBef>
                        <a:spcAft>
                          <a:spcPts val="0"/>
                        </a:spcAft>
                      </a:pPr>
                      <a:r>
                        <a:rPr lang="en-US" sz="1800" b="1" dirty="0" smtClean="0">
                          <a:latin typeface="Calibri"/>
                          <a:ea typeface="Times New Roman"/>
                        </a:rPr>
                        <a:t>$69.00</a:t>
                      </a:r>
                      <a:endParaRPr lang="en-US" sz="2000" b="1"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800" b="1" dirty="0" smtClean="0">
                          <a:latin typeface="Calibri"/>
                          <a:ea typeface="Times New Roman"/>
                        </a:rPr>
                        <a:t>=</a:t>
                      </a:r>
                      <a:endParaRPr lang="en-US" sz="2000" b="1"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800" b="1" dirty="0" smtClean="0">
                          <a:latin typeface="Times New Roman"/>
                          <a:ea typeface="Times New Roman"/>
                        </a:rPr>
                        <a:t>3.820</a:t>
                      </a:r>
                      <a:endParaRPr lang="en-US" sz="1800" b="1"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800" b="1" dirty="0">
                          <a:latin typeface="Calibri"/>
                          <a:ea typeface="Times New Roman"/>
                        </a:rPr>
                        <a:t>≈</a:t>
                      </a:r>
                      <a:endParaRPr lang="en-US" sz="2000" b="1"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800" b="1" dirty="0" smtClean="0">
                          <a:latin typeface="Calibri"/>
                          <a:ea typeface="Times New Roman"/>
                        </a:rPr>
                        <a:t>4 bracelets</a:t>
                      </a:r>
                      <a:endParaRPr lang="en-US" sz="2000" b="1"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365760">
                <a:tc>
                  <a:txBody>
                    <a:bodyPr/>
                    <a:lstStyle/>
                    <a:p>
                      <a:pPr marL="0" marR="0" algn="ctr">
                        <a:spcBef>
                          <a:spcPts val="0"/>
                        </a:spcBef>
                        <a:spcAft>
                          <a:spcPts val="0"/>
                        </a:spcAft>
                      </a:pPr>
                      <a:r>
                        <a:rPr lang="en-US" sz="1800" b="1" dirty="0" smtClean="0">
                          <a:latin typeface="Calibri"/>
                          <a:ea typeface="Times New Roman"/>
                        </a:rPr>
                        <a:t>$18.06</a:t>
                      </a:r>
                      <a:endParaRPr lang="en-US" sz="2000" b="1"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7"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Tree>
    <p:extLst>
      <p:ext uri="{BB962C8B-B14F-4D97-AF65-F5344CB8AC3E}">
        <p14:creationId xmlns:p14="http://schemas.microsoft.com/office/powerpoint/2010/main" val="2962467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FKai-SB" panose="03000509000000000000" pitchFamily="65" charset="-120"/>
                <a:ea typeface="DFKai-SB" panose="03000509000000000000" pitchFamily="65" charset="-120"/>
              </a:rPr>
              <a:t>Market Analysis</a:t>
            </a:r>
            <a:endParaRPr lang="en-US" dirty="0">
              <a:latin typeface="DFKai-SB" panose="03000509000000000000" pitchFamily="65" charset="-120"/>
              <a:ea typeface="DFKai-SB" panose="03000509000000000000" pitchFamily="65" charset="-120"/>
            </a:endParaRPr>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3365374971"/>
              </p:ext>
            </p:extLst>
          </p:nvPr>
        </p:nvGraphicFramePr>
        <p:xfrm>
          <a:off x="381000" y="2667000"/>
          <a:ext cx="5105400" cy="3825686"/>
        </p:xfrm>
        <a:graphic>
          <a:graphicData uri="http://schemas.openxmlformats.org/drawingml/2006/table">
            <a:tbl>
              <a:tblPr firstRow="1" bandRow="1">
                <a:tableStyleId>{5C22544A-7EE6-4342-B048-85BDC9FD1C3A}</a:tableStyleId>
              </a:tblPr>
              <a:tblGrid>
                <a:gridCol w="2552700"/>
                <a:gridCol w="2552700"/>
              </a:tblGrid>
              <a:tr h="152400">
                <a:tc gridSpan="2">
                  <a:txBody>
                    <a:bodyPr/>
                    <a:lstStyle/>
                    <a:p>
                      <a:pPr algn="ctr"/>
                      <a:r>
                        <a:rPr lang="en-US" sz="1600" dirty="0" smtClean="0">
                          <a:solidFill>
                            <a:schemeClr val="bg1"/>
                          </a:solidFill>
                        </a:rPr>
                        <a:t>Description of Target Consumer</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r>
              <a:tr h="121920">
                <a:tc>
                  <a:txBody>
                    <a:bodyPr/>
                    <a:lstStyle/>
                    <a:p>
                      <a:pPr algn="ctr"/>
                      <a:r>
                        <a:rPr lang="en-US" sz="1600" b="1" dirty="0" smtClean="0">
                          <a:solidFill>
                            <a:schemeClr val="tx1"/>
                          </a:solidFill>
                        </a:rPr>
                        <a:t>Demographics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0992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rPr>
                        <a:t>Young adults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rPr>
                        <a:t>Hartford, 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9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Buying</a:t>
                      </a:r>
                      <a:r>
                        <a:rPr lang="en-US" sz="1600" b="1" baseline="0" dirty="0" smtClean="0">
                          <a:solidFill>
                            <a:schemeClr val="tx1"/>
                          </a:solidFill>
                        </a:rPr>
                        <a:t> Patterns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0992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rPr>
                        <a:t>People who enjoy standing out and being</a:t>
                      </a:r>
                      <a:r>
                        <a:rPr lang="en-US" sz="1600" b="0" baseline="0" dirty="0" smtClean="0">
                          <a:solidFill>
                            <a:schemeClr val="tx1"/>
                          </a:solidFill>
                        </a:rPr>
                        <a:t> the center of attention</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rPr>
                        <a:t>Shop</a:t>
                      </a:r>
                      <a:r>
                        <a:rPr lang="en-US" sz="1600" b="0" baseline="0" dirty="0" smtClean="0">
                          <a:solidFill>
                            <a:schemeClr val="tx1"/>
                          </a:solidFill>
                        </a:rPr>
                        <a:t> online frequently </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29" name="Group 28"/>
          <p:cNvGrpSpPr/>
          <p:nvPr/>
        </p:nvGrpSpPr>
        <p:grpSpPr>
          <a:xfrm>
            <a:off x="5867400" y="2667000"/>
            <a:ext cx="2819400" cy="3810000"/>
            <a:chOff x="5943600" y="2514600"/>
            <a:chExt cx="2819400" cy="3810000"/>
          </a:xfrm>
        </p:grpSpPr>
        <p:grpSp>
          <p:nvGrpSpPr>
            <p:cNvPr id="25" name="Group 24"/>
            <p:cNvGrpSpPr/>
            <p:nvPr/>
          </p:nvGrpSpPr>
          <p:grpSpPr>
            <a:xfrm>
              <a:off x="5943600" y="2743200"/>
              <a:ext cx="2819400" cy="3581400"/>
              <a:chOff x="5638800" y="1905000"/>
              <a:chExt cx="2971800" cy="3733800"/>
            </a:xfrm>
          </p:grpSpPr>
          <p:grpSp>
            <p:nvGrpSpPr>
              <p:cNvPr id="9" name="Group 2"/>
              <p:cNvGrpSpPr>
                <a:grpSpLocks/>
              </p:cNvGrpSpPr>
              <p:nvPr/>
            </p:nvGrpSpPr>
            <p:grpSpPr bwMode="auto">
              <a:xfrm>
                <a:off x="5638800" y="1905000"/>
                <a:ext cx="2971800" cy="3733800"/>
                <a:chOff x="3408" y="1584"/>
                <a:chExt cx="1872" cy="2352"/>
              </a:xfrm>
              <a:solidFill>
                <a:schemeClr val="tx2">
                  <a:lumMod val="40000"/>
                  <a:lumOff val="60000"/>
                </a:schemeClr>
              </a:solidFill>
            </p:grpSpPr>
            <p:sp>
              <p:nvSpPr>
                <p:cNvPr id="1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solidFill>
                  <a:schemeClr val="bg1">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sp>
              <p:nvSpPr>
                <p:cNvPr id="1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sp>
            <p:nvSpPr>
              <p:cNvPr id="12" name="Rectangle 11"/>
              <p:cNvSpPr/>
              <p:nvPr/>
            </p:nvSpPr>
            <p:spPr>
              <a:xfrm>
                <a:off x="5867400" y="21336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Total </a:t>
                </a:r>
                <a:r>
                  <a:rPr lang="en-US" sz="1600" dirty="0">
                    <a:solidFill>
                      <a:schemeClr val="tx1"/>
                    </a:solidFill>
                  </a:rPr>
                  <a:t>P</a:t>
                </a:r>
                <a:r>
                  <a:rPr lang="en-US" sz="1600" dirty="0" smtClean="0">
                    <a:solidFill>
                      <a:schemeClr val="tx1"/>
                    </a:solidFill>
                  </a:rPr>
                  <a:t>opulation</a:t>
                </a:r>
                <a:endParaRPr lang="en-US" sz="1600" dirty="0">
                  <a:solidFill>
                    <a:schemeClr val="tx1"/>
                  </a:solidFill>
                </a:endParaRPr>
              </a:p>
            </p:txBody>
          </p:sp>
          <p:sp>
            <p:nvSpPr>
              <p:cNvPr id="13" name="Rectangle 12"/>
              <p:cNvSpPr/>
              <p:nvPr/>
            </p:nvSpPr>
            <p:spPr>
              <a:xfrm>
                <a:off x="6172200" y="3124200"/>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Target Market Population </a:t>
                </a:r>
                <a:endParaRPr lang="en-US" sz="1600" dirty="0">
                  <a:solidFill>
                    <a:schemeClr val="tx1"/>
                  </a:solidFill>
                </a:endParaRPr>
              </a:p>
            </p:txBody>
          </p:sp>
          <p:sp>
            <p:nvSpPr>
              <p:cNvPr id="14" name="Rectangle 13"/>
              <p:cNvSpPr/>
              <p:nvPr/>
            </p:nvSpPr>
            <p:spPr>
              <a:xfrm>
                <a:off x="6441989" y="2619983"/>
                <a:ext cx="1250092" cy="270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1" dirty="0">
                  <a:solidFill>
                    <a:prstClr val="black"/>
                  </a:solidFill>
                  <a:ea typeface="Times New Roman"/>
                  <a:cs typeface="Times New Roman"/>
                </a:endParaRPr>
              </a:p>
            </p:txBody>
          </p:sp>
          <p:sp>
            <p:nvSpPr>
              <p:cNvPr id="22" name="Rectangle 21"/>
              <p:cNvSpPr/>
              <p:nvPr/>
            </p:nvSpPr>
            <p:spPr>
              <a:xfrm>
                <a:off x="6477000" y="4191000"/>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Market Size</a:t>
                </a:r>
              </a:p>
              <a:p>
                <a:pPr algn="ctr"/>
                <a:r>
                  <a:rPr lang="en-US" sz="1200" i="1" dirty="0" smtClean="0">
                    <a:solidFill>
                      <a:schemeClr val="tx1"/>
                    </a:solidFill>
                  </a:rPr>
                  <a:t>(based on</a:t>
                </a:r>
              </a:p>
              <a:p>
                <a:pPr algn="ctr"/>
                <a:r>
                  <a:rPr lang="en-US" sz="1200" i="1" dirty="0" smtClean="0">
                    <a:solidFill>
                      <a:schemeClr val="tx1"/>
                    </a:solidFill>
                  </a:rPr>
                  <a:t>survey)</a:t>
                </a:r>
                <a:endParaRPr lang="en-US" sz="1200" i="1" dirty="0">
                  <a:solidFill>
                    <a:schemeClr val="tx1"/>
                  </a:solidFill>
                </a:endParaRPr>
              </a:p>
            </p:txBody>
          </p:sp>
        </p:grpSp>
        <p:sp>
          <p:nvSpPr>
            <p:cNvPr id="28" name="Rectangle 27"/>
            <p:cNvSpPr/>
            <p:nvPr/>
          </p:nvSpPr>
          <p:spPr>
            <a:xfrm>
              <a:off x="5943600" y="2514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Target Market Size</a:t>
              </a:r>
              <a:endParaRPr lang="en-US" sz="1600" b="1" dirty="0"/>
            </a:p>
          </p:txBody>
        </p:sp>
      </p:grpSp>
      <p:graphicFrame>
        <p:nvGraphicFramePr>
          <p:cNvPr id="30" name="Table 29"/>
          <p:cNvGraphicFramePr>
            <a:graphicFrameLocks noGrp="1"/>
          </p:cNvGraphicFramePr>
          <p:nvPr>
            <p:extLst>
              <p:ext uri="{D42A27DB-BD31-4B8C-83A1-F6EECF244321}">
                <p14:modId xmlns:p14="http://schemas.microsoft.com/office/powerpoint/2010/main" val="686955184"/>
              </p:ext>
            </p:extLst>
          </p:nvPr>
        </p:nvGraphicFramePr>
        <p:xfrm>
          <a:off x="381000" y="1397000"/>
          <a:ext cx="8229600" cy="949960"/>
        </p:xfrm>
        <a:graphic>
          <a:graphicData uri="http://schemas.openxmlformats.org/drawingml/2006/table">
            <a:tbl>
              <a:tblPr firstRow="1" bandRow="1">
                <a:tableStyleId>{5C22544A-7EE6-4342-B048-85BDC9FD1C3A}</a:tableStyleId>
              </a:tblPr>
              <a:tblGrid>
                <a:gridCol w="1295400"/>
                <a:gridCol w="2819400"/>
                <a:gridCol w="2057400"/>
                <a:gridCol w="2057400"/>
              </a:tblGrid>
              <a:tr h="370840">
                <a:tc gridSpan="4">
                  <a:txBody>
                    <a:bodyPr/>
                    <a:lstStyle/>
                    <a:p>
                      <a:pPr algn="ctr"/>
                      <a:r>
                        <a:rPr lang="en-US" sz="1600" dirty="0" smtClean="0">
                          <a:solidFill>
                            <a:schemeClr val="bg1"/>
                          </a:solidFill>
                        </a:rPr>
                        <a:t>Market</a:t>
                      </a:r>
                      <a:r>
                        <a:rPr lang="en-US" sz="1600" baseline="0" dirty="0" smtClean="0">
                          <a:solidFill>
                            <a:schemeClr val="bg1"/>
                          </a:solidFill>
                        </a:rPr>
                        <a:t> Statistics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600" dirty="0" smtClean="0"/>
                        <a:t>Industry Name:</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Family Clothing Stores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Annual</a:t>
                      </a:r>
                      <a:r>
                        <a:rPr lang="en-US" sz="1600" baseline="0" dirty="0" smtClean="0"/>
                        <a:t> Industry Sales:</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$98</a:t>
                      </a:r>
                      <a:r>
                        <a:rPr lang="en-US" sz="1800" b="1" baseline="0" dirty="0" smtClean="0"/>
                        <a:t> Billion</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7" name="Rectangle 16"/>
          <p:cNvSpPr/>
          <p:nvPr/>
        </p:nvSpPr>
        <p:spPr>
          <a:xfrm>
            <a:off x="6629400" y="4572000"/>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prstClr val="black"/>
                </a:solidFill>
                <a:ea typeface="Times New Roman"/>
                <a:cs typeface="Times New Roman"/>
              </a:rPr>
              <a:t>124,775</a:t>
            </a:r>
          </a:p>
        </p:txBody>
      </p:sp>
      <p:sp>
        <p:nvSpPr>
          <p:cNvPr id="18" name="Rectangle 17"/>
          <p:cNvSpPr/>
          <p:nvPr/>
        </p:nvSpPr>
        <p:spPr>
          <a:xfrm>
            <a:off x="6629400" y="5715000"/>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74,865</a:t>
            </a:r>
            <a:endParaRPr lang="en-US" b="1" dirty="0">
              <a:solidFill>
                <a:prstClr val="black"/>
              </a:solidFill>
              <a:ea typeface="Times New Roman"/>
              <a:cs typeface="Times New Roman"/>
            </a:endParaRPr>
          </a:p>
        </p:txBody>
      </p:sp>
      <p:pic>
        <p:nvPicPr>
          <p:cNvPr id="19" name="Content Placeholder 9" descr="logo secondary.jpg"/>
          <p:cNvPicPr>
            <a:picLocks noChangeAspect="1"/>
          </p:cNvPicPr>
          <p:nvPr/>
        </p:nvPicPr>
        <p:blipFill>
          <a:blip r:embed="rId3" cstate="print"/>
          <a:stretch>
            <a:fillRect/>
          </a:stretch>
        </p:blipFill>
        <p:spPr>
          <a:xfrm>
            <a:off x="7620000" y="6048222"/>
            <a:ext cx="1524000" cy="801895"/>
          </a:xfrm>
          <a:prstGeom prst="rect">
            <a:avLst/>
          </a:prstGeom>
        </p:spPr>
      </p:pic>
      <p:sp>
        <p:nvSpPr>
          <p:cNvPr id="3" name="Rectangle 2"/>
          <p:cNvSpPr/>
          <p:nvPr/>
        </p:nvSpPr>
        <p:spPr>
          <a:xfrm>
            <a:off x="6617098" y="3526585"/>
            <a:ext cx="1210588" cy="369332"/>
          </a:xfrm>
          <a:prstGeom prst="rect">
            <a:avLst/>
          </a:prstGeom>
        </p:spPr>
        <p:txBody>
          <a:bodyPr wrap="none">
            <a:spAutoFit/>
          </a:bodyPr>
          <a:lstStyle/>
          <a:p>
            <a:r>
              <a:rPr lang="en-US" b="1" dirty="0">
                <a:solidFill>
                  <a:schemeClr val="tx2"/>
                </a:solidFill>
              </a:rPr>
              <a:t>3,574,097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FKai-SB" panose="03000509000000000000" pitchFamily="65" charset="-120"/>
                <a:ea typeface="DFKai-SB" panose="03000509000000000000" pitchFamily="65" charset="-120"/>
              </a:rPr>
              <a:t>Marketing and Sales</a:t>
            </a:r>
            <a:endParaRPr lang="en-US" dirty="0">
              <a:latin typeface="DFKai-SB" panose="03000509000000000000" pitchFamily="65" charset="-120"/>
              <a:ea typeface="DFKai-SB" panose="03000509000000000000" pitchFamily="65" charset="-120"/>
            </a:endParaRPr>
          </a:p>
        </p:txBody>
      </p:sp>
      <p:sp>
        <p:nvSpPr>
          <p:cNvPr id="6" name="Content Placeholder 5"/>
          <p:cNvSpPr>
            <a:spLocks noGrp="1"/>
          </p:cNvSpPr>
          <p:nvPr>
            <p:ph sz="half" idx="1"/>
          </p:nvPr>
        </p:nvSpPr>
        <p:spPr/>
        <p:txBody>
          <a:bodyPr>
            <a:normAutofit/>
          </a:bodyPr>
          <a:lstStyle/>
          <a:p>
            <a:r>
              <a:rPr lang="en-US" sz="2400" dirty="0" smtClean="0"/>
              <a:t>Word of Mouth</a:t>
            </a:r>
          </a:p>
          <a:p>
            <a:r>
              <a:rPr lang="en-US" sz="2400" dirty="0" smtClean="0"/>
              <a:t>Website</a:t>
            </a:r>
          </a:p>
          <a:p>
            <a:r>
              <a:rPr lang="en-US" sz="2400" dirty="0" smtClean="0"/>
              <a:t>Business Cards</a:t>
            </a:r>
          </a:p>
          <a:p>
            <a:r>
              <a:rPr lang="en-US" sz="2400" dirty="0" smtClean="0"/>
              <a:t>Social Media</a:t>
            </a:r>
            <a:endParaRPr lang="en-US" sz="2400" dirty="0"/>
          </a:p>
        </p:txBody>
      </p:sp>
      <p:sp>
        <p:nvSpPr>
          <p:cNvPr id="7" name="Content Placeholder 6"/>
          <p:cNvSpPr>
            <a:spLocks noGrp="1"/>
          </p:cNvSpPr>
          <p:nvPr>
            <p:ph sz="half" idx="2"/>
          </p:nvPr>
        </p:nvSpPr>
        <p:spPr/>
        <p:txBody>
          <a:bodyPr>
            <a:normAutofit/>
          </a:bodyPr>
          <a:lstStyle/>
          <a:p>
            <a:r>
              <a:rPr lang="en-US" sz="2400" dirty="0" smtClean="0"/>
              <a:t>Personal Selling</a:t>
            </a:r>
          </a:p>
          <a:p>
            <a:r>
              <a:rPr lang="en-US" sz="2400" dirty="0" smtClean="0"/>
              <a:t>Craft/Trade Shows</a:t>
            </a:r>
          </a:p>
          <a:p>
            <a:r>
              <a:rPr lang="en-US" sz="2400" dirty="0" err="1" smtClean="0"/>
              <a:t>Etsy</a:t>
            </a:r>
            <a:endParaRPr lang="en-US" sz="2400"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
        <p:nvSpPr>
          <p:cNvPr id="5" name="Content Placeholder 2"/>
          <p:cNvSpPr txBox="1">
            <a:spLocks/>
          </p:cNvSpPr>
          <p:nvPr/>
        </p:nvSpPr>
        <p:spPr>
          <a:xfrm>
            <a:off x="4745421" y="1524000"/>
            <a:ext cx="4114800" cy="4953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6725" y="4010761"/>
            <a:ext cx="1655379" cy="165537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175" y="3781176"/>
            <a:ext cx="2114550" cy="211455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
      <a:dk1>
        <a:srgbClr val="B81CD2"/>
      </a:dk1>
      <a:lt1>
        <a:sysClr val="window" lastClr="FFFFFF"/>
      </a:lt1>
      <a:dk2>
        <a:srgbClr val="0C0C0C"/>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3857</TotalTime>
  <Words>935</Words>
  <Application>Microsoft Office PowerPoint</Application>
  <PresentationFormat>On-screen Show (4:3)</PresentationFormat>
  <Paragraphs>195</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Clarity</vt:lpstr>
      <vt:lpstr>Office Theme</vt:lpstr>
      <vt:lpstr>PowerPoint Presentation</vt:lpstr>
      <vt:lpstr>With Love,</vt:lpstr>
      <vt:lpstr>PowerPoint Presentation</vt:lpstr>
      <vt:lpstr>Solution</vt:lpstr>
      <vt:lpstr>Description of Product</vt:lpstr>
      <vt:lpstr>Social Impact</vt:lpstr>
      <vt:lpstr>Business Model</vt:lpstr>
      <vt:lpstr>Market Analysis</vt:lpstr>
      <vt:lpstr>Marketing and Sales</vt:lpstr>
      <vt:lpstr>Competition</vt:lpstr>
      <vt:lpstr>Qualifications</vt:lpstr>
      <vt:lpstr>Sales Projections</vt:lpstr>
      <vt:lpstr>Start-up Funds</vt:lpstr>
      <vt:lpstr>Future Plans</vt:lpstr>
      <vt:lpstr>PowerPoint Presentation</vt:lpstr>
    </vt:vector>
  </TitlesOfParts>
  <Company>NFTE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Nguyen, Anne M.</cp:lastModifiedBy>
  <cp:revision>199</cp:revision>
  <cp:lastPrinted>2013-11-15T14:04:18Z</cp:lastPrinted>
  <dcterms:created xsi:type="dcterms:W3CDTF">2012-02-07T20:01:29Z</dcterms:created>
  <dcterms:modified xsi:type="dcterms:W3CDTF">2013-12-12T16:04:34Z</dcterms:modified>
</cp:coreProperties>
</file>