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</p:sldMasterIdLst>
  <p:notesMasterIdLst>
    <p:notesMasterId r:id="rId24"/>
  </p:notesMasterIdLst>
  <p:handoutMasterIdLst>
    <p:handoutMasterId r:id="rId25"/>
  </p:handoutMasterIdLst>
  <p:sldIdLst>
    <p:sldId id="307" r:id="rId2"/>
    <p:sldId id="291" r:id="rId3"/>
    <p:sldId id="300" r:id="rId4"/>
    <p:sldId id="292" r:id="rId5"/>
    <p:sldId id="293" r:id="rId6"/>
    <p:sldId id="305" r:id="rId7"/>
    <p:sldId id="296" r:id="rId8"/>
    <p:sldId id="308" r:id="rId9"/>
    <p:sldId id="309" r:id="rId10"/>
    <p:sldId id="310" r:id="rId11"/>
    <p:sldId id="278" r:id="rId12"/>
    <p:sldId id="279" r:id="rId13"/>
    <p:sldId id="280" r:id="rId14"/>
    <p:sldId id="306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FFCC99"/>
    <a:srgbClr val="777777"/>
    <a:srgbClr val="D0D8E8"/>
    <a:srgbClr val="E9EDF4"/>
    <a:srgbClr val="8EB4E3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4" autoAdjust="0"/>
    <p:restoredTop sz="98063" autoAdjust="0"/>
  </p:normalViewPr>
  <p:slideViewPr>
    <p:cSldViewPr>
      <p:cViewPr>
        <p:scale>
          <a:sx n="70" d="100"/>
          <a:sy n="70" d="100"/>
        </p:scale>
        <p:origin x="-6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20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BEFFF-F838-41FB-B598-06DCEEFCFC85}" type="doc">
      <dgm:prSet loTypeId="urn:microsoft.com/office/officeart/2005/8/layout/radial1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EF3E20-56C8-40BF-A00B-66934F5E4C9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Marketing</a:t>
          </a:r>
        </a:p>
        <a:p>
          <a:r>
            <a:rPr lang="en-US" sz="2200" b="1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Plan</a:t>
          </a:r>
          <a:endParaRPr lang="en-US" sz="2200" dirty="0">
            <a:solidFill>
              <a:schemeClr val="tx1"/>
            </a:solidFill>
            <a:latin typeface="Cambria" pitchFamily="18" charset="0"/>
          </a:endParaRPr>
        </a:p>
      </dgm:t>
    </dgm:pt>
    <dgm:pt modelId="{982B995D-3528-4FCA-B078-77B8AD974C56}" type="parTrans" cxnId="{183685E8-537E-499C-BDB0-3085CF37741D}">
      <dgm:prSet/>
      <dgm:spPr/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DF37A159-F72B-4784-8F3C-4382C0C7EEA7}" type="sibTrans" cxnId="{183685E8-537E-499C-BDB0-3085CF37741D}">
      <dgm:prSet/>
      <dgm:spPr/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1792A711-71DB-45EA-B5B0-CB986FAB2598}">
      <dgm:prSet phldrT="[Text]" custT="1"/>
      <dgm:spPr>
        <a:solidFill>
          <a:srgbClr val="00B050"/>
        </a:solidFill>
      </dgm:spPr>
      <dgm:t>
        <a:bodyPr anchor="t"/>
        <a:lstStyle/>
        <a:p>
          <a:r>
            <a:rPr lang="en-US" sz="1600" b="1" u="none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Price</a:t>
          </a:r>
        </a:p>
        <a:p>
          <a:r>
            <a:rPr lang="en-US" sz="1500" dirty="0" smtClean="0">
              <a:solidFill>
                <a:schemeClr val="tx1"/>
              </a:solidFill>
              <a:latin typeface="Cambria" pitchFamily="18" charset="0"/>
            </a:rPr>
            <a:t>More affordable than weekly travel to CSA farm</a:t>
          </a:r>
          <a:endParaRPr lang="en-US" sz="1500" dirty="0" smtClean="0">
            <a:solidFill>
              <a:schemeClr val="bg1"/>
            </a:solidFill>
            <a:latin typeface="Cambria" pitchFamily="18" charset="0"/>
            <a:ea typeface="ＭＳ Ｐゴシック" pitchFamily="-112" charset="-128"/>
          </a:endParaRPr>
        </a:p>
      </dgm:t>
    </dgm:pt>
    <dgm:pt modelId="{90211807-854A-43EB-95E3-15A82A124325}" type="parTrans" cxnId="{A685A721-F617-43D3-9E8C-387E330F0677}">
      <dgm:prSet/>
      <dgm:spPr>
        <a:ln>
          <a:solidFill>
            <a:schemeClr val="tx1"/>
          </a:solidFill>
          <a:prstDash val="solid"/>
        </a:ln>
      </dgm:spPr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51FE904C-2A2D-4640-8862-6BDCC8E20C12}" type="sibTrans" cxnId="{A685A721-F617-43D3-9E8C-387E330F0677}">
      <dgm:prSet/>
      <dgm:spPr/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91C7DC02-A9A6-4104-8FE5-70F27F4FBA76}">
      <dgm:prSet custT="1"/>
      <dgm:spPr>
        <a:solidFill>
          <a:srgbClr val="00B050"/>
        </a:solidFill>
      </dgm:spPr>
      <dgm:t>
        <a:bodyPr anchor="t"/>
        <a:lstStyle/>
        <a:p>
          <a:r>
            <a:rPr lang="en-US" sz="1600" b="1" u="none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Place</a:t>
          </a:r>
        </a:p>
        <a:p>
          <a:r>
            <a:rPr lang="en-US" sz="1600" dirty="0" smtClean="0">
              <a:solidFill>
                <a:schemeClr val="tx1"/>
              </a:solidFill>
              <a:latin typeface="Cambria" pitchFamily="18" charset="0"/>
            </a:rPr>
            <a:t>Hartford County, CT</a:t>
          </a:r>
          <a:endParaRPr lang="en-US" sz="1600" dirty="0">
            <a:solidFill>
              <a:schemeClr val="tx1"/>
            </a:solidFill>
            <a:latin typeface="Cambria" pitchFamily="18" charset="0"/>
            <a:ea typeface="ＭＳ Ｐゴシック" pitchFamily="-112" charset="-128"/>
          </a:endParaRPr>
        </a:p>
      </dgm:t>
    </dgm:pt>
    <dgm:pt modelId="{C1288CD5-E443-4E27-902C-22D364A3D2F4}" type="parTrans" cxnId="{DDF2F9D4-1CD0-4C31-98E8-B8F33A012269}">
      <dgm:prSet/>
      <dgm:spPr>
        <a:ln>
          <a:solidFill>
            <a:schemeClr val="tx1"/>
          </a:solidFill>
          <a:prstDash val="solid"/>
        </a:ln>
      </dgm:spPr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BF940F0C-19F8-4E4F-95D1-0DC98F30CA2E}" type="sibTrans" cxnId="{DDF2F9D4-1CD0-4C31-98E8-B8F33A012269}">
      <dgm:prSet/>
      <dgm:spPr/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C2E09703-F638-48C4-8CEE-B443DBB045C3}">
      <dgm:prSet custT="1"/>
      <dgm:spPr>
        <a:solidFill>
          <a:srgbClr val="00B050"/>
        </a:solidFill>
      </dgm:spPr>
      <dgm:t>
        <a:bodyPr anchor="t"/>
        <a:lstStyle/>
        <a:p>
          <a:r>
            <a:rPr lang="en-US" sz="1500" b="1" u="none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Product</a:t>
          </a:r>
        </a:p>
        <a:p>
          <a:r>
            <a:rPr lang="en-US" sz="1500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Convenient farm to home delivery, saving both time and money</a:t>
          </a:r>
          <a:endParaRPr lang="en-US" sz="1500" dirty="0">
            <a:solidFill>
              <a:schemeClr val="tx1"/>
            </a:solidFill>
            <a:latin typeface="Cambria" pitchFamily="18" charset="0"/>
            <a:ea typeface="ＭＳ Ｐゴシック" pitchFamily="-112" charset="-128"/>
          </a:endParaRPr>
        </a:p>
      </dgm:t>
    </dgm:pt>
    <dgm:pt modelId="{ED4CA239-0E21-4995-A249-9A59105B713A}" type="parTrans" cxnId="{BCDD6711-6EEE-4B51-8971-468CEB7A20D0}">
      <dgm:prSet/>
      <dgm:spPr>
        <a:ln>
          <a:solidFill>
            <a:schemeClr val="tx1"/>
          </a:solidFill>
          <a:prstDash val="solid"/>
        </a:ln>
      </dgm:spPr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FAF5FD61-AECF-45C7-BCEE-15CEFB0C6996}" type="sibTrans" cxnId="{BCDD6711-6EEE-4B51-8971-468CEB7A20D0}">
      <dgm:prSet/>
      <dgm:spPr/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BFBE7FCE-A34E-4704-B1C4-8498E23DB27A}">
      <dgm:prSet custT="1"/>
      <dgm:spPr>
        <a:solidFill>
          <a:srgbClr val="00B050"/>
        </a:solidFill>
      </dgm:spPr>
      <dgm:t>
        <a:bodyPr anchor="t"/>
        <a:lstStyle/>
        <a:p>
          <a:r>
            <a:rPr lang="en-US" sz="1500" b="1" u="none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Promotion</a:t>
          </a:r>
        </a:p>
        <a:p>
          <a:r>
            <a:rPr lang="en-US" sz="1500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Website</a:t>
          </a:r>
        </a:p>
        <a:p>
          <a:r>
            <a:rPr lang="en-US" sz="1500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Tote Bags</a:t>
          </a:r>
        </a:p>
        <a:p>
          <a:r>
            <a:rPr lang="en-US" sz="1500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Farm Displays</a:t>
          </a:r>
        </a:p>
      </dgm:t>
    </dgm:pt>
    <dgm:pt modelId="{3EA17FA3-C020-4250-A167-ADD680D83BAA}" type="parTrans" cxnId="{1F4E91B1-75DD-4A52-8102-EB29C0927370}">
      <dgm:prSet/>
      <dgm:spPr>
        <a:ln>
          <a:solidFill>
            <a:schemeClr val="tx1"/>
          </a:solidFill>
          <a:prstDash val="solid"/>
        </a:ln>
      </dgm:spPr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3BA1232C-8FE7-491D-8C7E-EBEE5E6616F3}" type="sibTrans" cxnId="{1F4E91B1-75DD-4A52-8102-EB29C0927370}">
      <dgm:prSet/>
      <dgm:spPr/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53953799-8FDB-4132-BB6C-E4C885225F86}">
      <dgm:prSet custT="1"/>
      <dgm:spPr>
        <a:solidFill>
          <a:srgbClr val="00B050"/>
        </a:solidFill>
      </dgm:spPr>
      <dgm:t>
        <a:bodyPr anchor="t"/>
        <a:lstStyle/>
        <a:p>
          <a:r>
            <a:rPr lang="en-US" sz="1500" b="1" u="none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People</a:t>
          </a:r>
        </a:p>
        <a:p>
          <a:r>
            <a:rPr lang="en-US" sz="1500" dirty="0" smtClean="0">
              <a:solidFill>
                <a:schemeClr val="tx1"/>
              </a:solidFill>
              <a:latin typeface="Cambria" pitchFamily="18" charset="0"/>
              <a:ea typeface="ＭＳ Ｐゴシック" pitchFamily="-112" charset="-128"/>
            </a:rPr>
            <a:t>Middle to upper income households who value convenience</a:t>
          </a:r>
          <a:endParaRPr lang="en-US" sz="1500" dirty="0">
            <a:solidFill>
              <a:schemeClr val="tx1"/>
            </a:solidFill>
            <a:latin typeface="Cambria" pitchFamily="18" charset="0"/>
            <a:ea typeface="ＭＳ Ｐゴシック" pitchFamily="-112" charset="-128"/>
          </a:endParaRPr>
        </a:p>
      </dgm:t>
    </dgm:pt>
    <dgm:pt modelId="{A3C93F10-DC18-4AD9-B992-A2A50786C2FC}" type="parTrans" cxnId="{C3AC37A0-88F0-4583-8D55-EDAEF4196732}">
      <dgm:prSet/>
      <dgm:spPr>
        <a:ln>
          <a:prstDash val="solid"/>
        </a:ln>
      </dgm:spPr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13370162-677E-473C-84BD-97D9CFA3E03F}" type="sibTrans" cxnId="{C3AC37A0-88F0-4583-8D55-EDAEF4196732}">
      <dgm:prSet/>
      <dgm:spPr/>
      <dgm:t>
        <a:bodyPr/>
        <a:lstStyle/>
        <a:p>
          <a:endParaRPr lang="en-US">
            <a:solidFill>
              <a:schemeClr val="bg1"/>
            </a:solidFill>
            <a:latin typeface="Myriad Web Pro" pitchFamily="34" charset="0"/>
          </a:endParaRPr>
        </a:p>
      </dgm:t>
    </dgm:pt>
    <dgm:pt modelId="{A5652466-33E9-4860-A83D-FB8E2BF012A7}">
      <dgm:prSet/>
      <dgm:spPr/>
      <dgm:t>
        <a:bodyPr/>
        <a:lstStyle/>
        <a:p>
          <a:endParaRPr lang="en-US" dirty="0"/>
        </a:p>
      </dgm:t>
    </dgm:pt>
    <dgm:pt modelId="{151FBCAE-C33E-4E04-9029-1D009DCBD958}" type="parTrans" cxnId="{5C89BD21-F19B-4521-AF9A-B8532C3E6675}">
      <dgm:prSet/>
      <dgm:spPr/>
      <dgm:t>
        <a:bodyPr/>
        <a:lstStyle/>
        <a:p>
          <a:endParaRPr lang="en-US"/>
        </a:p>
      </dgm:t>
    </dgm:pt>
    <dgm:pt modelId="{3432C6B4-2B09-45CB-8C9E-ED2B513D2EAB}" type="sibTrans" cxnId="{5C89BD21-F19B-4521-AF9A-B8532C3E6675}">
      <dgm:prSet/>
      <dgm:spPr/>
      <dgm:t>
        <a:bodyPr/>
        <a:lstStyle/>
        <a:p>
          <a:endParaRPr lang="en-US"/>
        </a:p>
      </dgm:t>
    </dgm:pt>
    <dgm:pt modelId="{FC2B13FC-FDFD-466A-A89E-32B0E1F60096}" type="pres">
      <dgm:prSet presAssocID="{EC0BEFFF-F838-41FB-B598-06DCEEFCFC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6BD45-E035-45DD-9915-BDC6046EE833}" type="pres">
      <dgm:prSet presAssocID="{C4EF3E20-56C8-40BF-A00B-66934F5E4C92}" presName="centerShape" presStyleLbl="node0" presStyleIdx="0" presStyleCnt="1" custScaleX="146690" custScaleY="95777" custLinFactNeighborX="-60" custLinFactNeighborY="5956"/>
      <dgm:spPr/>
      <dgm:t>
        <a:bodyPr/>
        <a:lstStyle/>
        <a:p>
          <a:endParaRPr lang="en-US"/>
        </a:p>
      </dgm:t>
    </dgm:pt>
    <dgm:pt modelId="{8AE47496-3CFF-4D44-A6EE-1244A390DF1E}" type="pres">
      <dgm:prSet presAssocID="{A3C93F10-DC18-4AD9-B992-A2A50786C2FC}" presName="Name9" presStyleLbl="parChTrans1D2" presStyleIdx="0" presStyleCnt="5"/>
      <dgm:spPr/>
      <dgm:t>
        <a:bodyPr/>
        <a:lstStyle/>
        <a:p>
          <a:endParaRPr lang="en-US"/>
        </a:p>
      </dgm:t>
    </dgm:pt>
    <dgm:pt modelId="{3229848E-6DD4-455D-9360-DEFDA3EA9E0B}" type="pres">
      <dgm:prSet presAssocID="{A3C93F10-DC18-4AD9-B992-A2A50786C2FC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3AC4A01-FDB0-46B6-9B24-D08907FBB450}" type="pres">
      <dgm:prSet presAssocID="{53953799-8FDB-4132-BB6C-E4C885225F86}" presName="node" presStyleLbl="node1" presStyleIdx="0" presStyleCnt="5" custScaleX="169452" custScaleY="116566" custRadScaleRad="90140" custRadScaleInc="-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4F9D6-7140-4826-B9C6-9992B9714DE7}" type="pres">
      <dgm:prSet presAssocID="{3EA17FA3-C020-4250-A167-ADD680D83BAA}" presName="Name9" presStyleLbl="parChTrans1D2" presStyleIdx="1" presStyleCnt="5"/>
      <dgm:spPr/>
      <dgm:t>
        <a:bodyPr/>
        <a:lstStyle/>
        <a:p>
          <a:endParaRPr lang="en-US"/>
        </a:p>
      </dgm:t>
    </dgm:pt>
    <dgm:pt modelId="{F4759797-7549-44F4-899C-2853144EBBD1}" type="pres">
      <dgm:prSet presAssocID="{3EA17FA3-C020-4250-A167-ADD680D83BAA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D21F758-6BD3-4885-A4B1-F0A9127E6BAB}" type="pres">
      <dgm:prSet presAssocID="{BFBE7FCE-A34E-4704-B1C4-8498E23DB27A}" presName="node" presStyleLbl="node1" presStyleIdx="1" presStyleCnt="5" custScaleX="161409" custScaleY="118358" custRadScaleRad="151320" custRadScaleInc="6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66CD8-9197-4E0D-9290-AEB13E11A92B}" type="pres">
      <dgm:prSet presAssocID="{ED4CA239-0E21-4995-A249-9A59105B713A}" presName="Name9" presStyleLbl="parChTrans1D2" presStyleIdx="2" presStyleCnt="5"/>
      <dgm:spPr/>
      <dgm:t>
        <a:bodyPr/>
        <a:lstStyle/>
        <a:p>
          <a:endParaRPr lang="en-US"/>
        </a:p>
      </dgm:t>
    </dgm:pt>
    <dgm:pt modelId="{48ACEA02-83A1-4988-8DDC-09D8271EC7CF}" type="pres">
      <dgm:prSet presAssocID="{ED4CA239-0E21-4995-A249-9A59105B713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2371D2C-8603-4662-BBCB-F12CDC7ECEA1}" type="pres">
      <dgm:prSet presAssocID="{C2E09703-F638-48C4-8CEE-B443DBB045C3}" presName="node" presStyleLbl="node1" presStyleIdx="2" presStyleCnt="5" custScaleX="167711" custScaleY="116483" custRadScaleRad="139789" custRadScaleInc="-50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A8AB6-C160-4129-BE1E-9D5D24167350}" type="pres">
      <dgm:prSet presAssocID="{C1288CD5-E443-4E27-902C-22D364A3D2F4}" presName="Name9" presStyleLbl="parChTrans1D2" presStyleIdx="3" presStyleCnt="5"/>
      <dgm:spPr/>
      <dgm:t>
        <a:bodyPr/>
        <a:lstStyle/>
        <a:p>
          <a:endParaRPr lang="en-US"/>
        </a:p>
      </dgm:t>
    </dgm:pt>
    <dgm:pt modelId="{32D0169F-46DE-4EED-8986-612B7D8DECE1}" type="pres">
      <dgm:prSet presAssocID="{C1288CD5-E443-4E27-902C-22D364A3D2F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DFE3D29-A572-4325-9EDF-AEC78B1AFC89}" type="pres">
      <dgm:prSet presAssocID="{91C7DC02-A9A6-4104-8FE5-70F27F4FBA76}" presName="node" presStyleLbl="node1" presStyleIdx="3" presStyleCnt="5" custScaleX="171044" custScaleY="117018" custRadScaleRad="136699" custRadScaleInc="48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8A576-6A0B-42F9-B1EA-5F001DDF07A0}" type="pres">
      <dgm:prSet presAssocID="{90211807-854A-43EB-95E3-15A82A124325}" presName="Name9" presStyleLbl="parChTrans1D2" presStyleIdx="4" presStyleCnt="5"/>
      <dgm:spPr/>
      <dgm:t>
        <a:bodyPr/>
        <a:lstStyle/>
        <a:p>
          <a:endParaRPr lang="en-US"/>
        </a:p>
      </dgm:t>
    </dgm:pt>
    <dgm:pt modelId="{33DC07E4-093A-4468-81A7-08A69203FF1B}" type="pres">
      <dgm:prSet presAssocID="{90211807-854A-43EB-95E3-15A82A12432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4ECD803-04AE-45F5-A4AE-F476962085D0}" type="pres">
      <dgm:prSet presAssocID="{1792A711-71DB-45EA-B5B0-CB986FAB2598}" presName="node" presStyleLbl="node1" presStyleIdx="4" presStyleCnt="5" custScaleX="166983" custScaleY="119025" custRadScaleRad="147716" custRadScaleInc="-5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480864-79E8-40A0-994A-86BCADB98512}" type="presOf" srcId="{3EA17FA3-C020-4250-A167-ADD680D83BAA}" destId="{F4759797-7549-44F4-899C-2853144EBBD1}" srcOrd="1" destOrd="0" presId="urn:microsoft.com/office/officeart/2005/8/layout/radial1"/>
    <dgm:cxn modelId="{B4F601BA-1E84-4BA8-BE4C-C426C500FFF1}" type="presOf" srcId="{3EA17FA3-C020-4250-A167-ADD680D83BAA}" destId="{0C54F9D6-7140-4826-B9C6-9992B9714DE7}" srcOrd="0" destOrd="0" presId="urn:microsoft.com/office/officeart/2005/8/layout/radial1"/>
    <dgm:cxn modelId="{1F4E91B1-75DD-4A52-8102-EB29C0927370}" srcId="{C4EF3E20-56C8-40BF-A00B-66934F5E4C92}" destId="{BFBE7FCE-A34E-4704-B1C4-8498E23DB27A}" srcOrd="1" destOrd="0" parTransId="{3EA17FA3-C020-4250-A167-ADD680D83BAA}" sibTransId="{3BA1232C-8FE7-491D-8C7E-EBEE5E6616F3}"/>
    <dgm:cxn modelId="{7648A396-C921-463E-BE49-A74DE850EB06}" type="presOf" srcId="{90211807-854A-43EB-95E3-15A82A124325}" destId="{33DC07E4-093A-4468-81A7-08A69203FF1B}" srcOrd="1" destOrd="0" presId="urn:microsoft.com/office/officeart/2005/8/layout/radial1"/>
    <dgm:cxn modelId="{52F2AADC-AED8-4478-B0B3-360E8401BFD9}" type="presOf" srcId="{C1288CD5-E443-4E27-902C-22D364A3D2F4}" destId="{32D0169F-46DE-4EED-8986-612B7D8DECE1}" srcOrd="1" destOrd="0" presId="urn:microsoft.com/office/officeart/2005/8/layout/radial1"/>
    <dgm:cxn modelId="{183685E8-537E-499C-BDB0-3085CF37741D}" srcId="{EC0BEFFF-F838-41FB-B598-06DCEEFCFC85}" destId="{C4EF3E20-56C8-40BF-A00B-66934F5E4C92}" srcOrd="0" destOrd="0" parTransId="{982B995D-3528-4FCA-B078-77B8AD974C56}" sibTransId="{DF37A159-F72B-4784-8F3C-4382C0C7EEA7}"/>
    <dgm:cxn modelId="{7F384A00-85CA-457C-BB1D-336A303D6A5E}" type="presOf" srcId="{1792A711-71DB-45EA-B5B0-CB986FAB2598}" destId="{54ECD803-04AE-45F5-A4AE-F476962085D0}" srcOrd="0" destOrd="0" presId="urn:microsoft.com/office/officeart/2005/8/layout/radial1"/>
    <dgm:cxn modelId="{0C76BDC1-2D69-4125-BA27-3E7F1DC432D5}" type="presOf" srcId="{ED4CA239-0E21-4995-A249-9A59105B713A}" destId="{48ACEA02-83A1-4988-8DDC-09D8271EC7CF}" srcOrd="1" destOrd="0" presId="urn:microsoft.com/office/officeart/2005/8/layout/radial1"/>
    <dgm:cxn modelId="{6413F1AC-4195-437C-8873-7DB3E791AA8C}" type="presOf" srcId="{91C7DC02-A9A6-4104-8FE5-70F27F4FBA76}" destId="{3DFE3D29-A572-4325-9EDF-AEC78B1AFC89}" srcOrd="0" destOrd="0" presId="urn:microsoft.com/office/officeart/2005/8/layout/radial1"/>
    <dgm:cxn modelId="{ED19FB1B-23BB-4E2D-AE35-0CCB85EDE046}" type="presOf" srcId="{A3C93F10-DC18-4AD9-B992-A2A50786C2FC}" destId="{8AE47496-3CFF-4D44-A6EE-1244A390DF1E}" srcOrd="0" destOrd="0" presId="urn:microsoft.com/office/officeart/2005/8/layout/radial1"/>
    <dgm:cxn modelId="{DDF2F9D4-1CD0-4C31-98E8-B8F33A012269}" srcId="{C4EF3E20-56C8-40BF-A00B-66934F5E4C92}" destId="{91C7DC02-A9A6-4104-8FE5-70F27F4FBA76}" srcOrd="3" destOrd="0" parTransId="{C1288CD5-E443-4E27-902C-22D364A3D2F4}" sibTransId="{BF940F0C-19F8-4E4F-95D1-0DC98F30CA2E}"/>
    <dgm:cxn modelId="{100F517D-E911-484E-9847-ABA8A61CBD3B}" type="presOf" srcId="{BFBE7FCE-A34E-4704-B1C4-8498E23DB27A}" destId="{6D21F758-6BD3-4885-A4B1-F0A9127E6BAB}" srcOrd="0" destOrd="0" presId="urn:microsoft.com/office/officeart/2005/8/layout/radial1"/>
    <dgm:cxn modelId="{2EB2AA7F-5519-40F0-933D-60665D75412B}" type="presOf" srcId="{C2E09703-F638-48C4-8CEE-B443DBB045C3}" destId="{12371D2C-8603-4662-BBCB-F12CDC7ECEA1}" srcOrd="0" destOrd="0" presId="urn:microsoft.com/office/officeart/2005/8/layout/radial1"/>
    <dgm:cxn modelId="{B28793A8-4926-4CCE-BDD4-95C9C61B6A68}" type="presOf" srcId="{A3C93F10-DC18-4AD9-B992-A2A50786C2FC}" destId="{3229848E-6DD4-455D-9360-DEFDA3EA9E0B}" srcOrd="1" destOrd="0" presId="urn:microsoft.com/office/officeart/2005/8/layout/radial1"/>
    <dgm:cxn modelId="{F0BC11DC-277D-401E-BE76-D0070E6D994B}" type="presOf" srcId="{ED4CA239-0E21-4995-A249-9A59105B713A}" destId="{6BB66CD8-9197-4E0D-9290-AEB13E11A92B}" srcOrd="0" destOrd="0" presId="urn:microsoft.com/office/officeart/2005/8/layout/radial1"/>
    <dgm:cxn modelId="{A685A721-F617-43D3-9E8C-387E330F0677}" srcId="{C4EF3E20-56C8-40BF-A00B-66934F5E4C92}" destId="{1792A711-71DB-45EA-B5B0-CB986FAB2598}" srcOrd="4" destOrd="0" parTransId="{90211807-854A-43EB-95E3-15A82A124325}" sibTransId="{51FE904C-2A2D-4640-8862-6BDCC8E20C12}"/>
    <dgm:cxn modelId="{492000D5-86AA-4508-9D08-AF9E4E3EBBB7}" type="presOf" srcId="{53953799-8FDB-4132-BB6C-E4C885225F86}" destId="{F3AC4A01-FDB0-46B6-9B24-D08907FBB450}" srcOrd="0" destOrd="0" presId="urn:microsoft.com/office/officeart/2005/8/layout/radial1"/>
    <dgm:cxn modelId="{D54F76D3-204C-4275-A539-6D0A0191DA27}" type="presOf" srcId="{EC0BEFFF-F838-41FB-B598-06DCEEFCFC85}" destId="{FC2B13FC-FDFD-466A-A89E-32B0E1F60096}" srcOrd="0" destOrd="0" presId="urn:microsoft.com/office/officeart/2005/8/layout/radial1"/>
    <dgm:cxn modelId="{B26AB3AA-11E2-4341-8F9B-44941FF39999}" type="presOf" srcId="{90211807-854A-43EB-95E3-15A82A124325}" destId="{D0F8A576-6A0B-42F9-B1EA-5F001DDF07A0}" srcOrd="0" destOrd="0" presId="urn:microsoft.com/office/officeart/2005/8/layout/radial1"/>
    <dgm:cxn modelId="{5F3A05F8-9407-438A-B9EB-DE25AA7F9D97}" type="presOf" srcId="{C1288CD5-E443-4E27-902C-22D364A3D2F4}" destId="{E7AA8AB6-C160-4129-BE1E-9D5D24167350}" srcOrd="0" destOrd="0" presId="urn:microsoft.com/office/officeart/2005/8/layout/radial1"/>
    <dgm:cxn modelId="{62ABD424-8747-4F25-8932-6E2C426182E5}" type="presOf" srcId="{C4EF3E20-56C8-40BF-A00B-66934F5E4C92}" destId="{8CD6BD45-E035-45DD-9915-BDC6046EE833}" srcOrd="0" destOrd="0" presId="urn:microsoft.com/office/officeart/2005/8/layout/radial1"/>
    <dgm:cxn modelId="{BCDD6711-6EEE-4B51-8971-468CEB7A20D0}" srcId="{C4EF3E20-56C8-40BF-A00B-66934F5E4C92}" destId="{C2E09703-F638-48C4-8CEE-B443DBB045C3}" srcOrd="2" destOrd="0" parTransId="{ED4CA239-0E21-4995-A249-9A59105B713A}" sibTransId="{FAF5FD61-AECF-45C7-BCEE-15CEFB0C6996}"/>
    <dgm:cxn modelId="{C3AC37A0-88F0-4583-8D55-EDAEF4196732}" srcId="{C4EF3E20-56C8-40BF-A00B-66934F5E4C92}" destId="{53953799-8FDB-4132-BB6C-E4C885225F86}" srcOrd="0" destOrd="0" parTransId="{A3C93F10-DC18-4AD9-B992-A2A50786C2FC}" sibTransId="{13370162-677E-473C-84BD-97D9CFA3E03F}"/>
    <dgm:cxn modelId="{5C89BD21-F19B-4521-AF9A-B8532C3E6675}" srcId="{EC0BEFFF-F838-41FB-B598-06DCEEFCFC85}" destId="{A5652466-33E9-4860-A83D-FB8E2BF012A7}" srcOrd="1" destOrd="0" parTransId="{151FBCAE-C33E-4E04-9029-1D009DCBD958}" sibTransId="{3432C6B4-2B09-45CB-8C9E-ED2B513D2EAB}"/>
    <dgm:cxn modelId="{305252E6-4D83-4C79-857D-01A023868F11}" type="presParOf" srcId="{FC2B13FC-FDFD-466A-A89E-32B0E1F60096}" destId="{8CD6BD45-E035-45DD-9915-BDC6046EE833}" srcOrd="0" destOrd="0" presId="urn:microsoft.com/office/officeart/2005/8/layout/radial1"/>
    <dgm:cxn modelId="{E6CC1010-96AA-4C59-9F09-1EF83A395463}" type="presParOf" srcId="{FC2B13FC-FDFD-466A-A89E-32B0E1F60096}" destId="{8AE47496-3CFF-4D44-A6EE-1244A390DF1E}" srcOrd="1" destOrd="0" presId="urn:microsoft.com/office/officeart/2005/8/layout/radial1"/>
    <dgm:cxn modelId="{286D0B8E-1358-4DAF-A41D-39A6EDF6FA10}" type="presParOf" srcId="{8AE47496-3CFF-4D44-A6EE-1244A390DF1E}" destId="{3229848E-6DD4-455D-9360-DEFDA3EA9E0B}" srcOrd="0" destOrd="0" presId="urn:microsoft.com/office/officeart/2005/8/layout/radial1"/>
    <dgm:cxn modelId="{A2BADA2B-5837-445A-B97B-478E06F64818}" type="presParOf" srcId="{FC2B13FC-FDFD-466A-A89E-32B0E1F60096}" destId="{F3AC4A01-FDB0-46B6-9B24-D08907FBB450}" srcOrd="2" destOrd="0" presId="urn:microsoft.com/office/officeart/2005/8/layout/radial1"/>
    <dgm:cxn modelId="{3343956D-7A9E-4D61-B2EB-5DDA85DF5687}" type="presParOf" srcId="{FC2B13FC-FDFD-466A-A89E-32B0E1F60096}" destId="{0C54F9D6-7140-4826-B9C6-9992B9714DE7}" srcOrd="3" destOrd="0" presId="urn:microsoft.com/office/officeart/2005/8/layout/radial1"/>
    <dgm:cxn modelId="{2CA4DCC3-CE48-4DDE-BB9E-BC66FD82BD97}" type="presParOf" srcId="{0C54F9D6-7140-4826-B9C6-9992B9714DE7}" destId="{F4759797-7549-44F4-899C-2853144EBBD1}" srcOrd="0" destOrd="0" presId="urn:microsoft.com/office/officeart/2005/8/layout/radial1"/>
    <dgm:cxn modelId="{E00FB2AD-20DE-47E6-B0FF-7BEE034BCC79}" type="presParOf" srcId="{FC2B13FC-FDFD-466A-A89E-32B0E1F60096}" destId="{6D21F758-6BD3-4885-A4B1-F0A9127E6BAB}" srcOrd="4" destOrd="0" presId="urn:microsoft.com/office/officeart/2005/8/layout/radial1"/>
    <dgm:cxn modelId="{DE7DE03A-B7F8-42BB-829F-F17DF905ADB1}" type="presParOf" srcId="{FC2B13FC-FDFD-466A-A89E-32B0E1F60096}" destId="{6BB66CD8-9197-4E0D-9290-AEB13E11A92B}" srcOrd="5" destOrd="0" presId="urn:microsoft.com/office/officeart/2005/8/layout/radial1"/>
    <dgm:cxn modelId="{AE3C6290-B275-4920-894F-43FC7CD90B21}" type="presParOf" srcId="{6BB66CD8-9197-4E0D-9290-AEB13E11A92B}" destId="{48ACEA02-83A1-4988-8DDC-09D8271EC7CF}" srcOrd="0" destOrd="0" presId="urn:microsoft.com/office/officeart/2005/8/layout/radial1"/>
    <dgm:cxn modelId="{B5A5A2DE-6BC9-4152-8F6E-375D5C791FED}" type="presParOf" srcId="{FC2B13FC-FDFD-466A-A89E-32B0E1F60096}" destId="{12371D2C-8603-4662-BBCB-F12CDC7ECEA1}" srcOrd="6" destOrd="0" presId="urn:microsoft.com/office/officeart/2005/8/layout/radial1"/>
    <dgm:cxn modelId="{AD7CA5CE-B7B8-4AEF-B557-96E35CAC09CE}" type="presParOf" srcId="{FC2B13FC-FDFD-466A-A89E-32B0E1F60096}" destId="{E7AA8AB6-C160-4129-BE1E-9D5D24167350}" srcOrd="7" destOrd="0" presId="urn:microsoft.com/office/officeart/2005/8/layout/radial1"/>
    <dgm:cxn modelId="{CB100477-A074-46FB-BF24-437D137525E9}" type="presParOf" srcId="{E7AA8AB6-C160-4129-BE1E-9D5D24167350}" destId="{32D0169F-46DE-4EED-8986-612B7D8DECE1}" srcOrd="0" destOrd="0" presId="urn:microsoft.com/office/officeart/2005/8/layout/radial1"/>
    <dgm:cxn modelId="{B2C7A53C-D2EE-40A4-80D5-6B8CD3126F1F}" type="presParOf" srcId="{FC2B13FC-FDFD-466A-A89E-32B0E1F60096}" destId="{3DFE3D29-A572-4325-9EDF-AEC78B1AFC89}" srcOrd="8" destOrd="0" presId="urn:microsoft.com/office/officeart/2005/8/layout/radial1"/>
    <dgm:cxn modelId="{A7AECD8D-E1F0-4524-90E7-13AFA3B52E09}" type="presParOf" srcId="{FC2B13FC-FDFD-466A-A89E-32B0E1F60096}" destId="{D0F8A576-6A0B-42F9-B1EA-5F001DDF07A0}" srcOrd="9" destOrd="0" presId="urn:microsoft.com/office/officeart/2005/8/layout/radial1"/>
    <dgm:cxn modelId="{26DEE8CC-B376-4C7D-BE18-85CD61C1D656}" type="presParOf" srcId="{D0F8A576-6A0B-42F9-B1EA-5F001DDF07A0}" destId="{33DC07E4-093A-4468-81A7-08A69203FF1B}" srcOrd="0" destOrd="0" presId="urn:microsoft.com/office/officeart/2005/8/layout/radial1"/>
    <dgm:cxn modelId="{C5F6D9E3-96F8-44B3-A5C6-FA50E34305DF}" type="presParOf" srcId="{FC2B13FC-FDFD-466A-A89E-32B0E1F60096}" destId="{54ECD803-04AE-45F5-A4AE-F476962085D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fld id="{7002664F-C3B3-44FB-A2E0-C937C104B399}" type="datetime1">
              <a:rPr lang="en-US"/>
              <a:pPr>
                <a:defRPr/>
              </a:pPr>
              <a:t>9/13/2010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fld id="{2E5072B5-F3A7-43BC-89CB-135296914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fld id="{0A7FF2D6-EF88-4FE5-A832-112F5F5C8E75}" type="datetime1">
              <a:rPr lang="en-US"/>
              <a:pPr>
                <a:defRPr/>
              </a:pPr>
              <a:t>9/13/2010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fld id="{62BC5078-7B9D-4C65-ABEB-FCA0FB811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You may not have the space, time, knowledge or desire to tend your own garden…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At Your Farm Plot, we know that nothing tastes better than ripe from the vine, which is why we bring your personal garden plot right to you with</a:t>
            </a:r>
          </a:p>
          <a:p>
            <a:endParaRPr lang="en-US" smtClean="0">
              <a:ea typeface="ＭＳ Ｐゴシック"/>
            </a:endParaRPr>
          </a:p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3169" tIns="46585" rIns="93169" bIns="46585"/>
          <a:lstStyle/>
          <a:p>
            <a:r>
              <a:rPr lang="en-US" smtClean="0">
                <a:ea typeface="ＭＳ Ｐゴシック"/>
              </a:rPr>
              <a:t>100 cards, 50 posters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Website= diet, weight watchers, recipes, how to use veggies</a:t>
            </a:r>
          </a:p>
          <a:p>
            <a:r>
              <a:rPr lang="en-US" smtClean="0">
                <a:ea typeface="ＭＳ Ｐゴシック"/>
              </a:rPr>
              <a:t>purchase= agreement with bank? Pay off gradually not all up front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64.6018% savings with us @ $200 versus $565 alone</a:t>
            </a:r>
          </a:p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598F7D34-F7F3-4269-920D-A975B9AD82FA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275138"/>
            <a:ext cx="5140325" cy="4183062"/>
          </a:xfrm>
          <a:noFill/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900" smtClean="0">
                <a:ea typeface="ＭＳ Ｐゴシック"/>
              </a:rPr>
              <a:t>Business management = thinking, website updates, strategize, calling ppl, etc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Value pricing- based what it means to customer</a:t>
            </a:r>
          </a:p>
          <a:p>
            <a:r>
              <a:rPr lang="en-US" smtClean="0">
                <a:ea typeface="ＭＳ Ｐゴシック"/>
              </a:rPr>
              <a:t>We are service, can be  charged by value pricing. Personal service</a:t>
            </a:r>
          </a:p>
          <a:p>
            <a:r>
              <a:rPr lang="en-US" smtClean="0">
                <a:ea typeface="ＭＳ Ｐゴシック"/>
              </a:rPr>
              <a:t>So we go below that at 275 = more value = 85% to catch their attention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Avg csa share worth= 30 to 75+ bucks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$565 figure based upon:</a:t>
            </a:r>
          </a:p>
          <a:p>
            <a:r>
              <a:rPr lang="en-US" smtClean="0">
                <a:ea typeface="ＭＳ Ｐゴシック"/>
              </a:rPr>
              <a:t>-40 mile roundtrip, 1 hour weekly, for 20 weeks</a:t>
            </a:r>
          </a:p>
          <a:p>
            <a:r>
              <a:rPr lang="en-US" smtClean="0">
                <a:ea typeface="ＭＳ Ｐゴシック"/>
              </a:rPr>
              <a:t>-40 miles x 20 weeks = 800 miles/season</a:t>
            </a:r>
          </a:p>
          <a:p>
            <a:r>
              <a:rPr lang="en-US" smtClean="0">
                <a:ea typeface="ＭＳ Ｐゴシック"/>
              </a:rPr>
              <a:t>-800 miles/season x $0.50 gov’t rate = $400 for car wear and tear</a:t>
            </a:r>
          </a:p>
          <a:p>
            <a:r>
              <a:rPr lang="en-US" smtClean="0">
                <a:ea typeface="ＭＳ Ｐゴシック"/>
              </a:rPr>
              <a:t>-20 hours spent/season x $8.25 = $165 for time</a:t>
            </a:r>
          </a:p>
          <a:p>
            <a:r>
              <a:rPr lang="en-US" smtClean="0">
                <a:ea typeface="ＭＳ Ｐゴシック"/>
              </a:rPr>
              <a:t>-$400 + $165 = $565 cost to customer to get share from farm by themselves / season</a:t>
            </a:r>
          </a:p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Do we need liability insurance?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Business 20</a:t>
            </a:r>
          </a:p>
          <a:p>
            <a:r>
              <a:rPr lang="en-US" smtClean="0">
                <a:ea typeface="ＭＳ Ｐゴシック"/>
              </a:rPr>
              <a:t>Free time 47</a:t>
            </a:r>
          </a:p>
          <a:p>
            <a:r>
              <a:rPr lang="en-US" smtClean="0">
                <a:ea typeface="ＭＳ Ｐゴシック"/>
              </a:rPr>
              <a:t>Sleep 56</a:t>
            </a:r>
          </a:p>
          <a:p>
            <a:r>
              <a:rPr lang="en-US" smtClean="0">
                <a:ea typeface="ＭＳ Ｐゴシック"/>
              </a:rPr>
              <a:t>School 45</a:t>
            </a:r>
          </a:p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Break-Even Units</a:t>
            </a:r>
          </a:p>
          <a:p>
            <a:r>
              <a:rPr lang="en-US" smtClean="0">
                <a:ea typeface="ＭＳ Ｐゴシック"/>
              </a:rPr>
              <a:t>-Monthly Fixed Costs / Gross Profit Per Unit</a:t>
            </a:r>
          </a:p>
          <a:p>
            <a:r>
              <a:rPr lang="en-US" smtClean="0">
                <a:ea typeface="ＭＳ Ｐゴシック"/>
              </a:rPr>
              <a:t>-$395 monthly fixed cost x 5 delivery months = $1,975 monthly fixed costs from June to October</a:t>
            </a:r>
          </a:p>
          <a:p>
            <a:r>
              <a:rPr lang="en-US" smtClean="0">
                <a:ea typeface="ＭＳ Ｐゴシック"/>
              </a:rPr>
              <a:t> -$1,975 / $124.91 gross profit per unit = 15.81 = 16 break-even units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Yearly Fixed Costs</a:t>
            </a:r>
          </a:p>
          <a:p>
            <a:r>
              <a:rPr lang="en-US" smtClean="0">
                <a:ea typeface="ＭＳ Ｐゴシック"/>
              </a:rPr>
              <a:t>-$395 x 5 months (June to October) = $1,975</a:t>
            </a:r>
          </a:p>
          <a:p>
            <a:r>
              <a:rPr lang="en-US" smtClean="0">
                <a:ea typeface="ＭＳ Ｐゴシック"/>
              </a:rPr>
              <a:t>-$220 (insurance, advertising, depreciation) x 7 months = $1,540</a:t>
            </a:r>
          </a:p>
          <a:p>
            <a:r>
              <a:rPr lang="en-US" smtClean="0">
                <a:ea typeface="ＭＳ Ｐゴシック"/>
              </a:rPr>
              <a:t>-$1,975 + $1,540 = $3,515 total yearly fixed costs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Equity- we are 100% owners of company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Debt free company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Opp= csa is limited by difficulty pick-up and money up front- we have bank and one drive to you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We are bilingual in Bosnian and English; currently learning Spanish</a:t>
            </a:r>
          </a:p>
          <a:p>
            <a:r>
              <a:rPr lang="en-US" smtClean="0">
                <a:ea typeface="ＭＳ Ｐゴシック"/>
              </a:rPr>
              <a:t>In contact with csa farms in the hartford county who agree with feasibility of business</a:t>
            </a:r>
          </a:p>
          <a:p>
            <a:r>
              <a:rPr lang="en-US" smtClean="0">
                <a:ea typeface="ＭＳ Ｐゴシック"/>
              </a:rPr>
              <a:t>Licensed to drive</a:t>
            </a:r>
          </a:p>
          <a:p>
            <a:r>
              <a:rPr lang="en-US" smtClean="0">
                <a:ea typeface="ＭＳ Ｐゴシック"/>
              </a:rPr>
              <a:t>Have taken an Entrepreneurship/marketing class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http://www.localharvest.org/csa/M24527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http://www.ctnofa.org/CSAs.htm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Ages 25 to 95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Target existing csa members or those that plan to do it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3169" tIns="46585" rIns="93169" bIns="46585"/>
          <a:lstStyle/>
          <a:p>
            <a:r>
              <a:rPr lang="en-US" smtClean="0">
                <a:ea typeface="ＭＳ Ｐゴシック"/>
              </a:rPr>
              <a:t>Our unique knowledge- website, recipes, extras = high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Pea Pod- Minimum order $50; delivery fee $9.95 or $6.95 for orders over $100.   </a:t>
            </a:r>
          </a:p>
          <a:p>
            <a:r>
              <a:rPr lang="en-US" smtClean="0">
                <a:ea typeface="ＭＳ Ｐゴシック"/>
              </a:rPr>
              <a:t>We did 9.95x20 = 199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Economies of scale- expensive for one person for one batch, yet we do many at once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3169" tIns="46585" rIns="93169" bIns="46585"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3/5/2009</a:t>
            </a: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1B32BB4-49EB-4E41-B79B-CC322D1CE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3/5/2009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E6A5-AEF2-4B92-A72C-0BCBA6BDB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6B273-ECE4-4BD0-AD94-9DE1C3A75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3/5/2009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 userDrawn="1"/>
        </p:nvSpPr>
        <p:spPr>
          <a:xfrm>
            <a:off x="152400" y="1066800"/>
            <a:ext cx="622659" cy="1219200"/>
          </a:xfrm>
          <a:prstGeom prst="rect">
            <a:avLst/>
          </a:prstGeom>
        </p:spPr>
        <p:txBody>
          <a:bodyPr vert="vert27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j-ea"/>
                <a:cs typeface="+mj-cs"/>
              </a:rPr>
              <a:t>CHAPTER</a:t>
            </a:r>
          </a:p>
        </p:txBody>
      </p:sp>
      <p:sp>
        <p:nvSpPr>
          <p:cNvPr id="5" name="Title 6"/>
          <p:cNvSpPr txBox="1">
            <a:spLocks/>
          </p:cNvSpPr>
          <p:nvPr userDrawn="1"/>
        </p:nvSpPr>
        <p:spPr>
          <a:xfrm>
            <a:off x="876300" y="268288"/>
            <a:ext cx="2019300" cy="21701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endParaRPr lang="en-US" sz="9600" b="1" dirty="0">
              <a:solidFill>
                <a:srgbClr val="9848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-112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514600"/>
            <a:ext cx="8686800" cy="1588"/>
          </a:xfrm>
          <a:prstGeom prst="line">
            <a:avLst/>
          </a:prstGeom>
          <a:ln w="76200">
            <a:gradFill flip="none" rotWithShape="1">
              <a:gsLst>
                <a:gs pos="80000">
                  <a:schemeClr val="accent6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895600"/>
            <a:ext cx="29352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5486400" cy="3810000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200400" y="254122"/>
            <a:ext cx="5562600" cy="2184278"/>
          </a:xfrm>
        </p:spPr>
        <p:txBody>
          <a:bodyPr>
            <a:sp3d prstMaterial="softEdge"/>
          </a:bodyPr>
          <a:lstStyle>
            <a:lvl1pPr algn="l">
              <a:defRPr b="0">
                <a:solidFill>
                  <a:schemeClr val="bg2">
                    <a:lumMod val="50000"/>
                  </a:schemeClr>
                </a:solidFill>
                <a:effectLst/>
                <a:latin typeface="Corbe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7924800" y="6400800"/>
            <a:ext cx="914400" cy="381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yriad Web Pro" pitchFamily="34" charset="0"/>
              <a:cs typeface="Arial" charset="0"/>
            </a:endParaRPr>
          </a:p>
        </p:txBody>
      </p:sp>
      <p:sp>
        <p:nvSpPr>
          <p:cNvPr id="5" name="Title 6"/>
          <p:cNvSpPr txBox="1">
            <a:spLocks/>
          </p:cNvSpPr>
          <p:nvPr userDrawn="1"/>
        </p:nvSpPr>
        <p:spPr>
          <a:xfrm>
            <a:off x="304800" y="1066800"/>
            <a:ext cx="622659" cy="1219200"/>
          </a:xfrm>
          <a:prstGeom prst="rect">
            <a:avLst/>
          </a:prstGeom>
        </p:spPr>
        <p:txBody>
          <a:bodyPr vert="vert27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rbel" pitchFamily="34" charset="0"/>
                <a:ea typeface="+mj-ea"/>
                <a:cs typeface="+mj-cs"/>
              </a:rPr>
              <a:t>SECTION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514600"/>
            <a:ext cx="8686800" cy="1588"/>
          </a:xfrm>
          <a:prstGeom prst="line">
            <a:avLst/>
          </a:prstGeom>
          <a:ln w="76200">
            <a:gradFill flip="none" rotWithShape="1">
              <a:gsLst>
                <a:gs pos="80000">
                  <a:schemeClr val="accent6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6"/>
          <p:cNvSpPr txBox="1">
            <a:spLocks/>
          </p:cNvSpPr>
          <p:nvPr userDrawn="1"/>
        </p:nvSpPr>
        <p:spPr>
          <a:xfrm>
            <a:off x="2667000" y="381000"/>
            <a:ext cx="6169025" cy="21637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n-US" sz="4100" dirty="0">
              <a:latin typeface="Lucida Sans" pitchFamily="-112" charset="0"/>
            </a:endParaRPr>
          </a:p>
        </p:txBody>
      </p:sp>
      <p:sp>
        <p:nvSpPr>
          <p:cNvPr id="8" name="Title 6"/>
          <p:cNvSpPr txBox="1">
            <a:spLocks/>
          </p:cNvSpPr>
          <p:nvPr userDrawn="1"/>
        </p:nvSpPr>
        <p:spPr>
          <a:xfrm>
            <a:off x="876300" y="268288"/>
            <a:ext cx="2476500" cy="21701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endParaRPr lang="en-US" sz="9600" b="1" dirty="0">
              <a:solidFill>
                <a:srgbClr val="9848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-11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2667000"/>
            <a:ext cx="2362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0253F"/>
                </a:solidFill>
                <a:latin typeface="Corbel" pitchFamily="-112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286000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65000"/>
              <a:buFont typeface="Wingdings" pitchFamily="2" charset="2"/>
              <a:buChar char="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Myriad Web Pro" pitchFamily="34" charset="0"/>
                <a:ea typeface="+mj-ea"/>
                <a:cs typeface="+mj-cs"/>
              </a:defRPr>
            </a:lvl1pPr>
            <a:lvl2pPr>
              <a:defRPr>
                <a:latin typeface="Myriad Web Pro" pitchFamily="34" charset="0"/>
              </a:defRPr>
            </a:lvl2pPr>
            <a:lvl3pPr>
              <a:defRPr>
                <a:latin typeface="Myriad Web Pro" pitchFamily="34" charset="0"/>
              </a:defRPr>
            </a:lvl3pPr>
            <a:lvl4pPr>
              <a:defRPr>
                <a:latin typeface="Myriad Web Pro" pitchFamily="34" charset="0"/>
              </a:defRPr>
            </a:lvl4pPr>
            <a:lvl5pPr>
              <a:defRPr>
                <a:latin typeface="Myriad Web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0" y="254122"/>
            <a:ext cx="5105400" cy="2184278"/>
          </a:xfrm>
        </p:spPr>
        <p:txBody>
          <a:bodyPr>
            <a:sp3d prstMaterial="softEdge"/>
          </a:bodyPr>
          <a:lstStyle>
            <a:lvl1pPr algn="l">
              <a:defRPr b="0">
                <a:solidFill>
                  <a:schemeClr val="bg2">
                    <a:lumMod val="50000"/>
                  </a:schemeClr>
                </a:solidFill>
                <a:effectLst/>
                <a:latin typeface="Corbe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70863" y="6488113"/>
            <a:ext cx="381000" cy="212725"/>
          </a:xfrm>
        </p:spPr>
        <p:txBody>
          <a:bodyPr anchorCtr="1"/>
          <a:lstStyle>
            <a:lvl1pPr>
              <a:defRPr sz="1400" b="1">
                <a:solidFill>
                  <a:srgbClr val="984807"/>
                </a:solidFill>
                <a:latin typeface="Myriad Web Pro" pitchFamily="34" charset="0"/>
              </a:defRPr>
            </a:lvl1pPr>
          </a:lstStyle>
          <a:p>
            <a:pPr>
              <a:defRPr/>
            </a:pPr>
            <a:fld id="{C5E78308-9EA3-48EA-8AF6-569920117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934200" cy="365125"/>
          </a:xfrm>
        </p:spPr>
        <p:txBody>
          <a:bodyPr/>
          <a:lstStyle>
            <a:lvl1pPr>
              <a:defRPr sz="1400" b="1">
                <a:solidFill>
                  <a:srgbClr val="984807"/>
                </a:solidFill>
                <a:latin typeface="Myriad Web Pro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924800" y="6400800"/>
            <a:ext cx="914400" cy="381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yriad Web Pro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3d prstMaterial="softEdge"/>
          </a:bodyPr>
          <a:lstStyle>
            <a:lvl1pPr>
              <a:defRPr sz="4800">
                <a:solidFill>
                  <a:srgbClr val="990033"/>
                </a:solidFill>
                <a:effectLst/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 algn="l" rtl="0" eaLnBrk="1" latinLnBrk="0" hangingPunct="1"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lang="en-US" sz="2400" b="0" kern="1200" dirty="0" smtClean="0">
                <a:solidFill>
                  <a:schemeClr val="bg1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8229600" cy="39973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80000"/>
              <a:buFont typeface="Wingdings 2" pitchFamily="18" charset="2"/>
              <a:buChar char=""/>
              <a:defRPr sz="2400">
                <a:solidFill>
                  <a:schemeClr val="bg1"/>
                </a:solidFill>
                <a:latin typeface="Myriad Web Pro" pitchFamily="34" charset="0"/>
              </a:defRPr>
            </a:lvl1pPr>
            <a:lvl2pPr>
              <a:buClr>
                <a:srgbClr val="C00000"/>
              </a:buClr>
              <a:buFont typeface="Wingdings 2" pitchFamily="18" charset="2"/>
              <a:buChar char=""/>
              <a:defRPr sz="2000">
                <a:latin typeface="Myriad Web Pro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416675"/>
            <a:ext cx="6934200" cy="365125"/>
          </a:xfrm>
        </p:spPr>
        <p:txBody>
          <a:bodyPr/>
          <a:lstStyle>
            <a:lvl1pPr>
              <a:defRPr sz="1400" b="1">
                <a:solidFill>
                  <a:srgbClr val="984807"/>
                </a:solidFill>
                <a:latin typeface="Myriad Web Pro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0863" y="6488113"/>
            <a:ext cx="381000" cy="212725"/>
          </a:xfrm>
        </p:spPr>
        <p:txBody>
          <a:bodyPr anchorCtr="1"/>
          <a:lstStyle>
            <a:lvl1pPr>
              <a:defRPr sz="1400" b="1">
                <a:solidFill>
                  <a:srgbClr val="984807"/>
                </a:solidFill>
                <a:latin typeface="Myriad Web Pro" pitchFamily="34" charset="0"/>
              </a:defRPr>
            </a:lvl1pPr>
          </a:lstStyle>
          <a:p>
            <a:pPr>
              <a:defRPr/>
            </a:pPr>
            <a:fld id="{E041AB9F-57F3-43E2-8890-207BCBF7F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7924800" y="6400800"/>
            <a:ext cx="914400" cy="381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yriad Web Pro" pitchFamily="34" charset="0"/>
              <a:cs typeface="Arial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170863" y="6488113"/>
            <a:ext cx="381000" cy="212725"/>
          </a:xfrm>
          <a:prstGeom prst="rect">
            <a:avLst/>
          </a:prstGeom>
        </p:spPr>
        <p:txBody>
          <a:bodyPr lIns="0" rIns="0" anchor="ctr" anchorCtr="1"/>
          <a:lstStyle/>
          <a:p>
            <a:pPr algn="r">
              <a:defRPr/>
            </a:pPr>
            <a:fld id="{840BE37B-CF44-44D6-A512-AAE6FD58D9B6}" type="slidenum">
              <a:rPr lang="en-US" sz="1400" b="1">
                <a:solidFill>
                  <a:srgbClr val="984807"/>
                </a:solidFill>
                <a:latin typeface="Myriad Web Pro" pitchFamily="34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rgbClr val="984807"/>
              </a:solidFill>
              <a:latin typeface="Myriad Web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3d prstMaterial="softEdge"/>
          </a:bodyPr>
          <a:lstStyle>
            <a:lvl1pPr>
              <a:defRPr sz="4800">
                <a:solidFill>
                  <a:srgbClr val="990033"/>
                </a:solidFill>
                <a:effectLst/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80000"/>
              <a:buFont typeface="Wingdings 2" pitchFamily="18" charset="2"/>
              <a:buChar char=""/>
              <a:defRPr sz="2400">
                <a:solidFill>
                  <a:schemeClr val="bg1"/>
                </a:solidFill>
                <a:latin typeface="Myriad Web Pro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SzPct val="80000"/>
              <a:defRPr lang="en-US" sz="2400" kern="1200" dirty="0" smtClean="0">
                <a:solidFill>
                  <a:schemeClr val="bg1"/>
                </a:solidFill>
                <a:latin typeface="Myriad Web Pro" pitchFamily="34" charset="0"/>
                <a:ea typeface="+mj-ea"/>
                <a:cs typeface="+mj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416675"/>
            <a:ext cx="6934200" cy="365125"/>
          </a:xfrm>
        </p:spPr>
        <p:txBody>
          <a:bodyPr/>
          <a:lstStyle>
            <a:lvl1pPr>
              <a:defRPr sz="1400" b="1">
                <a:solidFill>
                  <a:srgbClr val="984807"/>
                </a:solidFill>
                <a:latin typeface="Myriad Web Pro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924800" y="6400800"/>
            <a:ext cx="914400" cy="381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yriad Web Pro" pitchFamily="34" charset="0"/>
              <a:cs typeface="Arial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196263" y="6472238"/>
            <a:ext cx="381000" cy="212725"/>
          </a:xfrm>
          <a:prstGeom prst="rect">
            <a:avLst/>
          </a:prstGeom>
        </p:spPr>
        <p:txBody>
          <a:bodyPr lIns="0" rIns="0" anchor="ctr" anchorCtr="1"/>
          <a:lstStyle/>
          <a:p>
            <a:pPr algn="r">
              <a:defRPr/>
            </a:pPr>
            <a:fld id="{C45BB3D3-78F7-4597-A300-AD0A8605BEC6}" type="slidenum">
              <a:rPr lang="en-US" sz="1400" b="1">
                <a:solidFill>
                  <a:srgbClr val="984807"/>
                </a:solidFill>
                <a:latin typeface="Myriad Web Pro" pitchFamily="34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rgbClr val="984807"/>
              </a:solidFill>
              <a:latin typeface="Myriad Web Pro" pitchFamily="34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26413" y="6472238"/>
            <a:ext cx="381000" cy="212725"/>
          </a:xfrm>
          <a:prstGeom prst="rect">
            <a:avLst/>
          </a:prstGeom>
        </p:spPr>
        <p:txBody>
          <a:bodyPr lIns="0" rIns="0" anchor="ctr" anchorCtr="1"/>
          <a:lstStyle/>
          <a:p>
            <a:pPr algn="r">
              <a:defRPr/>
            </a:pPr>
            <a:endParaRPr lang="en-US" sz="1400" b="1" dirty="0">
              <a:solidFill>
                <a:srgbClr val="F79646"/>
              </a:solidFill>
              <a:latin typeface="Myriad Web Pro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1" kern="1200" cap="none" baseline="0" dirty="0" smtClean="0">
                <a:ln w="6350">
                  <a:noFill/>
                </a:ln>
                <a:solidFill>
                  <a:srgbClr val="990033"/>
                </a:solidFill>
                <a:effectLst/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416675"/>
            <a:ext cx="6934200" cy="365125"/>
          </a:xfrm>
        </p:spPr>
        <p:txBody>
          <a:bodyPr/>
          <a:lstStyle>
            <a:lvl1pPr>
              <a:defRPr sz="1400" b="1">
                <a:solidFill>
                  <a:srgbClr val="984807"/>
                </a:solidFill>
                <a:latin typeface="Myriad Web Pro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924800" y="6400800"/>
            <a:ext cx="914400" cy="381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yriad Web Pro" pitchFamily="34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0863" y="6488113"/>
            <a:ext cx="381000" cy="212725"/>
          </a:xfrm>
          <a:prstGeom prst="rect">
            <a:avLst/>
          </a:prstGeom>
        </p:spPr>
        <p:txBody>
          <a:bodyPr lIns="0" rIns="0" anchor="ctr" anchorCtr="1"/>
          <a:lstStyle/>
          <a:p>
            <a:pPr algn="r">
              <a:defRPr/>
            </a:pPr>
            <a:fld id="{2A9C7817-FFB9-4DEC-86A6-A5786476F01F}" type="slidenum">
              <a:rPr lang="en-US" sz="1400" b="1">
                <a:solidFill>
                  <a:srgbClr val="984807"/>
                </a:solidFill>
                <a:latin typeface="Myriad Web Pro" pitchFamily="34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rgbClr val="984807"/>
              </a:solidFill>
              <a:latin typeface="Myriad Web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lang="en-US" sz="2400" kern="1200" dirty="0" smtClean="0">
                <a:solidFill>
                  <a:schemeClr val="bg1"/>
                </a:solidFill>
                <a:latin typeface="Myriad Web Pro" pitchFamily="34" charset="0"/>
                <a:ea typeface="+mj-ea"/>
                <a:cs typeface="+mj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en-US" sz="2400" kern="1200" dirty="0" smtClean="0">
                <a:solidFill>
                  <a:schemeClr val="bg1"/>
                </a:solidFill>
                <a:latin typeface="Myriad Web Pro" pitchFamily="34" charset="0"/>
                <a:ea typeface="+mj-ea"/>
                <a:cs typeface="+mj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1" kern="1200" cap="none" baseline="0" dirty="0" smtClean="0">
                <a:ln w="6350">
                  <a:noFill/>
                </a:ln>
                <a:solidFill>
                  <a:srgbClr val="990033"/>
                </a:solidFill>
                <a:effectLst/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416675"/>
            <a:ext cx="6934200" cy="365125"/>
          </a:xfrm>
        </p:spPr>
        <p:txBody>
          <a:bodyPr/>
          <a:lstStyle>
            <a:lvl1pPr>
              <a:defRPr sz="1400" b="1">
                <a:solidFill>
                  <a:srgbClr val="984807"/>
                </a:solidFill>
                <a:latin typeface="Myriad Web Pro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3/5/2009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5D715-A604-496B-946D-C967E79ED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3/5/2009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4265F3-4A79-4F1E-8BBD-89DD9B641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Oval 8"/>
          <p:cNvSpPr/>
          <p:nvPr userDrawn="1"/>
        </p:nvSpPr>
        <p:spPr>
          <a:xfrm>
            <a:off x="7924800" y="6400800"/>
            <a:ext cx="914400" cy="381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yriad Web Pro" pitchFamily="34" charset="0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0863" y="6488113"/>
            <a:ext cx="381000" cy="212725"/>
          </a:xfrm>
          <a:prstGeom prst="rect">
            <a:avLst/>
          </a:prstGeom>
        </p:spPr>
        <p:txBody>
          <a:bodyPr lIns="0" rIns="0" anchor="ctr" anchorCtr="1"/>
          <a:lstStyle/>
          <a:p>
            <a:pPr algn="r">
              <a:defRPr/>
            </a:pPr>
            <a:fld id="{6E30D92A-D69B-47A8-9D72-30A37FBCEA7C}" type="slidenum">
              <a:rPr lang="en-US" sz="1400" b="1">
                <a:solidFill>
                  <a:srgbClr val="984807"/>
                </a:solidFill>
                <a:latin typeface="Myriad Web Pro" pitchFamily="34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rgbClr val="984807"/>
              </a:solidFill>
              <a:latin typeface="Myriad Web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42F8-BABE-4ADA-8802-D3D3803796A3}" type="datetimeFigureOut">
              <a:rPr lang="en-US"/>
              <a:pPr>
                <a:defRPr/>
              </a:pPr>
              <a:t>9/13/2010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6EEA-7BC0-4B3E-AC4F-F8B5F0B6D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3/5/2009</a:t>
            </a: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F542862-2517-4E9A-A9B3-BB7B1185B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"/>
          <p:cNvSpPr/>
          <p:nvPr userDrawn="1"/>
        </p:nvSpPr>
        <p:spPr>
          <a:xfrm>
            <a:off x="7924800" y="6400800"/>
            <a:ext cx="914400" cy="381000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yriad Web Pro" pitchFamily="34" charset="0"/>
              <a:cs typeface="Arial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196263" y="6472238"/>
            <a:ext cx="381000" cy="212725"/>
          </a:xfrm>
          <a:prstGeom prst="rect">
            <a:avLst/>
          </a:prstGeom>
        </p:spPr>
        <p:txBody>
          <a:bodyPr lIns="0" rIns="0" anchor="ctr" anchorCtr="1"/>
          <a:lstStyle/>
          <a:p>
            <a:pPr algn="r">
              <a:defRPr/>
            </a:pPr>
            <a:fld id="{A66A5394-6CC5-47F4-9B4A-610477A5B61A}" type="slidenum">
              <a:rPr lang="en-US" sz="1400" b="1">
                <a:solidFill>
                  <a:srgbClr val="984807"/>
                </a:solidFill>
                <a:latin typeface="Myriad Web Pro" pitchFamily="34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rgbClr val="984807"/>
              </a:solidFill>
              <a:latin typeface="Myriad Web Pro" pitchFamily="34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26413" y="6472238"/>
            <a:ext cx="381000" cy="212725"/>
          </a:xfrm>
          <a:prstGeom prst="rect">
            <a:avLst/>
          </a:prstGeom>
        </p:spPr>
        <p:txBody>
          <a:bodyPr lIns="0" rIns="0" anchor="ctr" anchorCtr="1"/>
          <a:lstStyle/>
          <a:p>
            <a:pPr algn="r">
              <a:defRPr/>
            </a:pPr>
            <a:endParaRPr lang="en-US" sz="1400" b="1" dirty="0">
              <a:solidFill>
                <a:srgbClr val="F79646"/>
              </a:solidFill>
              <a:latin typeface="Myriad Web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F362-DAA7-40AB-843C-7B8AC34BDFC4}" type="datetimeFigureOut">
              <a:rPr lang="en-US"/>
              <a:pPr>
                <a:defRPr/>
              </a:pPr>
              <a:t>9/13/2010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5612-75C6-41F2-BC3E-86E8EC0D6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3/5/2009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BE79DB-9826-4F2D-A98E-A7B718569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489B3EE-5998-450B-80B9-69869E56E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3/5/2009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19F5D-319B-4C70-9D92-C4393C5D6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3/5/2009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3/5/2009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B23304-BF89-4390-9866-BC6D9CF1C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916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30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BA52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C85C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farmplot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 l="1250" t="42969" r="36250" b="14063"/>
          <a:stretch>
            <a:fillRect/>
          </a:stretch>
        </p:blipFill>
        <p:spPr bwMode="auto">
          <a:xfrm>
            <a:off x="290513" y="533400"/>
            <a:ext cx="4129087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urved Up Arrow 24"/>
          <p:cNvSpPr>
            <a:spLocks noChangeArrowheads="1"/>
          </p:cNvSpPr>
          <p:nvPr/>
        </p:nvSpPr>
        <p:spPr bwMode="auto">
          <a:xfrm rot="-8766767">
            <a:off x="4572000" y="1066800"/>
            <a:ext cx="3189288" cy="1643063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 w="11429" algn="ctr">
            <a:noFill/>
            <a:prstDash val="sysDash"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Curved Down Arrow 26"/>
          <p:cNvSpPr>
            <a:spLocks noChangeArrowheads="1"/>
          </p:cNvSpPr>
          <p:nvPr/>
        </p:nvSpPr>
        <p:spPr bwMode="auto">
          <a:xfrm rot="-8520051">
            <a:off x="2057400" y="3581400"/>
            <a:ext cx="3303588" cy="1627188"/>
          </a:xfrm>
          <a:prstGeom prst="curvedDownArrow">
            <a:avLst>
              <a:gd name="adj1" fmla="val 25002"/>
              <a:gd name="adj2" fmla="val 50004"/>
              <a:gd name="adj3" fmla="val 25000"/>
            </a:avLst>
          </a:prstGeom>
          <a:solidFill>
            <a:srgbClr val="00B050"/>
          </a:solidFill>
          <a:ln w="11429" algn="ctr">
            <a:noFill/>
            <a:prstDash val="sysDash"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2150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438400"/>
            <a:ext cx="1285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Meliha\Desktop\NEWNF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5156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http://toxtown.nlm.nih.gov/text_version/print/farm.jpg"/>
          <p:cNvPicPr>
            <a:picLocks noChangeAspect="1" noChangeArrowheads="1"/>
          </p:cNvPicPr>
          <p:nvPr/>
        </p:nvPicPr>
        <p:blipFill>
          <a:blip r:embed="rId6"/>
          <a:srcRect r="21704"/>
          <a:stretch>
            <a:fillRect/>
          </a:stretch>
        </p:blipFill>
        <p:spPr bwMode="auto">
          <a:xfrm>
            <a:off x="5715000" y="3921125"/>
            <a:ext cx="32004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dirty="0">
                <a:solidFill>
                  <a:srgbClr val="00B050"/>
                </a:solidFill>
                <a:ea typeface="ＭＳ Ｐゴシック" pitchFamily="-112" charset="-128"/>
              </a:rPr>
              <a:t>Marketing </a:t>
            </a:r>
            <a:r>
              <a:rPr sz="4400" dirty="0" smtClean="0">
                <a:solidFill>
                  <a:srgbClr val="00B050"/>
                </a:solidFill>
                <a:ea typeface="ＭＳ Ｐゴシック" pitchFamily="-112" charset="-128"/>
              </a:rPr>
              <a:t>Plan</a:t>
            </a:r>
            <a:endParaRPr sz="2400" i="1" dirty="0">
              <a:solidFill>
                <a:srgbClr val="008000"/>
              </a:solidFill>
              <a:ea typeface="ＭＳ Ｐゴシック" pitchFamily="-112" charset="-128"/>
            </a:endParaRPr>
          </a:p>
        </p:txBody>
      </p:sp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6096000" y="1524000"/>
            <a:ext cx="2895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124200" y="1524000"/>
            <a:ext cx="2819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152400" y="1524000"/>
            <a:ext cx="2819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3124200" y="16002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+mj-lt"/>
              </a:rPr>
              <a:t>Purchase</a:t>
            </a: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6096000" y="16002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+mj-lt"/>
              </a:rPr>
              <a:t>Retention</a:t>
            </a:r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3124200" y="2743200"/>
            <a:ext cx="28194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9900"/>
              </a:buClr>
              <a:buSzPct val="78000"/>
              <a:buFont typeface="Wingdings" pitchFamily="2" charset="2"/>
              <a:buChar char="§"/>
            </a:pPr>
            <a:r>
              <a:rPr lang="en-US" sz="1700">
                <a:latin typeface="Cambria" pitchFamily="18" charset="0"/>
              </a:rPr>
              <a:t>Delivery service priced  60% below actual cost to the customer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9900"/>
              </a:buClr>
              <a:buSzPct val="78000"/>
              <a:buFont typeface="Wingdings" pitchFamily="2" charset="2"/>
              <a:buChar char="§"/>
            </a:pPr>
            <a:endParaRPr lang="en-US" sz="1700"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9900"/>
              </a:buClr>
              <a:buSzPct val="78000"/>
              <a:buFont typeface="Wingdings" pitchFamily="2" charset="2"/>
              <a:buChar char="§"/>
            </a:pPr>
            <a:r>
              <a:rPr lang="en-US" sz="1700">
                <a:latin typeface="Cambria" pitchFamily="18" charset="0"/>
              </a:rPr>
              <a:t>Added convenience of virtual access to farm through online interaction</a:t>
            </a: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152400" y="2743200"/>
            <a:ext cx="28194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9900"/>
              </a:buClr>
              <a:buSzPct val="78000"/>
              <a:buFont typeface="Wingdings" pitchFamily="2" charset="2"/>
              <a:buChar char="§"/>
            </a:pPr>
            <a:r>
              <a:rPr lang="en-US" sz="1700">
                <a:latin typeface="Cambria" pitchFamily="18" charset="0"/>
              </a:rPr>
              <a:t>Point-of-pick-up advertising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9900"/>
              </a:buClr>
              <a:buSzPct val="78000"/>
              <a:buFont typeface="Wingdings" pitchFamily="2" charset="2"/>
              <a:buChar char="§"/>
            </a:pPr>
            <a:endParaRPr lang="en-US" sz="1700"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9900"/>
              </a:buClr>
              <a:buSzPct val="78000"/>
              <a:buFont typeface="Wingdings" pitchFamily="2" charset="2"/>
              <a:buChar char="§"/>
            </a:pPr>
            <a:r>
              <a:rPr lang="en-US" sz="1700">
                <a:latin typeface="Cambria" pitchFamily="18" charset="0"/>
              </a:rPr>
              <a:t>Reusable, environmentally friendly tote bags with logo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6096000" y="2743200"/>
            <a:ext cx="2819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9900"/>
              </a:buClr>
              <a:buSzPct val="78000"/>
              <a:buFont typeface="Wingdings" pitchFamily="2" charset="2"/>
              <a:buChar char="§"/>
            </a:pPr>
            <a:r>
              <a:rPr lang="en-US" sz="1700">
                <a:latin typeface="Cambria" pitchFamily="18" charset="0"/>
              </a:rPr>
              <a:t>Superior service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9900"/>
              </a:buClr>
              <a:buSzPct val="78000"/>
              <a:buFont typeface="Wingdings" pitchFamily="2" charset="2"/>
              <a:buChar char="§"/>
            </a:pPr>
            <a:endParaRPr lang="en-US" sz="1700"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9900"/>
              </a:buClr>
              <a:buSzPct val="78000"/>
              <a:buFont typeface="Wingdings" pitchFamily="2" charset="2"/>
              <a:buChar char="§"/>
            </a:pPr>
            <a:r>
              <a:rPr lang="en-US" sz="1700">
                <a:latin typeface="Cambria" pitchFamily="18" charset="0"/>
              </a:rPr>
              <a:t>Home delivery and freshness is unbeatable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9900"/>
              </a:buClr>
              <a:buSzPct val="78000"/>
              <a:buFont typeface="Wingdings" pitchFamily="2" charset="2"/>
              <a:buChar char="§"/>
            </a:pPr>
            <a:endParaRPr lang="en-US" sz="1700"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9900"/>
              </a:buClr>
              <a:buSzPct val="78000"/>
              <a:buFont typeface="Wingdings" pitchFamily="2" charset="2"/>
              <a:buChar char="§"/>
            </a:pPr>
            <a:r>
              <a:rPr lang="en-US" sz="1700">
                <a:latin typeface="Cambria" pitchFamily="18" charset="0"/>
              </a:rPr>
              <a:t>Measurable reduction in carbon footprint</a:t>
            </a:r>
          </a:p>
        </p:txBody>
      </p:sp>
      <p:sp>
        <p:nvSpPr>
          <p:cNvPr id="39946" name="Rectangle 14"/>
          <p:cNvSpPr>
            <a:spLocks noChangeArrowheads="1"/>
          </p:cNvSpPr>
          <p:nvPr/>
        </p:nvSpPr>
        <p:spPr bwMode="auto">
          <a:xfrm>
            <a:off x="152400" y="1524000"/>
            <a:ext cx="2819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Rectangle 15"/>
          <p:cNvSpPr>
            <a:spLocks noChangeArrowheads="1"/>
          </p:cNvSpPr>
          <p:nvPr/>
        </p:nvSpPr>
        <p:spPr bwMode="auto">
          <a:xfrm>
            <a:off x="3124200" y="1524000"/>
            <a:ext cx="2819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Rectangle 16"/>
          <p:cNvSpPr>
            <a:spLocks noChangeArrowheads="1"/>
          </p:cNvSpPr>
          <p:nvPr/>
        </p:nvSpPr>
        <p:spPr bwMode="auto">
          <a:xfrm>
            <a:off x="6096000" y="1524000"/>
            <a:ext cx="2895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Text Box 17"/>
          <p:cNvSpPr txBox="1">
            <a:spLocks noChangeArrowheads="1"/>
          </p:cNvSpPr>
          <p:nvPr/>
        </p:nvSpPr>
        <p:spPr bwMode="auto">
          <a:xfrm>
            <a:off x="152400" y="4724400"/>
            <a:ext cx="8839200" cy="3762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+mj-lt"/>
              </a:rPr>
              <a:t>Long Term (6 months -1 year)</a:t>
            </a:r>
          </a:p>
        </p:txBody>
      </p:sp>
      <p:sp>
        <p:nvSpPr>
          <p:cNvPr id="39950" name="Text Box 18"/>
          <p:cNvSpPr txBox="1">
            <a:spLocks noChangeArrowheads="1"/>
          </p:cNvSpPr>
          <p:nvPr/>
        </p:nvSpPr>
        <p:spPr bwMode="auto">
          <a:xfrm>
            <a:off x="152400" y="2209800"/>
            <a:ext cx="8839200" cy="3762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Current &amp; Short Term (1 month - 6 months)</a:t>
            </a:r>
          </a:p>
        </p:txBody>
      </p:sp>
      <p:sp>
        <p:nvSpPr>
          <p:cNvPr id="39951" name="Text Box 19"/>
          <p:cNvSpPr txBox="1">
            <a:spLocks noChangeArrowheads="1"/>
          </p:cNvSpPr>
          <p:nvPr/>
        </p:nvSpPr>
        <p:spPr bwMode="auto">
          <a:xfrm>
            <a:off x="152400" y="16002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+mj-lt"/>
              </a:rPr>
              <a:t>Awareness</a:t>
            </a:r>
          </a:p>
        </p:txBody>
      </p:sp>
      <p:sp>
        <p:nvSpPr>
          <p:cNvPr id="39952" name="Line 20"/>
          <p:cNvSpPr>
            <a:spLocks noChangeShapeType="1"/>
          </p:cNvSpPr>
          <p:nvPr/>
        </p:nvSpPr>
        <p:spPr bwMode="auto">
          <a:xfrm>
            <a:off x="152400" y="2133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3" name="Line 21"/>
          <p:cNvSpPr>
            <a:spLocks noChangeShapeType="1"/>
          </p:cNvSpPr>
          <p:nvPr/>
        </p:nvSpPr>
        <p:spPr bwMode="auto">
          <a:xfrm>
            <a:off x="6324600" y="2133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5105400"/>
            <a:ext cx="2819400" cy="3381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99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Arial" charset="0"/>
              </a:rPr>
              <a:t>Advertise on community TV</a:t>
            </a:r>
          </a:p>
        </p:txBody>
      </p:sp>
      <p:sp>
        <p:nvSpPr>
          <p:cNvPr id="39955" name="TextBox 20"/>
          <p:cNvSpPr txBox="1">
            <a:spLocks noChangeArrowheads="1"/>
          </p:cNvSpPr>
          <p:nvPr/>
        </p:nvSpPr>
        <p:spPr bwMode="auto">
          <a:xfrm>
            <a:off x="1752600" y="5638800"/>
            <a:ext cx="1219200" cy="37465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latin typeface="Cambria" pitchFamily="18" charset="0"/>
              </a:rPr>
              <a:t>$50.00</a:t>
            </a:r>
          </a:p>
        </p:txBody>
      </p:sp>
      <p:sp>
        <p:nvSpPr>
          <p:cNvPr id="39959" name="TextBox 20"/>
          <p:cNvSpPr txBox="1">
            <a:spLocks noChangeArrowheads="1"/>
          </p:cNvSpPr>
          <p:nvPr/>
        </p:nvSpPr>
        <p:spPr bwMode="auto">
          <a:xfrm>
            <a:off x="4724400" y="5638800"/>
            <a:ext cx="1219200" cy="37465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latin typeface="+mj-lt"/>
              </a:rPr>
              <a:t>$0.00</a:t>
            </a:r>
          </a:p>
        </p:txBody>
      </p:sp>
      <p:sp>
        <p:nvSpPr>
          <p:cNvPr id="39957" name="TextBox 20"/>
          <p:cNvSpPr txBox="1">
            <a:spLocks noChangeArrowheads="1"/>
          </p:cNvSpPr>
          <p:nvPr/>
        </p:nvSpPr>
        <p:spPr bwMode="auto">
          <a:xfrm>
            <a:off x="7772400" y="5638800"/>
            <a:ext cx="1219200" cy="37465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latin typeface="Cambria" pitchFamily="18" charset="0"/>
              </a:rPr>
              <a:t>$0.00</a:t>
            </a:r>
          </a:p>
        </p:txBody>
      </p:sp>
      <p:sp>
        <p:nvSpPr>
          <p:cNvPr id="39961" name="Text Box 34"/>
          <p:cNvSpPr txBox="1">
            <a:spLocks noChangeArrowheads="1"/>
          </p:cNvSpPr>
          <p:nvPr/>
        </p:nvSpPr>
        <p:spPr bwMode="auto">
          <a:xfrm>
            <a:off x="152400" y="55626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j-lt"/>
              </a:rPr>
              <a:t>Monthly cost, by phase: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24200" y="5105400"/>
            <a:ext cx="2819400" cy="3381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99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Arial" charset="0"/>
              </a:rPr>
              <a:t>Tax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charset="0"/>
              </a:rPr>
              <a:t>deduction funds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charset="0"/>
              </a:rPr>
              <a:t>delivery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0" y="5105400"/>
            <a:ext cx="2895600" cy="3381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99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Arial" charset="0"/>
              </a:rPr>
              <a:t>Customer interactive chat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39963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9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>
                <a:solidFill>
                  <a:srgbClr val="00B050"/>
                </a:solidFill>
              </a:rPr>
              <a:t>Cost of Materials/Direct Labor </a:t>
            </a:r>
            <a:endParaRPr lang="en-US" sz="2000" i="1" smtClean="0">
              <a:solidFill>
                <a:srgbClr val="008000"/>
              </a:solidFill>
            </a:endParaRPr>
          </a:p>
        </p:txBody>
      </p:sp>
      <p:graphicFrame>
        <p:nvGraphicFramePr>
          <p:cNvPr id="30789" name="Group 69"/>
          <p:cNvGraphicFramePr>
            <a:graphicFrameLocks noGrp="1"/>
          </p:cNvGraphicFramePr>
          <p:nvPr>
            <p:ph sz="quarter" idx="1"/>
          </p:nvPr>
        </p:nvGraphicFramePr>
        <p:xfrm>
          <a:off x="609600" y="1524000"/>
          <a:ext cx="8077200" cy="4568825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35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Definition of One Unit: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1 CSA Seasonal Delivery (includes 20 at-home deliveries)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31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Cost of Sales Per 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Direct Labor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(Labor Cost per Hour)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Time (in hours) to make 1 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Direct Labor Cost Per 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$8.25 per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2 people x 16.5 hours x 20 deliveries / 150 customers = 4.4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$36.30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11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Total Direct Labor Per 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$36.30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267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Material 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Cost/Total Quantity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Cost Per Unit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Weekend Day Truck Rental with 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$110 per weekend x 20 days / 150 customers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$14.67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Truck Mileage ($0.89/mile)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100 miles per weekend x 20 days / 150 customers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$11.87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Gasoline per day ($3/gallon)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10 gal. per weekend x 20 days / 150 customers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$4 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Business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1 hour per contract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$8.25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11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Total Material Cost Per 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$38.79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26731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Total Other Variable Costs Per Unit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$0.00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731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Cost of Sales Per 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$75.09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42039" name="Group 6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42041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10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921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</a:rPr>
              <a:t>Economics of 1 Unit </a:t>
            </a:r>
            <a:endParaRPr lang="en-US" sz="2800" i="1" smtClean="0">
              <a:solidFill>
                <a:srgbClr val="008000"/>
              </a:solidFill>
            </a:endParaRPr>
          </a:p>
        </p:txBody>
      </p:sp>
      <p:graphicFrame>
        <p:nvGraphicFramePr>
          <p:cNvPr id="31780" name="Group 36"/>
          <p:cNvGraphicFramePr>
            <a:graphicFrameLocks noGrp="1"/>
          </p:cNvGraphicFramePr>
          <p:nvPr>
            <p:ph sz="quarter" idx="1"/>
          </p:nvPr>
        </p:nvGraphicFramePr>
        <p:xfrm>
          <a:off x="457200" y="1752600"/>
          <a:ext cx="8229600" cy="3017838"/>
        </p:xfrm>
        <a:graphic>
          <a:graphicData uri="http://schemas.openxmlformats.org/drawingml/2006/table">
            <a:tbl>
              <a:tblPr/>
              <a:tblGrid>
                <a:gridCol w="4572000"/>
                <a:gridCol w="3657600"/>
              </a:tblGrid>
              <a:tr h="323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Definition of One Unit: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1 CSA Seasonal Delivery (includes 20 at-home deliveries)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Selling Price per Unit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*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 $200.00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Direct Labor per Unit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$36.30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Materials per Unit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$38.79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Total COGS per Unit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$75.09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Total Other Variable Costs per Unit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Total Cost of Sales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$75.09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Contribution Margin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$124.91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44062" name="Text Box 38"/>
          <p:cNvSpPr txBox="1">
            <a:spLocks noChangeArrowheads="1"/>
          </p:cNvSpPr>
          <p:nvPr/>
        </p:nvSpPr>
        <p:spPr bwMode="auto">
          <a:xfrm>
            <a:off x="457200" y="4953000"/>
            <a:ext cx="8153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Cambria" pitchFamily="18" charset="0"/>
                <a:ea typeface="ＭＳ Ｐゴシック"/>
                <a:cs typeface="ＭＳ Ｐゴシック"/>
              </a:rPr>
              <a:t>* </a:t>
            </a:r>
            <a:r>
              <a:rPr lang="en-US">
                <a:solidFill>
                  <a:srgbClr val="000000"/>
                </a:solidFill>
                <a:latin typeface="Cambria" pitchFamily="18" charset="0"/>
                <a:ea typeface="ＭＳ Ｐゴシック"/>
                <a:cs typeface="ＭＳ Ｐゴシック"/>
              </a:rPr>
              <a:t>Actual cost if CSA member picks up share is approximately $565 per season (vehicle expense @ $0.50 per mile and personal time valued at $8.25 per hour)</a:t>
            </a:r>
          </a:p>
        </p:txBody>
      </p:sp>
      <p:grpSp>
        <p:nvGrpSpPr>
          <p:cNvPr id="44063" name="Group 7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44065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11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</a:rPr>
              <a:t>Average Monthly Fixed Costs</a:t>
            </a:r>
            <a:endParaRPr lang="en-US" sz="2800" i="1" smtClean="0">
              <a:solidFill>
                <a:srgbClr val="008000"/>
              </a:solidFill>
            </a:endParaRPr>
          </a:p>
        </p:txBody>
      </p:sp>
      <p:graphicFrame>
        <p:nvGraphicFramePr>
          <p:cNvPr id="46196" name="Group 116"/>
          <p:cNvGraphicFramePr>
            <a:graphicFrameLocks noGrp="1"/>
          </p:cNvGraphicFramePr>
          <p:nvPr>
            <p:ph sz="quarter" idx="1"/>
          </p:nvPr>
        </p:nvGraphicFramePr>
        <p:xfrm>
          <a:off x="457200" y="1981200"/>
          <a:ext cx="8229600" cy="2971800"/>
        </p:xfrm>
        <a:graphic>
          <a:graphicData uri="http://schemas.openxmlformats.org/drawingml/2006/table">
            <a:tbl>
              <a:tblPr/>
              <a:tblGrid>
                <a:gridCol w="4343400"/>
                <a:gridCol w="3886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Type of Fixed Cost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Monthly Cost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Entrepreneurial Stipend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$100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Insurance ($1 M liability)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$150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Advertising (tote bags, website)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$50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Depreciation (computer)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$20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Utilities (internet, cell phone)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$30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Rent (home)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$45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Total Monthly Fixed Costs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$395         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46111" name="Group 7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46113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12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</a:rPr>
              <a:t>Time Management Plan</a:t>
            </a:r>
            <a:endParaRPr lang="en-US" sz="3200" i="1" smtClean="0">
              <a:solidFill>
                <a:srgbClr val="00B050"/>
              </a:solidFill>
            </a:endParaRPr>
          </a:p>
        </p:txBody>
      </p:sp>
      <p:graphicFrame>
        <p:nvGraphicFramePr>
          <p:cNvPr id="1026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838200" y="2514600"/>
          <a:ext cx="7232650" cy="4010025"/>
        </p:xfrm>
        <a:graphic>
          <a:graphicData uri="http://schemas.openxmlformats.org/presentationml/2006/ole">
            <p:oleObj spid="_x0000_s1026" name="Worksheet" r:id="rId4" imgW="8419996" imgH="4505191" progId="Excel.Sheet.8">
              <p:embed/>
            </p:oleObj>
          </a:graphicData>
        </a:graphic>
      </p:graphicFrame>
      <p:sp>
        <p:nvSpPr>
          <p:cNvPr id="3" name="Title 1"/>
          <p:cNvSpPr>
            <a:spLocks/>
          </p:cNvSpPr>
          <p:nvPr/>
        </p:nvSpPr>
        <p:spPr bwMode="auto">
          <a:xfrm>
            <a:off x="533400" y="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ＭＳ Ｐゴシック" pitchFamily="-112" charset="-128"/>
              </a:rPr>
              <a:t>Business Schedule for a Typical Week (168 hours)</a:t>
            </a:r>
          </a:p>
          <a:p>
            <a:pPr algn="ctr">
              <a:defRPr/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ＭＳ Ｐゴシック" pitchFamily="-112" charset="-128"/>
              </a:rPr>
              <a:t>Meliha and Shamira</a:t>
            </a:r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1031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13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</a:rPr>
              <a:t>Monthly Sales Projections </a:t>
            </a:r>
            <a:endParaRPr lang="en-US" sz="2800" i="1" smtClean="0">
              <a:solidFill>
                <a:srgbClr val="008000"/>
              </a:solidFill>
            </a:endParaRPr>
          </a:p>
        </p:txBody>
      </p:sp>
      <p:graphicFrame>
        <p:nvGraphicFramePr>
          <p:cNvPr id="2050" name="Object 20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8600" y="2667000"/>
          <a:ext cx="6757988" cy="3400425"/>
        </p:xfrm>
        <a:graphic>
          <a:graphicData uri="http://schemas.openxmlformats.org/presentationml/2006/ole">
            <p:oleObj spid="_x0000_s2050" name="Worksheet" r:id="rId4" imgW="4429190" imgH="2028821" progId="Excel.Sheet.8">
              <p:embed/>
            </p:oleObj>
          </a:graphicData>
        </a:graphic>
      </p:graphicFrame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239000" y="3352800"/>
            <a:ext cx="1837011" cy="1190625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Total Units</a:t>
            </a:r>
          </a:p>
          <a:p>
            <a:pPr>
              <a:defRPr/>
            </a:pPr>
            <a:endParaRPr lang="en-US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US" b="1">
              <a:solidFill>
                <a:schemeClr val="bg1"/>
              </a:solidFill>
              <a:latin typeface="Myriad Web Pro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3810000"/>
            <a:ext cx="1366838" cy="388938"/>
          </a:xfrm>
          <a:prstGeom prst="rect">
            <a:avLst/>
          </a:prstGeom>
          <a:ln w="2222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150 units</a:t>
            </a:r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7086600" y="2971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39000" y="4724400"/>
            <a:ext cx="1828800" cy="1200329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Full Capacity</a:t>
            </a:r>
          </a:p>
          <a:p>
            <a:pPr>
              <a:defRPr/>
            </a:pPr>
            <a:endParaRPr lang="en-US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US" b="1">
              <a:solidFill>
                <a:schemeClr val="bg1"/>
              </a:solidFill>
              <a:latin typeface="Myriad Web Pro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5181600"/>
            <a:ext cx="1371600" cy="388938"/>
          </a:xfrm>
          <a:prstGeom prst="rect">
            <a:avLst/>
          </a:prstGeom>
          <a:ln w="2222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200 units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239000" y="1752600"/>
            <a:ext cx="1837011" cy="147732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Break-Even Units</a:t>
            </a:r>
          </a:p>
          <a:p>
            <a:pPr>
              <a:defRPr/>
            </a:pPr>
            <a:endParaRPr lang="en-US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US" b="1">
              <a:solidFill>
                <a:schemeClr val="bg1"/>
              </a:solidFill>
              <a:latin typeface="Myriad Web Pro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2362200"/>
            <a:ext cx="1371600" cy="663575"/>
          </a:xfrm>
          <a:prstGeom prst="rect">
            <a:avLst/>
          </a:prstGeom>
          <a:ln w="22225" cap="flat" cmpd="sng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28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units / season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04800" y="1752600"/>
          <a:ext cx="6858000" cy="685800"/>
        </p:xfrm>
        <a:graphic>
          <a:graphicData uri="http://schemas.openxmlformats.org/drawingml/2006/table">
            <a:tbl>
              <a:tblPr/>
              <a:tblGrid>
                <a:gridCol w="582613"/>
                <a:gridCol w="582612"/>
                <a:gridCol w="582613"/>
                <a:gridCol w="582612"/>
                <a:gridCol w="582613"/>
                <a:gridCol w="582612"/>
                <a:gridCol w="584200"/>
                <a:gridCol w="582613"/>
                <a:gridCol w="582612"/>
                <a:gridCol w="582613"/>
                <a:gridCol w="496887"/>
                <a:gridCol w="5334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Jan.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Feb.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Mar.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Apr.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May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June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July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Aug.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Sept.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Oct.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Nov.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Dec.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106" name="Group 15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2108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14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</a:rPr>
              <a:t>Projected Yearly Income Statement  </a:t>
            </a:r>
            <a:endParaRPr lang="en-US" sz="2000" i="1" smtClean="0">
              <a:solidFill>
                <a:srgbClr val="008000"/>
              </a:solidFill>
            </a:endParaRPr>
          </a:p>
        </p:txBody>
      </p:sp>
      <p:graphicFrame>
        <p:nvGraphicFramePr>
          <p:cNvPr id="33843" name="Group 51"/>
          <p:cNvGraphicFramePr>
            <a:graphicFrameLocks noGrp="1"/>
          </p:cNvGraphicFramePr>
          <p:nvPr>
            <p:ph sz="quarter" idx="1"/>
          </p:nvPr>
        </p:nvGraphicFramePr>
        <p:xfrm>
          <a:off x="1066800" y="1600200"/>
          <a:ext cx="7162800" cy="4160838"/>
        </p:xfrm>
        <a:graphic>
          <a:graphicData uri="http://schemas.openxmlformats.org/drawingml/2006/table">
            <a:tbl>
              <a:tblPr/>
              <a:tblGrid>
                <a:gridCol w="4267200"/>
                <a:gridCol w="2895600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Selling Price Per 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# of Units Sold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Total Sales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$30,000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    Total COGS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$11,264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4048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    Other Variable Costs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Total Variable Costs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$11,264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Gross Profit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$18,736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    Yearly Fixed Costs (seasonal)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$3,515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    Other Costs/Unforeseen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Total Fixed Costs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$3,915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Profit before Taxes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$14,821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Less Estimated Taxes @25%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$3,705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Net Profit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$11,116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54318" name="Group 7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54320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15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68" name="Group 48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05800" cy="2682875"/>
        </p:xfrm>
        <a:graphic>
          <a:graphicData uri="http://schemas.openxmlformats.org/drawingml/2006/table">
            <a:tbl>
              <a:tblPr/>
              <a:tblGrid>
                <a:gridCol w="2870200"/>
                <a:gridCol w="2717800"/>
                <a:gridCol w="2717800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Item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Where I will buy this?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Cost of Item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Paperwork for LLC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Secretary of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$320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Rental Truck Signage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Sign-A-Rama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$250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Garmin Portable 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Best Buy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$200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Website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GoDaddy.com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$200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Office Supplies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Staples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$140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CASH RESERVE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$1,185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Estimated TOTAL START-UP INVESTMENT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$ 2,295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6357" name="Title 1"/>
          <p:cNvSpPr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B050"/>
                </a:solidFill>
                <a:latin typeface="Cambria" pitchFamily="18" charset="0"/>
                <a:ea typeface="ＭＳ Ｐゴシック"/>
                <a:cs typeface="ＭＳ Ｐゴシック"/>
              </a:rPr>
              <a:t>Start-up Investment</a:t>
            </a:r>
            <a:r>
              <a:rPr lang="en-US" sz="4800" b="1">
                <a:solidFill>
                  <a:srgbClr val="990033"/>
                </a:solidFill>
                <a:latin typeface="Corbel" pitchFamily="34" charset="0"/>
                <a:ea typeface="ＭＳ Ｐゴシック"/>
                <a:cs typeface="ＭＳ Ｐゴシック"/>
              </a:rPr>
              <a:t/>
            </a:r>
            <a:br>
              <a:rPr lang="en-US" sz="4800" b="1">
                <a:solidFill>
                  <a:srgbClr val="990033"/>
                </a:solidFill>
                <a:latin typeface="Corbel" pitchFamily="34" charset="0"/>
                <a:ea typeface="ＭＳ Ｐゴシック"/>
                <a:cs typeface="ＭＳ Ｐゴシック"/>
              </a:rPr>
            </a:br>
            <a:endParaRPr lang="en-US" sz="2000" b="1" i="1">
              <a:solidFill>
                <a:srgbClr val="008000"/>
              </a:solidFill>
              <a:latin typeface="Corbe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5850" name="AutoShape 252"/>
          <p:cNvSpPr>
            <a:spLocks noChangeArrowheads="1"/>
          </p:cNvSpPr>
          <p:nvPr/>
        </p:nvSpPr>
        <p:spPr bwMode="auto">
          <a:xfrm>
            <a:off x="533400" y="4572000"/>
            <a:ext cx="2362200" cy="7620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Cambria" pitchFamily="18" charset="0"/>
                <a:cs typeface="Arial" pitchFamily="34" charset="0"/>
              </a:rPr>
              <a:t>160 </a:t>
            </a:r>
            <a:r>
              <a:rPr lang="en-US" dirty="0">
                <a:latin typeface="Cambria" pitchFamily="18" charset="0"/>
                <a:cs typeface="Arial" pitchFamily="34" charset="0"/>
              </a:rPr>
              <a:t>hours</a:t>
            </a:r>
          </a:p>
        </p:txBody>
      </p:sp>
      <p:sp>
        <p:nvSpPr>
          <p:cNvPr id="25851" name="AutoShape 254"/>
          <p:cNvSpPr>
            <a:spLocks noChangeArrowheads="1"/>
          </p:cNvSpPr>
          <p:nvPr/>
        </p:nvSpPr>
        <p:spPr bwMode="auto">
          <a:xfrm>
            <a:off x="6096000" y="4572000"/>
            <a:ext cx="2590800" cy="7620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Cambria" pitchFamily="18" charset="0"/>
                <a:cs typeface="Arial" pitchFamily="34" charset="0"/>
              </a:rPr>
              <a:t>Total Time Investment</a:t>
            </a:r>
          </a:p>
          <a:p>
            <a:pPr algn="ctr">
              <a:defRPr/>
            </a:pPr>
            <a:r>
              <a:rPr lang="en-US" dirty="0">
                <a:latin typeface="Cambria" pitchFamily="18" charset="0"/>
                <a:cs typeface="Arial" pitchFamily="34" charset="0"/>
              </a:rPr>
              <a:t>of $</a:t>
            </a:r>
            <a:r>
              <a:rPr lang="en-US" dirty="0">
                <a:latin typeface="Cambria" pitchFamily="18" charset="0"/>
                <a:cs typeface="Arial" pitchFamily="34" charset="0"/>
              </a:rPr>
              <a:t>1,320</a:t>
            </a:r>
            <a:endParaRPr lang="en-US" sz="1600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25852" name="AutoShape 254"/>
          <p:cNvSpPr>
            <a:spLocks noChangeArrowheads="1"/>
          </p:cNvSpPr>
          <p:nvPr/>
        </p:nvSpPr>
        <p:spPr bwMode="auto">
          <a:xfrm>
            <a:off x="3352800" y="4572000"/>
            <a:ext cx="2362200" cy="7620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Cambria" pitchFamily="18" charset="0"/>
                <a:cs typeface="Arial" pitchFamily="34" charset="0"/>
              </a:rPr>
              <a:t>$8.25/hour</a:t>
            </a:r>
          </a:p>
        </p:txBody>
      </p:sp>
      <p:sp>
        <p:nvSpPr>
          <p:cNvPr id="56361" name="Text Box 253"/>
          <p:cNvSpPr txBox="1">
            <a:spLocks noChangeArrowheads="1"/>
          </p:cNvSpPr>
          <p:nvPr/>
        </p:nvSpPr>
        <p:spPr bwMode="auto">
          <a:xfrm>
            <a:off x="2971800" y="4800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56362" name="Text Box 254"/>
          <p:cNvSpPr txBox="1">
            <a:spLocks noChangeArrowheads="1"/>
          </p:cNvSpPr>
          <p:nvPr/>
        </p:nvSpPr>
        <p:spPr bwMode="auto">
          <a:xfrm>
            <a:off x="5715000" y="4800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56363" name="TextBox 12"/>
          <p:cNvSpPr txBox="1">
            <a:spLocks noChangeArrowheads="1"/>
          </p:cNvSpPr>
          <p:nvPr/>
        </p:nvSpPr>
        <p:spPr bwMode="auto">
          <a:xfrm>
            <a:off x="6324600" y="5562600"/>
            <a:ext cx="2438400" cy="400050"/>
          </a:xfrm>
          <a:prstGeom prst="rect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>
                <a:latin typeface="Cambria" pitchFamily="18" charset="0"/>
              </a:rPr>
              <a:t>Total:     $3,615</a:t>
            </a:r>
          </a:p>
        </p:txBody>
      </p:sp>
      <p:grpSp>
        <p:nvGrpSpPr>
          <p:cNvPr id="56364" name="Group 12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56366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16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105400" y="1524000"/>
            <a:ext cx="3505200" cy="1828800"/>
          </a:xfrm>
          <a:prstGeom prst="roundRect">
            <a:avLst>
              <a:gd name="adj" fmla="val 3980"/>
            </a:avLst>
          </a:prstGeom>
          <a:solidFill>
            <a:schemeClr val="bg2"/>
          </a:solidFill>
          <a:ln w="22225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Myriad Web Pro" pitchFamily="34" charset="0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5105400" y="3733800"/>
            <a:ext cx="3505200" cy="1828800"/>
          </a:xfrm>
          <a:prstGeom prst="roundRect">
            <a:avLst>
              <a:gd name="adj" fmla="val 3234"/>
            </a:avLst>
          </a:prstGeom>
          <a:solidFill>
            <a:schemeClr val="bg2"/>
          </a:solidFill>
          <a:ln w="22225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</a:rPr>
              <a:t>Return</a:t>
            </a:r>
            <a:endParaRPr lang="en-US" sz="4000" i="1" smtClean="0">
              <a:solidFill>
                <a:srgbClr val="008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3886200"/>
            <a:ext cx="3124200" cy="609600"/>
          </a:xfrm>
          <a:prstGeom prst="rect">
            <a:avLst/>
          </a:prstGeom>
          <a:solidFill>
            <a:schemeClr val="bg2"/>
          </a:solidFill>
          <a:ln w="22225">
            <a:solidFill>
              <a:srgbClr val="00B050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…on Sales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1524000"/>
            <a:ext cx="3124200" cy="609600"/>
          </a:xfrm>
          <a:prstGeom prst="rect">
            <a:avLst/>
          </a:prstGeom>
          <a:solidFill>
            <a:schemeClr val="bg2"/>
          </a:solidFill>
          <a:ln w="22225">
            <a:solidFill>
              <a:srgbClr val="00B050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…on Investment</a:t>
            </a:r>
          </a:p>
        </p:txBody>
      </p:sp>
      <p:sp>
        <p:nvSpPr>
          <p:cNvPr id="58374" name="Title 1"/>
          <p:cNvSpPr txBox="1">
            <a:spLocks/>
          </p:cNvSpPr>
          <p:nvPr/>
        </p:nvSpPr>
        <p:spPr bwMode="auto">
          <a:xfrm>
            <a:off x="5105400" y="17526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latin typeface="Cambria" pitchFamily="18" charset="0"/>
              </a:rPr>
              <a:t>307%</a:t>
            </a:r>
          </a:p>
        </p:txBody>
      </p:sp>
      <p:sp>
        <p:nvSpPr>
          <p:cNvPr id="74759" name="Title 1"/>
          <p:cNvSpPr txBox="1">
            <a:spLocks/>
          </p:cNvSpPr>
          <p:nvPr/>
        </p:nvSpPr>
        <p:spPr bwMode="auto">
          <a:xfrm>
            <a:off x="304800" y="2286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j-lt"/>
              </a:rPr>
              <a:t>Annual Net Profit</a:t>
            </a:r>
            <a:endParaRPr lang="en-US" sz="1600" b="1" dirty="0">
              <a:latin typeface="+mj-lt"/>
            </a:endParaRPr>
          </a:p>
        </p:txBody>
      </p:sp>
      <p:sp>
        <p:nvSpPr>
          <p:cNvPr id="74760" name="Title 1"/>
          <p:cNvSpPr txBox="1">
            <a:spLocks/>
          </p:cNvSpPr>
          <p:nvPr/>
        </p:nvSpPr>
        <p:spPr bwMode="auto">
          <a:xfrm>
            <a:off x="304800" y="2819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j-lt"/>
              </a:rPr>
              <a:t>Start-Up Inv.</a:t>
            </a:r>
          </a:p>
        </p:txBody>
      </p:sp>
      <p:sp>
        <p:nvSpPr>
          <p:cNvPr id="58377" name="Title 1"/>
          <p:cNvSpPr txBox="1">
            <a:spLocks/>
          </p:cNvSpPr>
          <p:nvPr/>
        </p:nvSpPr>
        <p:spPr bwMode="auto">
          <a:xfrm>
            <a:off x="2819400" y="2286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Cambria" pitchFamily="18" charset="0"/>
              </a:rPr>
              <a:t>$11,116</a:t>
            </a:r>
          </a:p>
        </p:txBody>
      </p:sp>
      <p:sp>
        <p:nvSpPr>
          <p:cNvPr id="58378" name="Title 1"/>
          <p:cNvSpPr txBox="1">
            <a:spLocks/>
          </p:cNvSpPr>
          <p:nvPr/>
        </p:nvSpPr>
        <p:spPr bwMode="auto">
          <a:xfrm>
            <a:off x="2819400" y="2819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Cambria" pitchFamily="18" charset="0"/>
              </a:rPr>
              <a:t>$3,615</a:t>
            </a:r>
          </a:p>
        </p:txBody>
      </p:sp>
      <p:cxnSp>
        <p:nvCxnSpPr>
          <p:cNvPr id="58379" name="Straight Connector 11"/>
          <p:cNvCxnSpPr>
            <a:cxnSpLocks noChangeShapeType="1"/>
          </p:cNvCxnSpPr>
          <p:nvPr/>
        </p:nvCxnSpPr>
        <p:spPr bwMode="auto">
          <a:xfrm>
            <a:off x="457200" y="2819400"/>
            <a:ext cx="18288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80" name="Title 1"/>
          <p:cNvSpPr txBox="1">
            <a:spLocks/>
          </p:cNvSpPr>
          <p:nvPr/>
        </p:nvSpPr>
        <p:spPr bwMode="auto">
          <a:xfrm>
            <a:off x="2133600" y="2514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Myriad Web Pro"/>
              </a:rPr>
              <a:t>=</a:t>
            </a:r>
          </a:p>
        </p:txBody>
      </p:sp>
      <p:cxnSp>
        <p:nvCxnSpPr>
          <p:cNvPr id="58381" name="Straight Connector 13"/>
          <p:cNvCxnSpPr>
            <a:cxnSpLocks noChangeShapeType="1"/>
          </p:cNvCxnSpPr>
          <p:nvPr/>
        </p:nvCxnSpPr>
        <p:spPr bwMode="auto">
          <a:xfrm>
            <a:off x="2895600" y="2819400"/>
            <a:ext cx="18288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82" name="Title 1"/>
          <p:cNvSpPr txBox="1">
            <a:spLocks/>
          </p:cNvSpPr>
          <p:nvPr/>
        </p:nvSpPr>
        <p:spPr bwMode="auto">
          <a:xfrm>
            <a:off x="5105400" y="25146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latin typeface="Cambria" pitchFamily="18" charset="0"/>
              </a:rPr>
              <a:t>$3.07</a:t>
            </a:r>
          </a:p>
          <a:p>
            <a:pPr algn="ctr"/>
            <a:r>
              <a:rPr lang="en-US" b="1">
                <a:latin typeface="Cambria" pitchFamily="18" charset="0"/>
              </a:rPr>
              <a:t>(dollar equivalent</a:t>
            </a:r>
            <a:r>
              <a:rPr lang="en-US" b="1">
                <a:latin typeface="Myriad Web Pro"/>
              </a:rPr>
              <a:t>)</a:t>
            </a:r>
            <a:endParaRPr lang="en-US" sz="1600" b="1">
              <a:latin typeface="Myriad Web Pro"/>
            </a:endParaRPr>
          </a:p>
        </p:txBody>
      </p:sp>
      <p:sp>
        <p:nvSpPr>
          <p:cNvPr id="58383" name="Title 1"/>
          <p:cNvSpPr txBox="1">
            <a:spLocks/>
          </p:cNvSpPr>
          <p:nvPr/>
        </p:nvSpPr>
        <p:spPr bwMode="auto">
          <a:xfrm>
            <a:off x="5105400" y="39624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latin typeface="Cambria" pitchFamily="18" charset="0"/>
              </a:rPr>
              <a:t>37%</a:t>
            </a:r>
          </a:p>
        </p:txBody>
      </p:sp>
      <p:sp>
        <p:nvSpPr>
          <p:cNvPr id="74768" name="Title 1"/>
          <p:cNvSpPr txBox="1">
            <a:spLocks/>
          </p:cNvSpPr>
          <p:nvPr/>
        </p:nvSpPr>
        <p:spPr bwMode="auto">
          <a:xfrm>
            <a:off x="304800" y="4724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j-lt"/>
              </a:rPr>
              <a:t>Annual Net Profit</a:t>
            </a:r>
          </a:p>
        </p:txBody>
      </p:sp>
      <p:sp>
        <p:nvSpPr>
          <p:cNvPr id="74769" name="Title 1"/>
          <p:cNvSpPr txBox="1">
            <a:spLocks/>
          </p:cNvSpPr>
          <p:nvPr/>
        </p:nvSpPr>
        <p:spPr bwMode="auto">
          <a:xfrm>
            <a:off x="304800" y="52578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j-lt"/>
              </a:rPr>
              <a:t>Total Sales</a:t>
            </a:r>
          </a:p>
        </p:txBody>
      </p:sp>
      <p:sp>
        <p:nvSpPr>
          <p:cNvPr id="58386" name="Title 1"/>
          <p:cNvSpPr txBox="1">
            <a:spLocks/>
          </p:cNvSpPr>
          <p:nvPr/>
        </p:nvSpPr>
        <p:spPr bwMode="auto">
          <a:xfrm>
            <a:off x="2819400" y="4724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Cambria" pitchFamily="18" charset="0"/>
              </a:rPr>
              <a:t>$11,116</a:t>
            </a:r>
          </a:p>
        </p:txBody>
      </p:sp>
      <p:sp>
        <p:nvSpPr>
          <p:cNvPr id="58387" name="Title 1"/>
          <p:cNvSpPr txBox="1">
            <a:spLocks/>
          </p:cNvSpPr>
          <p:nvPr/>
        </p:nvSpPr>
        <p:spPr bwMode="auto">
          <a:xfrm>
            <a:off x="2819400" y="52578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Cambria" pitchFamily="18" charset="0"/>
              </a:rPr>
              <a:t>$30,000</a:t>
            </a:r>
          </a:p>
        </p:txBody>
      </p:sp>
      <p:cxnSp>
        <p:nvCxnSpPr>
          <p:cNvPr id="58388" name="Straight Connector 21"/>
          <p:cNvCxnSpPr>
            <a:cxnSpLocks noChangeShapeType="1"/>
          </p:cNvCxnSpPr>
          <p:nvPr/>
        </p:nvCxnSpPr>
        <p:spPr bwMode="auto">
          <a:xfrm>
            <a:off x="457200" y="5257800"/>
            <a:ext cx="18288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89" name="Title 1"/>
          <p:cNvSpPr txBox="1">
            <a:spLocks/>
          </p:cNvSpPr>
          <p:nvPr/>
        </p:nvSpPr>
        <p:spPr bwMode="auto">
          <a:xfrm>
            <a:off x="2133600" y="4953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Myriad Web Pro"/>
              </a:rPr>
              <a:t>=</a:t>
            </a:r>
          </a:p>
        </p:txBody>
      </p:sp>
      <p:cxnSp>
        <p:nvCxnSpPr>
          <p:cNvPr id="58390" name="Straight Connector 23"/>
          <p:cNvCxnSpPr>
            <a:cxnSpLocks noChangeShapeType="1"/>
          </p:cNvCxnSpPr>
          <p:nvPr/>
        </p:nvCxnSpPr>
        <p:spPr bwMode="auto">
          <a:xfrm>
            <a:off x="2895600" y="5257800"/>
            <a:ext cx="18288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91" name="Title 1"/>
          <p:cNvSpPr txBox="1">
            <a:spLocks/>
          </p:cNvSpPr>
          <p:nvPr/>
        </p:nvSpPr>
        <p:spPr bwMode="auto">
          <a:xfrm>
            <a:off x="5105400" y="47244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latin typeface="Cambria" pitchFamily="18" charset="0"/>
              </a:rPr>
              <a:t>$0.37 </a:t>
            </a:r>
          </a:p>
          <a:p>
            <a:pPr algn="ctr"/>
            <a:r>
              <a:rPr lang="en-US" b="1">
                <a:latin typeface="Cambria" pitchFamily="18" charset="0"/>
              </a:rPr>
              <a:t>(dollar equivalent)</a:t>
            </a:r>
            <a:endParaRPr lang="en-US" sz="1600" b="1">
              <a:latin typeface="Cambria" pitchFamily="18" charset="0"/>
            </a:endParaRPr>
          </a:p>
        </p:txBody>
      </p:sp>
      <p:grpSp>
        <p:nvGrpSpPr>
          <p:cNvPr id="58392" name="Group 27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58394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17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</a:rPr>
              <a:t>Financing Strategy</a:t>
            </a:r>
            <a:r>
              <a:rPr lang="en-US" smtClean="0">
                <a:solidFill>
                  <a:srgbClr val="00B050"/>
                </a:solidFill>
              </a:rPr>
              <a:t/>
            </a:r>
            <a:br>
              <a:rPr lang="en-US" smtClean="0">
                <a:solidFill>
                  <a:srgbClr val="00B050"/>
                </a:solidFill>
              </a:rPr>
            </a:br>
            <a:r>
              <a:rPr lang="en-US" sz="2800" i="1" smtClean="0">
                <a:solidFill>
                  <a:srgbClr val="00B050"/>
                </a:solidFill>
              </a:rPr>
              <a:t> for Total Start-up Investment </a:t>
            </a:r>
            <a:r>
              <a:rPr lang="en-US" sz="1800" i="1" smtClean="0">
                <a:solidFill>
                  <a:srgbClr val="00B050"/>
                </a:solidFill>
              </a:rPr>
              <a:t> </a:t>
            </a:r>
            <a:endParaRPr lang="en-US" sz="2000" i="1" smtClean="0">
              <a:solidFill>
                <a:srgbClr val="008000"/>
              </a:solidFill>
            </a:endParaRPr>
          </a:p>
        </p:txBody>
      </p:sp>
      <p:graphicFrame>
        <p:nvGraphicFramePr>
          <p:cNvPr id="36898" name="Group 34"/>
          <p:cNvGraphicFramePr>
            <a:graphicFrameLocks noGrp="1"/>
          </p:cNvGraphicFramePr>
          <p:nvPr>
            <p:ph sz="quarter" idx="1"/>
          </p:nvPr>
        </p:nvGraphicFramePr>
        <p:xfrm>
          <a:off x="304800" y="1828800"/>
          <a:ext cx="8504238" cy="1908175"/>
        </p:xfrm>
        <a:graphic>
          <a:graphicData uri="http://schemas.openxmlformats.org/drawingml/2006/table">
            <a:tbl>
              <a:tblPr/>
              <a:tblGrid>
                <a:gridCol w="2209800"/>
                <a:gridCol w="1447800"/>
                <a:gridCol w="1554163"/>
                <a:gridCol w="1646237"/>
                <a:gridCol w="1646238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Amount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Debt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Equity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Gift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Personal Savings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[part-time jobs]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$3,000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Relatives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$615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44" name="TextBox 6"/>
          <p:cNvSpPr txBox="1">
            <a:spLocks noChangeArrowheads="1"/>
          </p:cNvSpPr>
          <p:nvPr/>
        </p:nvSpPr>
        <p:spPr bwMode="auto">
          <a:xfrm>
            <a:off x="6400800" y="4114800"/>
            <a:ext cx="2438400" cy="400050"/>
          </a:xfrm>
          <a:prstGeom prst="rect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>
                <a:latin typeface="Cambria" pitchFamily="18" charset="0"/>
              </a:rPr>
              <a:t>Total:     $3,615  </a:t>
            </a:r>
          </a:p>
        </p:txBody>
      </p:sp>
      <p:grpSp>
        <p:nvGrpSpPr>
          <p:cNvPr id="60445" name="Group 7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60448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18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038600"/>
            <a:ext cx="3505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99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Business is debt-free</a:t>
            </a:r>
          </a:p>
          <a:p>
            <a:pPr>
              <a:buClr>
                <a:srgbClr val="0099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100% equity ownership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4114800" y="4953000"/>
            <a:ext cx="480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E46C0A"/>
              </a:buClr>
              <a:buSzPct val="65000"/>
            </a:pPr>
            <a:r>
              <a:rPr lang="en-US" sz="2800" b="1">
                <a:latin typeface="Cambria" pitchFamily="18" charset="0"/>
                <a:ea typeface="ＭＳ Ｐゴシック"/>
                <a:cs typeface="ＭＳ Ｐゴシック"/>
              </a:rPr>
              <a:t>Shamira Chappell, Co-CEO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E46C0A"/>
              </a:buClr>
              <a:buSzPct val="65000"/>
            </a:pPr>
            <a:r>
              <a:rPr lang="en-US" sz="2800" b="1">
                <a:latin typeface="Cambria" pitchFamily="18" charset="0"/>
                <a:ea typeface="ＭＳ Ｐゴシック"/>
                <a:cs typeface="ＭＳ Ｐゴシック"/>
              </a:rPr>
              <a:t>Meliha Korkutovic, Co-CEO</a:t>
            </a:r>
          </a:p>
        </p:txBody>
      </p:sp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23562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1</a:t>
              </a:r>
            </a:p>
          </p:txBody>
        </p:sp>
      </p:grpSp>
      <p:grpSp>
        <p:nvGrpSpPr>
          <p:cNvPr id="23556" name="Group 20"/>
          <p:cNvGrpSpPr>
            <a:grpSpLocks/>
          </p:cNvGrpSpPr>
          <p:nvPr/>
        </p:nvGrpSpPr>
        <p:grpSpPr bwMode="auto">
          <a:xfrm>
            <a:off x="152400" y="152400"/>
            <a:ext cx="8767763" cy="4800600"/>
            <a:chOff x="152400" y="152400"/>
            <a:chExt cx="8767762" cy="4800600"/>
          </a:xfrm>
        </p:grpSpPr>
        <p:grpSp>
          <p:nvGrpSpPr>
            <p:cNvPr id="23557" name="Group 11"/>
            <p:cNvGrpSpPr>
              <a:grpSpLocks/>
            </p:cNvGrpSpPr>
            <p:nvPr/>
          </p:nvGrpSpPr>
          <p:grpSpPr bwMode="auto">
            <a:xfrm>
              <a:off x="152400" y="152400"/>
              <a:ext cx="8767762" cy="4800600"/>
              <a:chOff x="333" y="512"/>
              <a:chExt cx="5523" cy="3024"/>
            </a:xfrm>
          </p:grpSpPr>
          <p:pic>
            <p:nvPicPr>
              <p:cNvPr id="23560" name="Picture 9" descr="MP900442400[1]"/>
              <p:cNvPicPr>
                <a:picLocks noChangeAspect="1" noChangeArrowheads="1"/>
              </p:cNvPicPr>
              <p:nvPr/>
            </p:nvPicPr>
            <p:blipFill>
              <a:blip r:embed="rId4"/>
              <a:srcRect t="9125" b="8745"/>
              <a:stretch>
                <a:fillRect/>
              </a:stretch>
            </p:blipFill>
            <p:spPr bwMode="auto">
              <a:xfrm>
                <a:off x="333" y="512"/>
                <a:ext cx="5523" cy="3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1" name="TextBox 7"/>
              <p:cNvPicPr>
                <a:picLocks noChangeArrowheads="1"/>
              </p:cNvPicPr>
              <p:nvPr/>
            </p:nvPicPr>
            <p:blipFill>
              <a:blip r:embed="rId5"/>
              <a:srcRect r="43538"/>
              <a:stretch>
                <a:fillRect/>
              </a:stretch>
            </p:blipFill>
            <p:spPr bwMode="auto">
              <a:xfrm>
                <a:off x="624" y="576"/>
                <a:ext cx="3456" cy="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58" name="Picture 4" descr="I:\Your Farm Plot\Logos\shovel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2773136">
              <a:off x="2224055" y="375495"/>
              <a:ext cx="3057774" cy="3244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9" descr="C:\Users\Meliha\Desktop\veggies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81400" y="762000"/>
              <a:ext cx="1406427" cy="1120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dirty="0" smtClean="0">
                <a:solidFill>
                  <a:srgbClr val="00B050"/>
                </a:solidFill>
              </a:rPr>
              <a:t>Business Responsibility Plan</a:t>
            </a:r>
            <a:r>
              <a:rPr dirty="0" smtClean="0">
                <a:solidFill>
                  <a:srgbClr val="00B050"/>
                </a:solidFill>
              </a:rPr>
              <a:t/>
            </a:r>
            <a:br>
              <a:rPr dirty="0" smtClean="0">
                <a:solidFill>
                  <a:srgbClr val="00B050"/>
                </a:solidFill>
              </a:rPr>
            </a:br>
            <a:r>
              <a:rPr sz="3100" dirty="0" smtClean="0">
                <a:solidFill>
                  <a:srgbClr val="00B050"/>
                </a:solidFill>
              </a:rPr>
              <a:t>Philanthropic Strategy Plan </a:t>
            </a:r>
            <a:endParaRPr sz="2400" i="1" dirty="0" smtClean="0">
              <a:solidFill>
                <a:srgbClr val="008000"/>
              </a:solidFill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251325"/>
          </a:xfrm>
        </p:spPr>
        <p:txBody>
          <a:bodyPr/>
          <a:lstStyle/>
          <a:p>
            <a:pPr eaLnBrk="1" hangingPunct="1">
              <a:buClr>
                <a:srgbClr val="7A620E"/>
              </a:buClr>
              <a:buSzPct val="70000"/>
              <a:buFont typeface="Courier New" pitchFamily="49" charset="0"/>
              <a:buChar char="o"/>
            </a:pPr>
            <a:r>
              <a:rPr lang="en-US" sz="2400" smtClean="0"/>
              <a:t>At the customers’ discretion,                                        will consolidate and distribute excess produce to: </a:t>
            </a:r>
          </a:p>
          <a:p>
            <a:pPr eaLnBrk="1" hangingPunct="1">
              <a:buClr>
                <a:srgbClr val="7A620E"/>
              </a:buClr>
              <a:buSzPct val="70000"/>
              <a:buFont typeface="Courier New" pitchFamily="49" charset="0"/>
              <a:buChar char="o"/>
            </a:pPr>
            <a:endParaRPr lang="en-US" sz="2400" smtClean="0"/>
          </a:p>
          <a:p>
            <a:pPr eaLnBrk="1" hangingPunct="1">
              <a:buClr>
                <a:srgbClr val="7A620E"/>
              </a:buClr>
              <a:buSzPct val="70000"/>
              <a:buFont typeface="Courier New" pitchFamily="49" charset="0"/>
              <a:buChar char="o"/>
            </a:pPr>
            <a:endParaRPr lang="en-US" sz="2400" smtClean="0"/>
          </a:p>
          <a:p>
            <a:pPr eaLnBrk="1" hangingPunct="1">
              <a:buClr>
                <a:srgbClr val="7A620E"/>
              </a:buClr>
              <a:buSzPct val="70000"/>
              <a:buFont typeface="Courier New" pitchFamily="49" charset="0"/>
              <a:buChar char="o"/>
            </a:pPr>
            <a:endParaRPr lang="en-US" sz="2400" smtClean="0"/>
          </a:p>
          <a:p>
            <a:pPr eaLnBrk="1" hangingPunct="1">
              <a:buClr>
                <a:srgbClr val="7A620E"/>
              </a:buClr>
              <a:buSzPct val="70000"/>
              <a:buFont typeface="Courier New" pitchFamily="49" charset="0"/>
              <a:buChar char="o"/>
            </a:pPr>
            <a:endParaRPr lang="en-US" sz="2400" smtClean="0"/>
          </a:p>
          <a:p>
            <a:pPr eaLnBrk="1" hangingPunct="1">
              <a:buClr>
                <a:srgbClr val="7A620E"/>
              </a:buClr>
              <a:buSzPct val="70000"/>
              <a:buFont typeface="Wingdings 2" pitchFamily="18" charset="2"/>
              <a:buNone/>
            </a:pPr>
            <a:endParaRPr lang="en-US" sz="2400" smtClean="0"/>
          </a:p>
          <a:p>
            <a:pPr eaLnBrk="1" hangingPunct="1">
              <a:buClr>
                <a:srgbClr val="7A620E"/>
              </a:buClr>
              <a:buSzPct val="70000"/>
              <a:buFont typeface="Courier New" pitchFamily="49" charset="0"/>
              <a:buChar char="o"/>
            </a:pPr>
            <a:r>
              <a:rPr lang="en-US" sz="2400" smtClean="0"/>
              <a:t>Owners to volunteer at food bank once monthly</a:t>
            </a:r>
          </a:p>
          <a:p>
            <a:pPr eaLnBrk="1" hangingPunct="1">
              <a:buClr>
                <a:srgbClr val="7A620E"/>
              </a:buClr>
              <a:buSzPct val="70000"/>
              <a:buFont typeface="Courier New" pitchFamily="49" charset="0"/>
              <a:buChar char="o"/>
            </a:pPr>
            <a:r>
              <a:rPr lang="en-US" sz="2400" smtClean="0"/>
              <a:t>  </a:t>
            </a:r>
            <a:r>
              <a:rPr lang="en-US" sz="2800" smtClean="0"/>
              <a:t>      </a:t>
            </a:r>
            <a:r>
              <a:rPr lang="en-US" sz="2400" smtClean="0"/>
              <a:t>to promote awareness of CT Food Bank through business cards and website</a:t>
            </a:r>
          </a:p>
        </p:txBody>
      </p:sp>
      <p:pic>
        <p:nvPicPr>
          <p:cNvPr id="62467" name="Picture 10" descr="page1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438400"/>
            <a:ext cx="48006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68" name="Group 8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62474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19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grpSp>
        <p:nvGrpSpPr>
          <p:cNvPr id="62470" name="Group 11"/>
          <p:cNvGrpSpPr>
            <a:grpSpLocks/>
          </p:cNvGrpSpPr>
          <p:nvPr/>
        </p:nvGrpSpPr>
        <p:grpSpPr bwMode="auto">
          <a:xfrm>
            <a:off x="4495800" y="1600200"/>
            <a:ext cx="2595563" cy="523875"/>
            <a:chOff x="2819400" y="3733800"/>
            <a:chExt cx="2667000" cy="669217"/>
          </a:xfrm>
        </p:grpSpPr>
        <p:sp>
          <p:nvSpPr>
            <p:cNvPr id="14" name="TextBox 13"/>
            <p:cNvSpPr txBox="1"/>
            <p:nvPr/>
          </p:nvSpPr>
          <p:spPr>
            <a:xfrm>
              <a:off x="2819400" y="3733800"/>
              <a:ext cx="2667000" cy="6692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Bernard MT Condensed" pitchFamily="18" charset="0"/>
                </a:rPr>
                <a:t>Your Farm Plot</a:t>
              </a:r>
              <a:endParaRPr lang="en-US" sz="28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pic>
          <p:nvPicPr>
            <p:cNvPr id="62473" name="Picture 3" descr="I:\Your Farm Plot\Logos\veggie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0406" y="3928725"/>
              <a:ext cx="388938" cy="30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533400" y="5105400"/>
            <a:ext cx="1143000" cy="4663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</a:rPr>
              <a:t>Business &amp; Educational Goals</a:t>
            </a:r>
            <a:endParaRPr lang="en-US" sz="2800" i="1" smtClean="0">
              <a:solidFill>
                <a:srgbClr val="008000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609600" y="2209800"/>
            <a:ext cx="3657600" cy="1905000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marL="228600" lvl="1" indent="-228600" eaLnBrk="0" hangingPunct="0">
              <a:spcBef>
                <a:spcPts val="1200"/>
              </a:spcBef>
              <a:buClr>
                <a:srgbClr val="93540A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Attain goals as set forth in business plan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  <a:p>
            <a:pPr marL="228600" lvl="1" indent="-228600" eaLnBrk="0" hangingPunct="0">
              <a:spcBef>
                <a:spcPts val="1200"/>
              </a:spcBef>
              <a:buClr>
                <a:srgbClr val="93540A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To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increase operational efficiencies through streamlining processes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4876800" y="2057400"/>
            <a:ext cx="3657600" cy="1905000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93540A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To graduate from high school and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attend a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prestigious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university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93540A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To gain first-hand knowledge of business ownership through actual operations</a:t>
            </a:r>
          </a:p>
        </p:txBody>
      </p:sp>
      <p:sp>
        <p:nvSpPr>
          <p:cNvPr id="80900" name="Text Box 21"/>
          <p:cNvSpPr txBox="1">
            <a:spLocks noChangeArrowheads="1"/>
          </p:cNvSpPr>
          <p:nvPr/>
        </p:nvSpPr>
        <p:spPr bwMode="auto">
          <a:xfrm>
            <a:off x="1143000" y="1447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u="sng" dirty="0">
                <a:latin typeface="+mj-lt"/>
              </a:rPr>
              <a:t>Business</a:t>
            </a:r>
          </a:p>
        </p:txBody>
      </p:sp>
      <p:sp>
        <p:nvSpPr>
          <p:cNvPr id="80901" name="Text Box 22"/>
          <p:cNvSpPr txBox="1">
            <a:spLocks noChangeArrowheads="1"/>
          </p:cNvSpPr>
          <p:nvPr/>
        </p:nvSpPr>
        <p:spPr bwMode="auto">
          <a:xfrm>
            <a:off x="5257800" y="14478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u="sng" dirty="0">
                <a:latin typeface="+mj-lt"/>
              </a:rPr>
              <a:t>Personal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762000" y="4191000"/>
            <a:ext cx="3657600" cy="1752600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93540A"/>
              </a:buClr>
              <a:buSzPct val="80000"/>
              <a:buFont typeface="Courier New" pitchFamily="49" charset="0"/>
              <a:buChar char="o"/>
              <a:defRPr/>
            </a:pPr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To obtain commissions from farmers for new CSA members</a:t>
            </a:r>
          </a:p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93540A"/>
              </a:buClr>
              <a:buSzPct val="80000"/>
              <a:buFont typeface="Courier New" pitchFamily="49" charset="0"/>
              <a:buChar char="o"/>
              <a:defRPr/>
            </a:pPr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To purchase a delivery vehicle and expand routes</a:t>
            </a:r>
          </a:p>
        </p:txBody>
      </p:sp>
      <p:sp>
        <p:nvSpPr>
          <p:cNvPr id="80903" name="Text Box 24"/>
          <p:cNvSpPr txBox="1">
            <a:spLocks noChangeArrowheads="1"/>
          </p:cNvSpPr>
          <p:nvPr/>
        </p:nvSpPr>
        <p:spPr bwMode="auto">
          <a:xfrm rot="-5400000">
            <a:off x="-484188" y="2846388"/>
            <a:ext cx="203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atin typeface="+mj-lt"/>
              </a:rPr>
              <a:t>Short Term</a:t>
            </a:r>
          </a:p>
        </p:txBody>
      </p:sp>
      <p:sp>
        <p:nvSpPr>
          <p:cNvPr id="80904" name="Text Box 25"/>
          <p:cNvSpPr txBox="1">
            <a:spLocks noChangeArrowheads="1"/>
          </p:cNvSpPr>
          <p:nvPr/>
        </p:nvSpPr>
        <p:spPr bwMode="auto">
          <a:xfrm rot="-5400000">
            <a:off x="-484188" y="4827588"/>
            <a:ext cx="203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atin typeface="+mj-lt"/>
              </a:rPr>
              <a:t>Long Term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4724400" y="4114800"/>
            <a:ext cx="3657600" cy="1905000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93540A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To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gain valuable life lessons and skills through business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ownership</a:t>
            </a:r>
          </a:p>
          <a:p>
            <a:pPr marL="228600" lvl="1" indent="-228600" eaLnBrk="0" hangingPunct="0">
              <a:lnSpc>
                <a:spcPct val="80000"/>
              </a:lnSpc>
              <a:spcBef>
                <a:spcPts val="1200"/>
              </a:spcBef>
              <a:buClr>
                <a:srgbClr val="93540A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To position the business for future acquisition </a:t>
            </a:r>
          </a:p>
        </p:txBody>
      </p:sp>
      <p:grpSp>
        <p:nvGrpSpPr>
          <p:cNvPr id="64522" name="Group 14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64524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20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763000" cy="9144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rgbClr val="00B050"/>
                </a:solidFill>
                <a:latin typeface="Arial Black" pitchFamily="34" charset="0"/>
              </a:rPr>
              <a:t>“Let Us Bring Your Farm Plot to You”</a:t>
            </a:r>
            <a:endParaRPr lang="en-US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6562" name="Rectangle 5"/>
          <p:cNvSpPr>
            <a:spLocks noChangeArrowheads="1"/>
          </p:cNvSpPr>
          <p:nvPr/>
        </p:nvSpPr>
        <p:spPr bwMode="auto">
          <a:xfrm>
            <a:off x="2057400" y="2438400"/>
            <a:ext cx="5105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7A620E"/>
                </a:solidFill>
                <a:latin typeface="Cambria" pitchFamily="18" charset="0"/>
              </a:rPr>
              <a:t>Thank you for your consideration of</a:t>
            </a:r>
          </a:p>
          <a:p>
            <a:pPr algn="ctr"/>
            <a:endParaRPr lang="en-US" sz="12000" b="1" i="1">
              <a:solidFill>
                <a:srgbClr val="7A620E"/>
              </a:solidFill>
              <a:latin typeface="Cambria" pitchFamily="18" charset="0"/>
            </a:endParaRPr>
          </a:p>
          <a:p>
            <a:pPr algn="ctr"/>
            <a:endParaRPr lang="en-US" sz="800" b="1" i="1">
              <a:solidFill>
                <a:srgbClr val="7A620E"/>
              </a:solidFill>
              <a:latin typeface="Cambria" pitchFamily="18" charset="0"/>
            </a:endParaRPr>
          </a:p>
          <a:p>
            <a:pPr algn="ctr"/>
            <a:r>
              <a:rPr lang="en-US" b="1" i="1">
                <a:solidFill>
                  <a:srgbClr val="7A620E"/>
                </a:solidFill>
                <a:latin typeface="Cambria" pitchFamily="18" charset="0"/>
              </a:rPr>
              <a:t>Please visit our website at</a:t>
            </a:r>
          </a:p>
          <a:p>
            <a:pPr algn="ctr"/>
            <a:r>
              <a:rPr lang="en-US" b="1" i="1">
                <a:solidFill>
                  <a:srgbClr val="FF0000"/>
                </a:solidFill>
                <a:latin typeface="Cambria" pitchFamily="18" charset="0"/>
                <a:hlinkClick r:id="rId3"/>
              </a:rPr>
              <a:t>www.yourfarmplot.com</a:t>
            </a:r>
            <a:r>
              <a:rPr lang="en-US" b="1" i="1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en-US">
              <a:solidFill>
                <a:srgbClr val="00B050"/>
              </a:solidFill>
              <a:latin typeface="Cambria" pitchFamily="18" charset="0"/>
            </a:endParaRPr>
          </a:p>
        </p:txBody>
      </p:sp>
      <p:grpSp>
        <p:nvGrpSpPr>
          <p:cNvPr id="66563" name="Group 9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66566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21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pic>
        <p:nvPicPr>
          <p:cNvPr id="66565" name="Picture 2" descr="I:\Your Farm Plot\Logos\TRUCK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352800"/>
            <a:ext cx="3476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</a:rPr>
              <a:t>Mission Statement</a:t>
            </a:r>
          </a:p>
        </p:txBody>
      </p:sp>
      <p:sp>
        <p:nvSpPr>
          <p:cNvPr id="25602" name="Content Placeholder 2"/>
          <p:cNvSpPr>
            <a:spLocks/>
          </p:cNvSpPr>
          <p:nvPr/>
        </p:nvSpPr>
        <p:spPr bwMode="auto">
          <a:xfrm>
            <a:off x="304800" y="31242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984807"/>
              </a:buClr>
              <a:buSzPct val="80000"/>
              <a:buFont typeface="Courier New" pitchFamily="49" charset="0"/>
              <a:buChar char="o"/>
            </a:pPr>
            <a:r>
              <a:rPr lang="en-US" sz="2400" b="1">
                <a:solidFill>
                  <a:srgbClr val="93540A"/>
                </a:solidFill>
                <a:latin typeface="Cambria" pitchFamily="18" charset="0"/>
                <a:ea typeface="ＭＳ Ｐゴシック"/>
                <a:cs typeface="ＭＳ Ｐゴシック"/>
              </a:rPr>
              <a:t>Describe the Opportunity</a:t>
            </a:r>
            <a:endParaRPr lang="en-US" sz="2400">
              <a:latin typeface="Cambria" pitchFamily="18" charset="0"/>
              <a:ea typeface="ＭＳ Ｐゴシック"/>
              <a:cs typeface="ＭＳ Ｐゴシック"/>
            </a:endParaRPr>
          </a:p>
          <a:p>
            <a:pPr marL="868363" lvl="1" indent="-282575" eaLnBrk="0" hangingPunct="0">
              <a:spcBef>
                <a:spcPct val="20000"/>
              </a:spcBef>
              <a:buClr>
                <a:srgbClr val="7A620E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latin typeface="Cambria" pitchFamily="18" charset="0"/>
                <a:ea typeface="ＭＳ Ｐゴシック"/>
                <a:cs typeface="ＭＳ Ｐゴシック"/>
              </a:rPr>
              <a:t>Majority of CSA farms are  20+ miles from target market</a:t>
            </a:r>
          </a:p>
          <a:p>
            <a:pPr marL="868363" lvl="1" indent="-282575" eaLnBrk="0" hangingPunct="0">
              <a:spcBef>
                <a:spcPct val="20000"/>
              </a:spcBef>
              <a:buClr>
                <a:srgbClr val="7A620E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latin typeface="Cambria" pitchFamily="18" charset="0"/>
                <a:ea typeface="ＭＳ Ｐゴシック"/>
                <a:cs typeface="ＭＳ Ｐゴシック"/>
              </a:rPr>
              <a:t>No CSA delivery services currently available</a:t>
            </a:r>
          </a:p>
          <a:p>
            <a:pPr marL="868363" lvl="1" indent="-282575" eaLnBrk="0" hangingPunct="0">
              <a:spcBef>
                <a:spcPct val="20000"/>
              </a:spcBef>
              <a:buClr>
                <a:srgbClr val="7A620E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latin typeface="Cambria" pitchFamily="18" charset="0"/>
                <a:ea typeface="ＭＳ Ｐゴシック"/>
                <a:cs typeface="ＭＳ Ｐゴシック"/>
              </a:rPr>
              <a:t>Increasing CSA shares by eliminating distance barriers results in: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7A620E"/>
              </a:buClr>
              <a:buSzPct val="60000"/>
              <a:buFont typeface="Courier New" pitchFamily="49" charset="0"/>
              <a:buChar char="o"/>
            </a:pPr>
            <a:r>
              <a:rPr lang="en-US" sz="2000">
                <a:latin typeface="Cambria" pitchFamily="18" charset="0"/>
                <a:ea typeface="ＭＳ Ｐゴシック"/>
                <a:cs typeface="ＭＳ Ｐゴシック"/>
              </a:rPr>
              <a:t>Greater consumption of healthy produce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7A620E"/>
              </a:buClr>
              <a:buSzPct val="60000"/>
              <a:buFont typeface="Courier New" pitchFamily="49" charset="0"/>
              <a:buChar char="o"/>
            </a:pPr>
            <a:r>
              <a:rPr lang="en-US" sz="2000">
                <a:latin typeface="Cambria" pitchFamily="18" charset="0"/>
                <a:ea typeface="ＭＳ Ｐゴシック"/>
                <a:cs typeface="ＭＳ Ｐゴシック"/>
              </a:rPr>
              <a:t>Financial security for local farmers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7A620E"/>
              </a:buClr>
              <a:buSzPct val="60000"/>
              <a:buFont typeface="Courier New" pitchFamily="49" charset="0"/>
              <a:buChar char="o"/>
            </a:pPr>
            <a:r>
              <a:rPr lang="en-US" sz="2000">
                <a:latin typeface="Cambria" pitchFamily="18" charset="0"/>
                <a:ea typeface="ＭＳ Ｐゴシック"/>
                <a:cs typeface="ＭＳ Ｐゴシック"/>
              </a:rPr>
              <a:t>Reduced transportation costs / environmental impact</a:t>
            </a:r>
          </a:p>
        </p:txBody>
      </p:sp>
      <p:sp>
        <p:nvSpPr>
          <p:cNvPr id="25603" name="Content Placeholder 2"/>
          <p:cNvSpPr>
            <a:spLocks/>
          </p:cNvSpPr>
          <p:nvPr/>
        </p:nvSpPr>
        <p:spPr bwMode="auto">
          <a:xfrm>
            <a:off x="304800" y="15240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984807"/>
              </a:buClr>
              <a:buSzPct val="80000"/>
              <a:buFont typeface="Courier New" pitchFamily="49" charset="0"/>
              <a:buChar char="o"/>
            </a:pPr>
            <a:r>
              <a:rPr lang="en-US" sz="2400" b="1">
                <a:solidFill>
                  <a:srgbClr val="93540A"/>
                </a:solidFill>
                <a:latin typeface="Cambria" pitchFamily="18" charset="0"/>
                <a:ea typeface="ＭＳ Ｐゴシック"/>
                <a:cs typeface="ＭＳ Ｐゴシック"/>
              </a:rPr>
              <a:t>Mission Statement</a:t>
            </a:r>
            <a:endParaRPr lang="en-US" sz="2400" b="1" i="1">
              <a:solidFill>
                <a:srgbClr val="93540A"/>
              </a:solidFill>
              <a:latin typeface="Cambria" pitchFamily="18" charset="0"/>
              <a:ea typeface="ＭＳ Ｐゴシック"/>
              <a:cs typeface="ＭＳ Ｐゴシック"/>
            </a:endParaRPr>
          </a:p>
          <a:p>
            <a:pPr marL="868363" lvl="1" indent="-282575" eaLnBrk="0" hangingPunct="0">
              <a:spcBef>
                <a:spcPct val="20000"/>
              </a:spcBef>
              <a:buClr>
                <a:srgbClr val="7A620E"/>
              </a:buClr>
              <a:buSzPct val="80000"/>
              <a:buFont typeface="Courier New" pitchFamily="49" charset="0"/>
              <a:buChar char="o"/>
            </a:pPr>
            <a:r>
              <a:rPr lang="en-US" sz="2000">
                <a:latin typeface="Cambria" pitchFamily="18" charset="0"/>
                <a:ea typeface="ＭＳ Ｐゴシック"/>
                <a:cs typeface="ＭＳ Ｐゴシック"/>
              </a:rPr>
              <a:t>                                                provides delivery of fresh produce from Community Supported Agriculture (CSA) farms to their members, giving members their time and convenience back.  </a:t>
            </a:r>
          </a:p>
        </p:txBody>
      </p: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25609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grpSp>
        <p:nvGrpSpPr>
          <p:cNvPr id="25606" name="Group 11"/>
          <p:cNvGrpSpPr>
            <a:grpSpLocks/>
          </p:cNvGrpSpPr>
          <p:nvPr/>
        </p:nvGrpSpPr>
        <p:grpSpPr bwMode="auto">
          <a:xfrm>
            <a:off x="1219200" y="1905000"/>
            <a:ext cx="2595563" cy="523875"/>
            <a:chOff x="2819400" y="3733800"/>
            <a:chExt cx="2667000" cy="669217"/>
          </a:xfrm>
        </p:grpSpPr>
        <p:sp>
          <p:nvSpPr>
            <p:cNvPr id="13" name="TextBox 12"/>
            <p:cNvSpPr txBox="1"/>
            <p:nvPr/>
          </p:nvSpPr>
          <p:spPr>
            <a:xfrm>
              <a:off x="2819400" y="3733800"/>
              <a:ext cx="2667000" cy="6692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Bernard MT Condensed" pitchFamily="18" charset="0"/>
                </a:rPr>
                <a:t>Your Farm Plot</a:t>
              </a:r>
              <a:endParaRPr lang="en-US" sz="28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pic>
          <p:nvPicPr>
            <p:cNvPr id="25608" name="Picture 3" descr="I:\Your Farm Plot\Logos\veggie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90406" y="3928725"/>
              <a:ext cx="388938" cy="30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</a:rPr>
              <a:t>Business Profile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5105400" cy="4495800"/>
          </a:xfrm>
        </p:spPr>
        <p:txBody>
          <a:bodyPr/>
          <a:lstStyle/>
          <a:p>
            <a:pPr marL="547688" indent="-411163">
              <a:spcBef>
                <a:spcPts val="1800"/>
              </a:spcBef>
              <a:buClr>
                <a:srgbClr val="984807"/>
              </a:buClr>
              <a:buSzPct val="80000"/>
              <a:buFont typeface="Courier New" pitchFamily="49" charset="0"/>
              <a:buChar char="o"/>
            </a:pPr>
            <a:r>
              <a:rPr lang="en-US" sz="2400" b="1" smtClean="0">
                <a:solidFill>
                  <a:srgbClr val="93540A"/>
                </a:solidFill>
                <a:ea typeface="ＭＳ Ｐゴシック"/>
                <a:cs typeface="ＭＳ Ｐゴシック"/>
              </a:rPr>
              <a:t>Type of Business </a:t>
            </a:r>
            <a:endParaRPr lang="en-US" sz="2400" b="1" i="1" smtClean="0">
              <a:solidFill>
                <a:srgbClr val="93540A"/>
              </a:solidFill>
              <a:ea typeface="ＭＳ Ｐゴシック"/>
              <a:cs typeface="ＭＳ Ｐゴシック"/>
            </a:endParaRPr>
          </a:p>
          <a:p>
            <a:pPr lvl="1" eaLnBrk="1" hangingPunct="1">
              <a:buClr>
                <a:srgbClr val="93540A"/>
              </a:buClr>
              <a:buFont typeface="Courier New" pitchFamily="49" charset="0"/>
              <a:buChar char="o"/>
            </a:pPr>
            <a:r>
              <a:rPr lang="en-US" sz="2000" smtClean="0">
                <a:solidFill>
                  <a:schemeClr val="tx1"/>
                </a:solidFill>
              </a:rPr>
              <a:t>                                               is a delivery service for farm fresh produce from CSA farms to customers’ doors</a:t>
            </a:r>
          </a:p>
          <a:p>
            <a:pPr marL="547688" indent="-411163">
              <a:spcBef>
                <a:spcPts val="1800"/>
              </a:spcBef>
              <a:buClr>
                <a:srgbClr val="984807"/>
              </a:buClr>
              <a:buSzPct val="80000"/>
              <a:buFont typeface="Courier New" pitchFamily="49" charset="0"/>
              <a:buChar char="o"/>
            </a:pPr>
            <a:r>
              <a:rPr lang="en-US" sz="2400" b="1" smtClean="0">
                <a:solidFill>
                  <a:srgbClr val="93540A"/>
                </a:solidFill>
                <a:ea typeface="ＭＳ Ｐゴシック"/>
                <a:cs typeface="ＭＳ Ｐゴシック"/>
              </a:rPr>
              <a:t>Legal Structure</a:t>
            </a:r>
            <a:endParaRPr lang="en-US" sz="2400" b="1" i="1" smtClean="0">
              <a:solidFill>
                <a:srgbClr val="93540A"/>
              </a:solidFill>
              <a:ea typeface="ＭＳ Ｐゴシック"/>
              <a:cs typeface="ＭＳ Ｐゴシック"/>
            </a:endParaRPr>
          </a:p>
          <a:p>
            <a:pPr lvl="1" eaLnBrk="1" hangingPunct="1">
              <a:buClr>
                <a:srgbClr val="93540A"/>
              </a:buClr>
              <a:buFont typeface="Courier New" pitchFamily="49" charset="0"/>
              <a:buChar char="o"/>
            </a:pPr>
            <a:r>
              <a:rPr lang="en-US" sz="2000" smtClean="0">
                <a:solidFill>
                  <a:schemeClr val="tx1"/>
                </a:solidFill>
              </a:rPr>
              <a:t>Limited Liability Corporation</a:t>
            </a:r>
          </a:p>
          <a:p>
            <a:pPr lvl="1" eaLnBrk="1" hangingPunct="1">
              <a:buClr>
                <a:srgbClr val="93540A"/>
              </a:buClr>
              <a:buFont typeface="Courier New" pitchFamily="49" charset="0"/>
              <a:buChar char="o"/>
            </a:pPr>
            <a:r>
              <a:rPr lang="en-US" sz="2000" smtClean="0">
                <a:solidFill>
                  <a:schemeClr val="tx1"/>
                </a:solidFill>
              </a:rPr>
              <a:t>Provides legal protection to the owners of the business </a:t>
            </a:r>
          </a:p>
        </p:txBody>
      </p:sp>
      <p:pic>
        <p:nvPicPr>
          <p:cNvPr id="27651" name="Picture 2" descr="http://www.margaritastogo.com/images/truc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038600"/>
            <a:ext cx="29146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2" name="Group 8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27658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3</a:t>
              </a:r>
            </a:p>
          </p:txBody>
        </p:sp>
      </p:grpSp>
      <p:pic>
        <p:nvPicPr>
          <p:cNvPr id="27653" name="Picture 2" descr="http://blogs.menupages.com/chicago/080722c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5240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grpSp>
        <p:nvGrpSpPr>
          <p:cNvPr id="27655" name="Group 13"/>
          <p:cNvGrpSpPr>
            <a:grpSpLocks/>
          </p:cNvGrpSpPr>
          <p:nvPr/>
        </p:nvGrpSpPr>
        <p:grpSpPr bwMode="auto">
          <a:xfrm>
            <a:off x="990600" y="2133600"/>
            <a:ext cx="2595563" cy="523875"/>
            <a:chOff x="2819400" y="3733800"/>
            <a:chExt cx="2667000" cy="669217"/>
          </a:xfrm>
        </p:grpSpPr>
        <p:sp>
          <p:nvSpPr>
            <p:cNvPr id="15" name="TextBox 14"/>
            <p:cNvSpPr txBox="1"/>
            <p:nvPr/>
          </p:nvSpPr>
          <p:spPr>
            <a:xfrm>
              <a:off x="2819400" y="3733800"/>
              <a:ext cx="2667000" cy="6692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Bernard MT Condensed" pitchFamily="18" charset="0"/>
                </a:rPr>
                <a:t>Your Farm Plot</a:t>
              </a:r>
              <a:endParaRPr lang="en-US" sz="28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pic>
          <p:nvPicPr>
            <p:cNvPr id="27657" name="Picture 3" descr="I:\Your Farm Plot\Logos\veggies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90406" y="3928725"/>
              <a:ext cx="388938" cy="30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Qualifications</a:t>
            </a:r>
            <a:endParaRPr lang="en-US" sz="4000" i="1" smtClean="0">
              <a:solidFill>
                <a:srgbClr val="008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34400" cy="4556125"/>
          </a:xfrm>
        </p:spPr>
        <p:txBody>
          <a:bodyPr/>
          <a:lstStyle/>
          <a:p>
            <a:pPr marL="1042988" lvl="1" indent="-457200" eaLnBrk="1" hangingPunct="1">
              <a:buClr>
                <a:srgbClr val="B79315"/>
              </a:buClr>
            </a:pPr>
            <a:r>
              <a:rPr lang="en-US" sz="2000" smtClean="0">
                <a:solidFill>
                  <a:schemeClr val="tx1"/>
                </a:solidFill>
                <a:sym typeface="Wingdings" pitchFamily="2" charset="2"/>
              </a:rPr>
              <a:t>                                               owners’ families are CSA members and produce farmers</a:t>
            </a:r>
          </a:p>
          <a:p>
            <a:pPr marL="1042988" lvl="1" indent="-457200" eaLnBrk="1" hangingPunct="1">
              <a:buClr>
                <a:srgbClr val="B79315"/>
              </a:buClr>
            </a:pPr>
            <a:endParaRPr lang="en-US" sz="2000" smtClean="0">
              <a:solidFill>
                <a:schemeClr val="tx1"/>
              </a:solidFill>
              <a:sym typeface="Wingdings" pitchFamily="2" charset="2"/>
            </a:endParaRPr>
          </a:p>
          <a:p>
            <a:pPr marL="1042988" lvl="1" indent="-457200" eaLnBrk="1" hangingPunct="1">
              <a:buClr>
                <a:srgbClr val="B79315"/>
              </a:buClr>
            </a:pPr>
            <a:r>
              <a:rPr lang="en-US" sz="2000" smtClean="0">
                <a:solidFill>
                  <a:schemeClr val="tx1"/>
                </a:solidFill>
                <a:sym typeface="Wingdings" pitchFamily="2" charset="2"/>
              </a:rPr>
              <a:t>NFTE entrepreneurship courses have provided preparation for business ownership and operation</a:t>
            </a:r>
          </a:p>
          <a:p>
            <a:pPr marL="1042988" lvl="1" indent="-457200" eaLnBrk="1" hangingPunct="1">
              <a:buClr>
                <a:srgbClr val="B79315"/>
              </a:buClr>
            </a:pPr>
            <a:endParaRPr lang="en-US" sz="2000" smtClean="0">
              <a:solidFill>
                <a:schemeClr val="tx1"/>
              </a:solidFill>
              <a:sym typeface="Wingdings" pitchFamily="2" charset="2"/>
            </a:endParaRPr>
          </a:p>
          <a:p>
            <a:pPr marL="1042988" lvl="1" indent="-457200" eaLnBrk="1" hangingPunct="1">
              <a:buClr>
                <a:srgbClr val="B79315"/>
              </a:buClr>
            </a:pPr>
            <a:r>
              <a:rPr lang="en-US" sz="2000" smtClean="0">
                <a:solidFill>
                  <a:schemeClr val="tx1"/>
                </a:solidFill>
                <a:sym typeface="Wingdings" pitchFamily="2" charset="2"/>
              </a:rPr>
              <a:t>Understand customers’ needs through market research survey conducted by</a:t>
            </a:r>
            <a:endParaRPr lang="en-US" sz="2000" b="1" smtClean="0">
              <a:solidFill>
                <a:schemeClr val="tx1"/>
              </a:solidFill>
              <a:sym typeface="Wingdings" pitchFamily="2" charset="2"/>
            </a:endParaRPr>
          </a:p>
          <a:p>
            <a:pPr marL="1042988" lvl="1" indent="-457200" eaLnBrk="1" hangingPunct="1">
              <a:buClr>
                <a:srgbClr val="B79315"/>
              </a:buClr>
              <a:buFont typeface="Wingdings" pitchFamily="2" charset="2"/>
              <a:buNone/>
            </a:pPr>
            <a:endParaRPr lang="en-US" sz="2000" b="1" smtClean="0">
              <a:solidFill>
                <a:schemeClr val="tx1"/>
              </a:solidFill>
              <a:sym typeface="Wingdings" pitchFamily="2" charset="2"/>
            </a:endParaRPr>
          </a:p>
          <a:p>
            <a:pPr marL="1042988" lvl="1" indent="-457200" eaLnBrk="1" hangingPunct="1">
              <a:buClr>
                <a:srgbClr val="B79315"/>
              </a:buClr>
            </a:pPr>
            <a:r>
              <a:rPr lang="en-US" sz="2000" smtClean="0">
                <a:solidFill>
                  <a:schemeClr val="tx1"/>
                </a:solidFill>
                <a:sym typeface="Wingdings" pitchFamily="2" charset="2"/>
              </a:rPr>
              <a:t>Licensed to drive delivery vehicles</a:t>
            </a:r>
          </a:p>
          <a:p>
            <a:pPr marL="1042988" lvl="1" indent="-457200" eaLnBrk="1" hangingPunct="1">
              <a:buClr>
                <a:srgbClr val="B79315"/>
              </a:buClr>
              <a:buFont typeface="Wingdings" pitchFamily="2" charset="2"/>
              <a:buNone/>
            </a:pPr>
            <a:endParaRPr lang="en-US" sz="2000" smtClean="0">
              <a:solidFill>
                <a:schemeClr val="tx1"/>
              </a:solidFill>
              <a:sym typeface="Wingdings" pitchFamily="2" charset="2"/>
            </a:endParaRPr>
          </a:p>
          <a:p>
            <a:pPr marL="1042988" lvl="1" indent="-457200" eaLnBrk="1" hangingPunct="1">
              <a:buClr>
                <a:srgbClr val="C00000"/>
              </a:buClr>
              <a:buFont typeface="Wingdings 2" pitchFamily="18" charset="2"/>
              <a:buNone/>
            </a:pPr>
            <a:endParaRPr lang="en-US" sz="2000" smtClean="0">
              <a:solidFill>
                <a:srgbClr val="10253F"/>
              </a:solidFill>
              <a:sym typeface="Wingdings" pitchFamily="2" charset="2"/>
            </a:endParaRPr>
          </a:p>
        </p:txBody>
      </p:sp>
      <p:grpSp>
        <p:nvGrpSpPr>
          <p:cNvPr id="29699" name="Group 8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29705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4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4096512"/>
            <a:ext cx="1143000" cy="4663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grpSp>
        <p:nvGrpSpPr>
          <p:cNvPr id="29702" name="Group 11"/>
          <p:cNvGrpSpPr>
            <a:grpSpLocks/>
          </p:cNvGrpSpPr>
          <p:nvPr/>
        </p:nvGrpSpPr>
        <p:grpSpPr bwMode="auto">
          <a:xfrm>
            <a:off x="1371600" y="1676400"/>
            <a:ext cx="2595563" cy="523875"/>
            <a:chOff x="2819400" y="3733800"/>
            <a:chExt cx="2667000" cy="669217"/>
          </a:xfrm>
        </p:grpSpPr>
        <p:sp>
          <p:nvSpPr>
            <p:cNvPr id="18" name="TextBox 17"/>
            <p:cNvSpPr txBox="1"/>
            <p:nvPr/>
          </p:nvSpPr>
          <p:spPr>
            <a:xfrm>
              <a:off x="2819400" y="3733800"/>
              <a:ext cx="2667000" cy="6692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Bernard MT Condensed" pitchFamily="18" charset="0"/>
                </a:rPr>
                <a:t>Your Farm Plot</a:t>
              </a:r>
              <a:endParaRPr lang="en-US" sz="28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pic>
          <p:nvPicPr>
            <p:cNvPr id="29704" name="Picture 3" descr="I:\Your Farm Plot\Logos\veggie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90406" y="3928725"/>
              <a:ext cx="388938" cy="30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5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31777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5</a:t>
              </a:r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62600" y="1371600"/>
            <a:ext cx="3362325" cy="4711296"/>
            <a:chOff x="3408" y="1584"/>
            <a:chExt cx="1872" cy="2352"/>
          </a:xfrm>
          <a:solidFill>
            <a:schemeClr val="bg1">
              <a:lumMod val="75000"/>
            </a:schemeClr>
          </a:solidFill>
        </p:grpSpPr>
        <p:sp>
          <p:nvSpPr>
            <p:cNvPr id="90115" name="AutoShape 3"/>
            <p:cNvSpPr>
              <a:spLocks noChangeArrowheads="1"/>
            </p:cNvSpPr>
            <p:nvPr/>
          </p:nvSpPr>
          <p:spPr bwMode="auto">
            <a:xfrm>
              <a:off x="3408" y="1632"/>
              <a:ext cx="1872" cy="2304"/>
            </a:xfrm>
            <a:custGeom>
              <a:avLst/>
              <a:gdLst>
                <a:gd name="G0" fmla="+- 10395 0 0"/>
                <a:gd name="G1" fmla="+- 21600 0 10395"/>
                <a:gd name="G2" fmla="*/ 10395 1 2"/>
                <a:gd name="G3" fmla="+- 21600 0 G2"/>
                <a:gd name="G4" fmla="+/ 10395 21600 2"/>
                <a:gd name="G5" fmla="+/ G1 0 2"/>
                <a:gd name="G6" fmla="*/ 21600 21600 10395"/>
                <a:gd name="G7" fmla="*/ G6 1 2"/>
                <a:gd name="G8" fmla="+- 21600 0 G7"/>
                <a:gd name="G9" fmla="*/ 21600 1 2"/>
                <a:gd name="G10" fmla="+- 10395 0 G9"/>
                <a:gd name="G11" fmla="?: G10 G8 0"/>
                <a:gd name="G12" fmla="?: G10 G7 21600"/>
                <a:gd name="T0" fmla="*/ 16402 w 21600"/>
                <a:gd name="T1" fmla="*/ 10800 h 21600"/>
                <a:gd name="T2" fmla="*/ 10800 w 21600"/>
                <a:gd name="T3" fmla="*/ 21600 h 21600"/>
                <a:gd name="T4" fmla="*/ 5198 w 21600"/>
                <a:gd name="T5" fmla="*/ 10800 h 21600"/>
                <a:gd name="T6" fmla="*/ 10800 w 21600"/>
                <a:gd name="T7" fmla="*/ 0 h 21600"/>
                <a:gd name="T8" fmla="*/ 6998 w 21600"/>
                <a:gd name="T9" fmla="*/ 6998 h 21600"/>
                <a:gd name="T10" fmla="*/ 14602 w 21600"/>
                <a:gd name="T11" fmla="*/ 1460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395" y="21600"/>
                  </a:lnTo>
                  <a:lnTo>
                    <a:pt x="11205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alpha val="36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16" name="Oval 4"/>
            <p:cNvSpPr>
              <a:spLocks noChangeArrowheads="1"/>
            </p:cNvSpPr>
            <p:nvPr/>
          </p:nvSpPr>
          <p:spPr bwMode="auto">
            <a:xfrm>
              <a:off x="3408" y="1584"/>
              <a:ext cx="1872" cy="96"/>
            </a:xfrm>
            <a:prstGeom prst="ellipse">
              <a:avLst/>
            </a:prstGeom>
            <a:grpFill/>
            <a:ln w="9525">
              <a:solidFill>
                <a:schemeClr val="tx1">
                  <a:alpha val="36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00B050"/>
                </a:solidFill>
                <a:latin typeface="Cambria" pitchFamily="18" charset="0"/>
                <a:ea typeface="ＭＳ Ｐゴシック"/>
                <a:cs typeface="ＭＳ Ｐゴシック"/>
              </a:rPr>
              <a:t>Market Analysis</a:t>
            </a:r>
            <a:endParaRPr lang="fr-FR" sz="4000" b="1" i="1">
              <a:solidFill>
                <a:srgbClr val="008000"/>
              </a:solidFill>
              <a:latin typeface="Corbel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25636" name="Group 36"/>
          <p:cNvGraphicFramePr>
            <a:graphicFrameLocks noGrp="1"/>
          </p:cNvGraphicFramePr>
          <p:nvPr>
            <p:ph sz="quarter" idx="1"/>
          </p:nvPr>
        </p:nvGraphicFramePr>
        <p:xfrm>
          <a:off x="152400" y="1447800"/>
          <a:ext cx="8229600" cy="762000"/>
        </p:xfrm>
        <a:graphic>
          <a:graphicData uri="http://schemas.openxmlformats.org/drawingml/2006/table">
            <a:tbl>
              <a:tblPr/>
              <a:tblGrid>
                <a:gridCol w="1828800"/>
                <a:gridCol w="6400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3540A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Industry Name: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3540A"/>
                        </a:solidFill>
                        <a:effectLst/>
                        <a:latin typeface="Cambria" pitchFamily="18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Community Supported Agriculture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3540A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Industry Size: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3540A"/>
                        </a:solidFill>
                        <a:effectLst/>
                        <a:latin typeface="Cambria" pitchFamily="18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ＭＳ Ｐゴシック"/>
                        </a:rPr>
                        <a:t>$640,000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3" name="Text Box 30"/>
          <p:cNvSpPr txBox="1">
            <a:spLocks noChangeArrowheads="1"/>
          </p:cNvSpPr>
          <p:nvPr/>
        </p:nvSpPr>
        <p:spPr bwMode="auto">
          <a:xfrm>
            <a:off x="6096000" y="2057400"/>
            <a:ext cx="2362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>
                <a:latin typeface="Cambria" pitchFamily="18" charset="0"/>
              </a:rPr>
              <a:t>Total Population in Hartford County</a:t>
            </a:r>
          </a:p>
        </p:txBody>
      </p:sp>
      <p:sp>
        <p:nvSpPr>
          <p:cNvPr id="31754" name="AutoShape 31"/>
          <p:cNvSpPr>
            <a:spLocks noChangeArrowheads="1"/>
          </p:cNvSpPr>
          <p:nvPr/>
        </p:nvSpPr>
        <p:spPr bwMode="auto">
          <a:xfrm>
            <a:off x="6096000" y="1600200"/>
            <a:ext cx="2362200" cy="4572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mbria" pitchFamily="18" charset="0"/>
              </a:rPr>
              <a:t>877,312</a:t>
            </a:r>
            <a:endParaRPr lang="en-US" sz="160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31755" name="AutoShape 32"/>
          <p:cNvSpPr>
            <a:spLocks noChangeArrowheads="1"/>
          </p:cNvSpPr>
          <p:nvPr/>
        </p:nvSpPr>
        <p:spPr bwMode="auto">
          <a:xfrm>
            <a:off x="6629400" y="3505200"/>
            <a:ext cx="1295400" cy="3810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mbria" pitchFamily="18" charset="0"/>
              </a:rPr>
              <a:t>800</a:t>
            </a:r>
          </a:p>
        </p:txBody>
      </p:sp>
      <p:sp>
        <p:nvSpPr>
          <p:cNvPr id="31756" name="AutoShape 33"/>
          <p:cNvSpPr>
            <a:spLocks noChangeArrowheads="1"/>
          </p:cNvSpPr>
          <p:nvPr/>
        </p:nvSpPr>
        <p:spPr bwMode="auto">
          <a:xfrm>
            <a:off x="6553200" y="2590800"/>
            <a:ext cx="1447800" cy="3810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mbria" pitchFamily="18" charset="0"/>
              </a:rPr>
              <a:t>3,200</a:t>
            </a:r>
          </a:p>
        </p:txBody>
      </p:sp>
      <p:sp>
        <p:nvSpPr>
          <p:cNvPr id="31757" name="Text Box 34"/>
          <p:cNvSpPr txBox="1">
            <a:spLocks noChangeArrowheads="1"/>
          </p:cNvSpPr>
          <p:nvPr/>
        </p:nvSpPr>
        <p:spPr bwMode="auto">
          <a:xfrm>
            <a:off x="6400800" y="2971800"/>
            <a:ext cx="167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>
                <a:latin typeface="Cambria" pitchFamily="18" charset="0"/>
              </a:rPr>
              <a:t>Households with CSA shares</a:t>
            </a:r>
          </a:p>
        </p:txBody>
      </p:sp>
      <p:graphicFrame>
        <p:nvGraphicFramePr>
          <p:cNvPr id="25635" name="Group 35"/>
          <p:cNvGraphicFramePr>
            <a:graphicFrameLocks noGrp="1"/>
          </p:cNvGraphicFramePr>
          <p:nvPr/>
        </p:nvGraphicFramePr>
        <p:xfrm>
          <a:off x="228600" y="2438400"/>
          <a:ext cx="5562600" cy="3035300"/>
        </p:xfrm>
        <a:graphic>
          <a:graphicData uri="http://schemas.openxmlformats.org/drawingml/2006/table">
            <a:tbl>
              <a:tblPr/>
              <a:tblGrid>
                <a:gridCol w="2781300"/>
                <a:gridCol w="2781300"/>
              </a:tblGrid>
              <a:tr h="57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Total Population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Hartford County,  CT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Target Market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8 CSA farms, each with 400 shares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2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Potential Market Size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2 CSA farms, each with 400 shares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          survey data: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77% of existing CSA customers interested in weekly home delivery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31773" name="Text Box 34"/>
          <p:cNvSpPr txBox="1">
            <a:spLocks noChangeArrowheads="1"/>
          </p:cNvSpPr>
          <p:nvPr/>
        </p:nvSpPr>
        <p:spPr bwMode="auto">
          <a:xfrm>
            <a:off x="6477000" y="3886200"/>
            <a:ext cx="167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>
                <a:latin typeface="Cambria" pitchFamily="18" charset="0"/>
              </a:rPr>
              <a:t>Target</a:t>
            </a:r>
          </a:p>
          <a:p>
            <a:pPr algn="ctr"/>
            <a:r>
              <a:rPr lang="en-US" sz="1300">
                <a:latin typeface="Cambria" pitchFamily="18" charset="0"/>
              </a:rPr>
              <a:t>Households</a:t>
            </a:r>
          </a:p>
        </p:txBody>
      </p:sp>
      <p:sp>
        <p:nvSpPr>
          <p:cNvPr id="31774" name="AutoShape 32"/>
          <p:cNvSpPr>
            <a:spLocks noChangeArrowheads="1"/>
          </p:cNvSpPr>
          <p:nvPr/>
        </p:nvSpPr>
        <p:spPr bwMode="auto">
          <a:xfrm>
            <a:off x="6934200" y="4419600"/>
            <a:ext cx="609600" cy="3048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mbria" pitchFamily="18" charset="0"/>
              </a:rPr>
              <a:t>616</a:t>
            </a:r>
          </a:p>
        </p:txBody>
      </p:sp>
      <p:sp>
        <p:nvSpPr>
          <p:cNvPr id="31775" name="Text Box 34"/>
          <p:cNvSpPr txBox="1">
            <a:spLocks noChangeArrowheads="1"/>
          </p:cNvSpPr>
          <p:nvPr/>
        </p:nvSpPr>
        <p:spPr bwMode="auto">
          <a:xfrm>
            <a:off x="6529388" y="4724400"/>
            <a:ext cx="1447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>
                <a:latin typeface="Cambria" pitchFamily="18" charset="0"/>
              </a:rPr>
              <a:t>Potential Households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0048" y="4023360"/>
            <a:ext cx="1143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20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pPr eaLnBrk="1" hangingPunct="1"/>
            <a:r>
              <a:rPr lang="fr-FR" sz="400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Consumer Profile</a:t>
            </a:r>
            <a:endParaRPr lang="en-US" sz="3200" i="1" smtClean="0">
              <a:solidFill>
                <a:srgbClr val="008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5181600" cy="4784725"/>
          </a:xfrm>
        </p:spPr>
        <p:txBody>
          <a:bodyPr/>
          <a:lstStyle/>
          <a:p>
            <a:pPr marL="547688" indent="-411163">
              <a:buClr>
                <a:srgbClr val="984807"/>
              </a:buClr>
              <a:buSzPct val="80000"/>
              <a:buFont typeface="Courier New" pitchFamily="49" charset="0"/>
              <a:buChar char="o"/>
            </a:pPr>
            <a:r>
              <a:rPr lang="en-US" sz="1900" b="1" smtClean="0">
                <a:solidFill>
                  <a:srgbClr val="93540A"/>
                </a:solidFill>
                <a:ea typeface="ＭＳ Ｐゴシック"/>
                <a:cs typeface="ＭＳ Ｐゴシック"/>
              </a:rPr>
              <a:t>By Location</a:t>
            </a:r>
          </a:p>
          <a:p>
            <a:pPr marL="1131888" lvl="2" indent="-411163" eaLnBrk="1" hangingPunct="1">
              <a:buClr>
                <a:srgbClr val="984807"/>
              </a:buClr>
              <a:buFont typeface="Courier New" pitchFamily="49" charset="0"/>
              <a:buChar char="o"/>
            </a:pPr>
            <a:r>
              <a:rPr lang="en-US" sz="1800" smtClean="0"/>
              <a:t>Hartford County, CT</a:t>
            </a:r>
          </a:p>
          <a:p>
            <a:pPr marL="547688" indent="-411163">
              <a:buClr>
                <a:srgbClr val="984807"/>
              </a:buClr>
              <a:buSzPct val="80000"/>
              <a:buFont typeface="Courier New" pitchFamily="49" charset="0"/>
              <a:buChar char="o"/>
            </a:pPr>
            <a:r>
              <a:rPr lang="en-US" sz="1900" b="1" smtClean="0">
                <a:solidFill>
                  <a:srgbClr val="93540A"/>
                </a:solidFill>
                <a:ea typeface="ＭＳ Ｐゴシック"/>
                <a:cs typeface="ＭＳ Ｐゴシック"/>
              </a:rPr>
              <a:t>By Population</a:t>
            </a:r>
          </a:p>
          <a:p>
            <a:pPr marL="1131888" lvl="2" indent="-411163" eaLnBrk="1" hangingPunct="1">
              <a:buClr>
                <a:srgbClr val="984807"/>
              </a:buClr>
              <a:buFont typeface="Courier New" pitchFamily="49" charset="0"/>
              <a:buChar char="o"/>
            </a:pPr>
            <a:r>
              <a:rPr lang="en-US" sz="1800" smtClean="0"/>
              <a:t>3,200 current CSA customers</a:t>
            </a:r>
          </a:p>
          <a:p>
            <a:pPr marL="547688" indent="-411163">
              <a:buClr>
                <a:srgbClr val="984807"/>
              </a:buClr>
              <a:buSzPct val="80000"/>
              <a:buFont typeface="Courier New" pitchFamily="49" charset="0"/>
              <a:buChar char="o"/>
            </a:pPr>
            <a:r>
              <a:rPr lang="en-US" sz="1900" b="1" smtClean="0">
                <a:solidFill>
                  <a:srgbClr val="93540A"/>
                </a:solidFill>
                <a:ea typeface="ＭＳ Ｐゴシック"/>
                <a:cs typeface="ＭＳ Ｐゴシック"/>
              </a:rPr>
              <a:t>By Personality / Behavior</a:t>
            </a:r>
          </a:p>
          <a:p>
            <a:pPr marL="1131888" lvl="2" indent="-411163" eaLnBrk="1" hangingPunct="1">
              <a:buClr>
                <a:srgbClr val="984807"/>
              </a:buClr>
              <a:buFont typeface="Courier New" pitchFamily="49" charset="0"/>
              <a:buChar char="o"/>
            </a:pPr>
            <a:r>
              <a:rPr lang="en-US" sz="1800" smtClean="0">
                <a:cs typeface="Times New Roman" pitchFamily="18" charset="0"/>
              </a:rPr>
              <a:t>Existing CSA members willing to pay for convenience</a:t>
            </a:r>
          </a:p>
          <a:p>
            <a:pPr marL="1131888" lvl="2" indent="-411163" eaLnBrk="1" hangingPunct="1">
              <a:buClr>
                <a:srgbClr val="984807"/>
              </a:buClr>
              <a:buFont typeface="Courier New" pitchFamily="49" charset="0"/>
              <a:buChar char="o"/>
            </a:pPr>
            <a:r>
              <a:rPr lang="en-US" sz="1800" smtClean="0">
                <a:cs typeface="Times New Roman" pitchFamily="18" charset="0"/>
              </a:rPr>
              <a:t>Health conscious households</a:t>
            </a:r>
          </a:p>
          <a:p>
            <a:pPr marL="1131888" lvl="2" indent="-411163" eaLnBrk="1" hangingPunct="1">
              <a:buClr>
                <a:srgbClr val="984807"/>
              </a:buClr>
              <a:buFont typeface="Courier New" pitchFamily="49" charset="0"/>
              <a:buChar char="o"/>
            </a:pPr>
            <a:r>
              <a:rPr lang="en-US" sz="1800" smtClean="0">
                <a:cs typeface="Times New Roman" pitchFamily="18" charset="0"/>
              </a:rPr>
              <a:t>Environmentally conscious</a:t>
            </a:r>
            <a:endParaRPr lang="en-US" sz="1700" b="1" smtClean="0">
              <a:ea typeface="ＭＳ Ｐゴシック"/>
              <a:cs typeface="ＭＳ Ｐゴシック"/>
            </a:endParaRPr>
          </a:p>
          <a:p>
            <a:pPr marL="547688" indent="-411163">
              <a:buClr>
                <a:srgbClr val="984807"/>
              </a:buClr>
              <a:buSzPct val="80000"/>
              <a:buFont typeface="Courier New" pitchFamily="49" charset="0"/>
              <a:buChar char="o"/>
            </a:pPr>
            <a:r>
              <a:rPr lang="en-US" sz="1900" b="1" smtClean="0">
                <a:solidFill>
                  <a:srgbClr val="93540A"/>
                </a:solidFill>
                <a:ea typeface="ＭＳ Ｐゴシック"/>
                <a:cs typeface="ＭＳ Ｐゴシック"/>
              </a:rPr>
              <a:t>By Income</a:t>
            </a:r>
            <a:endParaRPr lang="en-US" sz="2000" b="1" smtClean="0">
              <a:solidFill>
                <a:srgbClr val="93540A"/>
              </a:solidFill>
              <a:ea typeface="ＭＳ Ｐゴシック"/>
              <a:cs typeface="ＭＳ Ｐゴシック"/>
            </a:endParaRPr>
          </a:p>
          <a:p>
            <a:pPr marL="1131888" lvl="2" indent="-411163" eaLnBrk="1" hangingPunct="1">
              <a:buClr>
                <a:srgbClr val="984807"/>
              </a:buClr>
              <a:buFont typeface="Courier New" pitchFamily="49" charset="0"/>
              <a:buChar char="o"/>
            </a:pPr>
            <a:r>
              <a:rPr lang="en-US" sz="1800" smtClean="0"/>
              <a:t>Middle to upper income</a:t>
            </a:r>
          </a:p>
        </p:txBody>
      </p:sp>
      <p:pic>
        <p:nvPicPr>
          <p:cNvPr id="33795" name="Picture 9" descr="help-for-busy-famil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33600"/>
            <a:ext cx="34115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6" name="Group 7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33798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6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Competitive Advantage</a:t>
            </a:r>
            <a:endParaRPr lang="en-US" sz="3600" i="1" smtClean="0">
              <a:solidFill>
                <a:srgbClr val="008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5842" name="Line 47"/>
          <p:cNvSpPr>
            <a:spLocks noChangeShapeType="1"/>
          </p:cNvSpPr>
          <p:nvPr/>
        </p:nvSpPr>
        <p:spPr bwMode="auto">
          <a:xfrm>
            <a:off x="8534400" y="1447800"/>
            <a:ext cx="0" cy="476250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Line 48"/>
          <p:cNvSpPr>
            <a:spLocks noChangeShapeType="1"/>
          </p:cNvSpPr>
          <p:nvPr/>
        </p:nvSpPr>
        <p:spPr bwMode="auto">
          <a:xfrm>
            <a:off x="1219200" y="1447800"/>
            <a:ext cx="1828800" cy="0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49"/>
          <p:cNvSpPr>
            <a:spLocks noChangeShapeType="1"/>
          </p:cNvSpPr>
          <p:nvPr/>
        </p:nvSpPr>
        <p:spPr bwMode="auto">
          <a:xfrm>
            <a:off x="1219200" y="4419600"/>
            <a:ext cx="1828800" cy="0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198"/>
          <p:cNvSpPr>
            <a:spLocks noChangeShapeType="1"/>
          </p:cNvSpPr>
          <p:nvPr/>
        </p:nvSpPr>
        <p:spPr bwMode="auto">
          <a:xfrm>
            <a:off x="3048000" y="1447800"/>
            <a:ext cx="1828800" cy="0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200"/>
          <p:cNvSpPr>
            <a:spLocks noChangeShapeType="1"/>
          </p:cNvSpPr>
          <p:nvPr/>
        </p:nvSpPr>
        <p:spPr bwMode="auto">
          <a:xfrm>
            <a:off x="4876800" y="1447800"/>
            <a:ext cx="1828800" cy="0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202"/>
          <p:cNvSpPr>
            <a:spLocks noChangeShapeType="1"/>
          </p:cNvSpPr>
          <p:nvPr/>
        </p:nvSpPr>
        <p:spPr bwMode="auto">
          <a:xfrm>
            <a:off x="6553200" y="1371600"/>
            <a:ext cx="1828800" cy="0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205"/>
          <p:cNvSpPr>
            <a:spLocks noChangeShapeType="1"/>
          </p:cNvSpPr>
          <p:nvPr/>
        </p:nvSpPr>
        <p:spPr bwMode="auto">
          <a:xfrm>
            <a:off x="8534400" y="1924050"/>
            <a:ext cx="0" cy="485775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213"/>
          <p:cNvSpPr>
            <a:spLocks noChangeShapeType="1"/>
          </p:cNvSpPr>
          <p:nvPr/>
        </p:nvSpPr>
        <p:spPr bwMode="auto">
          <a:xfrm>
            <a:off x="8534400" y="2409825"/>
            <a:ext cx="0" cy="547688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221"/>
          <p:cNvSpPr>
            <a:spLocks noChangeShapeType="1"/>
          </p:cNvSpPr>
          <p:nvPr/>
        </p:nvSpPr>
        <p:spPr bwMode="auto">
          <a:xfrm>
            <a:off x="8534400" y="2957513"/>
            <a:ext cx="0" cy="485775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229"/>
          <p:cNvSpPr>
            <a:spLocks noChangeShapeType="1"/>
          </p:cNvSpPr>
          <p:nvPr/>
        </p:nvSpPr>
        <p:spPr bwMode="auto">
          <a:xfrm>
            <a:off x="8534400" y="3443288"/>
            <a:ext cx="0" cy="485775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237"/>
          <p:cNvSpPr>
            <a:spLocks noChangeShapeType="1"/>
          </p:cNvSpPr>
          <p:nvPr/>
        </p:nvSpPr>
        <p:spPr bwMode="auto">
          <a:xfrm>
            <a:off x="8534400" y="3929063"/>
            <a:ext cx="0" cy="485775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54" name="Oval 246"/>
          <p:cNvSpPr>
            <a:spLocks noChangeArrowheads="1"/>
          </p:cNvSpPr>
          <p:nvPr/>
        </p:nvSpPr>
        <p:spPr bwMode="auto">
          <a:xfrm>
            <a:off x="6781800" y="1524000"/>
            <a:ext cx="1295400" cy="914400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cs typeface="Arial" charset="0"/>
              </a:rPr>
              <a:t>YFP 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cs typeface="Arial" charset="0"/>
              </a:rPr>
              <a:t>Delivery</a:t>
            </a:r>
          </a:p>
        </p:txBody>
      </p:sp>
      <p:sp>
        <p:nvSpPr>
          <p:cNvPr id="17655" name="Oval 247"/>
          <p:cNvSpPr>
            <a:spLocks noChangeArrowheads="1"/>
          </p:cNvSpPr>
          <p:nvPr/>
        </p:nvSpPr>
        <p:spPr bwMode="auto">
          <a:xfrm>
            <a:off x="2895600" y="1524000"/>
            <a:ext cx="1295400" cy="914400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cs typeface="Arial" charset="0"/>
              </a:rPr>
              <a:t>Pea Pod</a:t>
            </a:r>
            <a:endParaRPr lang="en-US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7656" name="Oval 248"/>
          <p:cNvSpPr>
            <a:spLocks noChangeArrowheads="1"/>
          </p:cNvSpPr>
          <p:nvPr/>
        </p:nvSpPr>
        <p:spPr bwMode="auto">
          <a:xfrm>
            <a:off x="4800600" y="1524000"/>
            <a:ext cx="1295400" cy="914400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cs typeface="Arial" charset="0"/>
              </a:rPr>
              <a:t>Farm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cs typeface="Arial" charset="0"/>
              </a:rPr>
              <a:t>Pick-Up</a:t>
            </a:r>
          </a:p>
        </p:txBody>
      </p:sp>
      <p:sp>
        <p:nvSpPr>
          <p:cNvPr id="17658" name="AutoShape 250"/>
          <p:cNvSpPr>
            <a:spLocks noChangeArrowheads="1"/>
          </p:cNvSpPr>
          <p:nvPr/>
        </p:nvSpPr>
        <p:spPr bwMode="auto">
          <a:xfrm>
            <a:off x="762000" y="1752600"/>
            <a:ext cx="1524000" cy="533400"/>
          </a:xfrm>
          <a:prstGeom prst="roundRect">
            <a:avLst>
              <a:gd name="adj" fmla="val 20469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Factors</a:t>
            </a:r>
          </a:p>
        </p:txBody>
      </p:sp>
      <p:sp>
        <p:nvSpPr>
          <p:cNvPr id="17659" name="Text Box 251"/>
          <p:cNvSpPr txBox="1">
            <a:spLocks noChangeArrowheads="1"/>
          </p:cNvSpPr>
          <p:nvPr/>
        </p:nvSpPr>
        <p:spPr bwMode="auto">
          <a:xfrm>
            <a:off x="2743200" y="27432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Good</a:t>
            </a:r>
          </a:p>
        </p:txBody>
      </p:sp>
      <p:sp>
        <p:nvSpPr>
          <p:cNvPr id="35866" name="AutoShape 252"/>
          <p:cNvSpPr>
            <a:spLocks noChangeArrowheads="1"/>
          </p:cNvSpPr>
          <p:nvPr/>
        </p:nvSpPr>
        <p:spPr bwMode="auto">
          <a:xfrm>
            <a:off x="457200" y="2514600"/>
            <a:ext cx="2057400" cy="685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mbria" pitchFamily="18" charset="0"/>
              </a:rPr>
              <a:t>Quality of </a:t>
            </a:r>
          </a:p>
          <a:p>
            <a:pPr algn="ctr"/>
            <a:r>
              <a:rPr lang="en-US">
                <a:latin typeface="Cambria" pitchFamily="18" charset="0"/>
              </a:rPr>
              <a:t>Delivery Service</a:t>
            </a:r>
          </a:p>
        </p:txBody>
      </p:sp>
      <p:sp>
        <p:nvSpPr>
          <p:cNvPr id="35874" name="AutoShape 254"/>
          <p:cNvSpPr>
            <a:spLocks noChangeArrowheads="1"/>
          </p:cNvSpPr>
          <p:nvPr/>
        </p:nvSpPr>
        <p:spPr bwMode="auto">
          <a:xfrm>
            <a:off x="457200" y="33528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+mj-lt"/>
              </a:rPr>
              <a:t>Price</a:t>
            </a:r>
          </a:p>
        </p:txBody>
      </p:sp>
      <p:sp>
        <p:nvSpPr>
          <p:cNvPr id="35875" name="AutoShape 255"/>
          <p:cNvSpPr>
            <a:spLocks noChangeArrowheads="1"/>
          </p:cNvSpPr>
          <p:nvPr/>
        </p:nvSpPr>
        <p:spPr bwMode="auto">
          <a:xfrm>
            <a:off x="457200" y="40386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+mj-lt"/>
              </a:rPr>
              <a:t>Location</a:t>
            </a:r>
          </a:p>
        </p:txBody>
      </p:sp>
      <p:sp>
        <p:nvSpPr>
          <p:cNvPr id="35876" name="AutoShape 256"/>
          <p:cNvSpPr>
            <a:spLocks noChangeArrowheads="1"/>
          </p:cNvSpPr>
          <p:nvPr/>
        </p:nvSpPr>
        <p:spPr bwMode="auto">
          <a:xfrm>
            <a:off x="457200" y="47244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+mj-lt"/>
              </a:rPr>
              <a:t>Brand/Reputation</a:t>
            </a:r>
          </a:p>
        </p:txBody>
      </p:sp>
      <p:sp>
        <p:nvSpPr>
          <p:cNvPr id="35877" name="AutoShape 257"/>
          <p:cNvSpPr>
            <a:spLocks noChangeArrowheads="1"/>
          </p:cNvSpPr>
          <p:nvPr/>
        </p:nvSpPr>
        <p:spPr bwMode="auto">
          <a:xfrm>
            <a:off x="457200" y="5410200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+mj-lt"/>
              </a:rPr>
              <a:t>Unique Knowledge</a:t>
            </a:r>
          </a:p>
        </p:txBody>
      </p:sp>
      <p:sp>
        <p:nvSpPr>
          <p:cNvPr id="42" name="Text Box 251"/>
          <p:cNvSpPr txBox="1">
            <a:spLocks noChangeArrowheads="1"/>
          </p:cNvSpPr>
          <p:nvPr/>
        </p:nvSpPr>
        <p:spPr bwMode="auto">
          <a:xfrm>
            <a:off x="4648200" y="27432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Poor</a:t>
            </a:r>
          </a:p>
        </p:txBody>
      </p:sp>
      <p:sp>
        <p:nvSpPr>
          <p:cNvPr id="43" name="Text Box 251"/>
          <p:cNvSpPr txBox="1">
            <a:spLocks noChangeArrowheads="1"/>
          </p:cNvSpPr>
          <p:nvPr/>
        </p:nvSpPr>
        <p:spPr bwMode="auto">
          <a:xfrm>
            <a:off x="6553200" y="27432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Excellent</a:t>
            </a:r>
          </a:p>
        </p:txBody>
      </p:sp>
      <p:sp>
        <p:nvSpPr>
          <p:cNvPr id="44" name="Text Box 251"/>
          <p:cNvSpPr txBox="1">
            <a:spLocks noChangeArrowheads="1"/>
          </p:cNvSpPr>
          <p:nvPr/>
        </p:nvSpPr>
        <p:spPr bwMode="auto">
          <a:xfrm>
            <a:off x="2743200" y="35052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$199/20 deliveries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5" name="Text Box 251"/>
          <p:cNvSpPr txBox="1">
            <a:spLocks noChangeArrowheads="1"/>
          </p:cNvSpPr>
          <p:nvPr/>
        </p:nvSpPr>
        <p:spPr bwMode="auto">
          <a:xfrm>
            <a:off x="4648200" y="35052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$500+/season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6" name="Text Box 251"/>
          <p:cNvSpPr txBox="1">
            <a:spLocks noChangeArrowheads="1"/>
          </p:cNvSpPr>
          <p:nvPr/>
        </p:nvSpPr>
        <p:spPr bwMode="auto">
          <a:xfrm>
            <a:off x="6553200" y="35052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$200/season</a:t>
            </a:r>
          </a:p>
        </p:txBody>
      </p:sp>
      <p:sp>
        <p:nvSpPr>
          <p:cNvPr id="47" name="Text Box 251"/>
          <p:cNvSpPr txBox="1">
            <a:spLocks noChangeArrowheads="1"/>
          </p:cNvSpPr>
          <p:nvPr/>
        </p:nvSpPr>
        <p:spPr bwMode="auto">
          <a:xfrm>
            <a:off x="2743200" y="41910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No Trip</a:t>
            </a:r>
          </a:p>
        </p:txBody>
      </p:sp>
      <p:sp>
        <p:nvSpPr>
          <p:cNvPr id="48" name="Text Box 251"/>
          <p:cNvSpPr txBox="1">
            <a:spLocks noChangeArrowheads="1"/>
          </p:cNvSpPr>
          <p:nvPr/>
        </p:nvSpPr>
        <p:spPr bwMode="auto">
          <a:xfrm>
            <a:off x="4648200" y="41910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Weekly Trip</a:t>
            </a:r>
          </a:p>
        </p:txBody>
      </p:sp>
      <p:sp>
        <p:nvSpPr>
          <p:cNvPr id="50" name="Text Box 251"/>
          <p:cNvSpPr txBox="1">
            <a:spLocks noChangeArrowheads="1"/>
          </p:cNvSpPr>
          <p:nvPr/>
        </p:nvSpPr>
        <p:spPr bwMode="auto">
          <a:xfrm>
            <a:off x="6553200" y="41910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No Trip</a:t>
            </a:r>
          </a:p>
        </p:txBody>
      </p:sp>
      <p:sp>
        <p:nvSpPr>
          <p:cNvPr id="51" name="Text Box 251"/>
          <p:cNvSpPr txBox="1">
            <a:spLocks noChangeArrowheads="1"/>
          </p:cNvSpPr>
          <p:nvPr/>
        </p:nvSpPr>
        <p:spPr bwMode="auto">
          <a:xfrm>
            <a:off x="2743200" y="48768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Good</a:t>
            </a:r>
          </a:p>
        </p:txBody>
      </p:sp>
      <p:sp>
        <p:nvSpPr>
          <p:cNvPr id="52" name="Text Box 251"/>
          <p:cNvSpPr txBox="1">
            <a:spLocks noChangeArrowheads="1"/>
          </p:cNvSpPr>
          <p:nvPr/>
        </p:nvSpPr>
        <p:spPr bwMode="auto">
          <a:xfrm>
            <a:off x="4648200" y="48768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Poor</a:t>
            </a:r>
          </a:p>
        </p:txBody>
      </p:sp>
      <p:sp>
        <p:nvSpPr>
          <p:cNvPr id="53" name="Text Box 251"/>
          <p:cNvSpPr txBox="1">
            <a:spLocks noChangeArrowheads="1"/>
          </p:cNvSpPr>
          <p:nvPr/>
        </p:nvSpPr>
        <p:spPr bwMode="auto">
          <a:xfrm>
            <a:off x="6553200" y="48768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Excellent</a:t>
            </a:r>
          </a:p>
        </p:txBody>
      </p:sp>
      <p:sp>
        <p:nvSpPr>
          <p:cNvPr id="54" name="Text Box 251"/>
          <p:cNvSpPr txBox="1">
            <a:spLocks noChangeArrowheads="1"/>
          </p:cNvSpPr>
          <p:nvPr/>
        </p:nvSpPr>
        <p:spPr bwMode="auto">
          <a:xfrm>
            <a:off x="2743200" y="55626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Moderate</a:t>
            </a:r>
          </a:p>
        </p:txBody>
      </p:sp>
      <p:sp>
        <p:nvSpPr>
          <p:cNvPr id="55" name="Text Box 251"/>
          <p:cNvSpPr txBox="1">
            <a:spLocks noChangeArrowheads="1"/>
          </p:cNvSpPr>
          <p:nvPr/>
        </p:nvSpPr>
        <p:spPr bwMode="auto">
          <a:xfrm>
            <a:off x="4648200" y="55626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Moderate</a:t>
            </a:r>
          </a:p>
        </p:txBody>
      </p:sp>
      <p:sp>
        <p:nvSpPr>
          <p:cNvPr id="56" name="Text Box 251"/>
          <p:cNvSpPr txBox="1">
            <a:spLocks noChangeArrowheads="1"/>
          </p:cNvSpPr>
          <p:nvPr/>
        </p:nvSpPr>
        <p:spPr bwMode="auto">
          <a:xfrm>
            <a:off x="6553200" y="5562600"/>
            <a:ext cx="1676400" cy="31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High</a:t>
            </a:r>
          </a:p>
        </p:txBody>
      </p:sp>
      <p:grpSp>
        <p:nvGrpSpPr>
          <p:cNvPr id="35885" name="Group 40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35887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7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B050"/>
                </a:solidFill>
              </a:rPr>
              <a:t>Marketing Mix </a:t>
            </a:r>
            <a:endParaRPr lang="en-US" sz="1800" smtClean="0">
              <a:solidFill>
                <a:srgbClr val="008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533400" y="15240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0" y="6151563"/>
            <a:ext cx="9144000" cy="706437"/>
            <a:chOff x="0" y="6152234"/>
            <a:chExt cx="9144000" cy="705766"/>
          </a:xfrm>
        </p:grpSpPr>
        <p:pic>
          <p:nvPicPr>
            <p:cNvPr id="37893" name="Picture 1" descr="C:\Users\Meliha\Desktop\NEWNFTE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152234"/>
              <a:ext cx="9144000" cy="70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8534400" y="6325107"/>
              <a:ext cx="457200" cy="36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+mj-lt"/>
                </a:rPr>
                <a:t>8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79392" y="1097280"/>
            <a:ext cx="60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>
                  <a:solidFill>
                    <a:schemeClr val="tx1">
                      <a:lumMod val="85000"/>
                      <a:lumOff val="15000"/>
                      <a:alpha val="53000"/>
                    </a:schemeClr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YFP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  <a:alpha val="53000"/>
                  </a:schemeClr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B050"/>
      </a:hlink>
      <a:folHlink>
        <a:srgbClr val="00B050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9093</TotalTime>
  <Words>1360</Words>
  <Application>Microsoft Office PowerPoint</Application>
  <PresentationFormat>On-screen Show (4:3)</PresentationFormat>
  <Paragraphs>415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Design Template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53" baseType="lpstr">
      <vt:lpstr>Arial</vt:lpstr>
      <vt:lpstr>Cambria</vt:lpstr>
      <vt:lpstr>Wingdings 2</vt:lpstr>
      <vt:lpstr>Wingdings</vt:lpstr>
      <vt:lpstr>Calibri</vt:lpstr>
      <vt:lpstr>ＭＳ Ｐゴシック</vt:lpstr>
      <vt:lpstr>Myriad Web Pro</vt:lpstr>
      <vt:lpstr>Lucida Sans</vt:lpstr>
      <vt:lpstr>Corbel</vt:lpstr>
      <vt:lpstr>Courier New</vt:lpstr>
      <vt:lpstr>Times New Roman</vt:lpstr>
      <vt:lpstr>Tw Cen MT</vt:lpstr>
      <vt:lpstr>Arial Black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Worksheet</vt:lpstr>
      <vt:lpstr>Slide 1</vt:lpstr>
      <vt:lpstr>Slide 2</vt:lpstr>
      <vt:lpstr>Mission Statement</vt:lpstr>
      <vt:lpstr>Business Profile</vt:lpstr>
      <vt:lpstr>Qualifications</vt:lpstr>
      <vt:lpstr>Slide 6</vt:lpstr>
      <vt:lpstr>Consumer Profile</vt:lpstr>
      <vt:lpstr>Competitive Advantage</vt:lpstr>
      <vt:lpstr>Marketing Mix </vt:lpstr>
      <vt:lpstr>Marketing Plan</vt:lpstr>
      <vt:lpstr>Cost of Materials/Direct Labor </vt:lpstr>
      <vt:lpstr>Economics of 1 Unit </vt:lpstr>
      <vt:lpstr>Average Monthly Fixed Costs</vt:lpstr>
      <vt:lpstr>Time Management Plan</vt:lpstr>
      <vt:lpstr>Monthly Sales Projections </vt:lpstr>
      <vt:lpstr>Projected Yearly Income Statement  </vt:lpstr>
      <vt:lpstr>Slide 17</vt:lpstr>
      <vt:lpstr>Return</vt:lpstr>
      <vt:lpstr>Financing Strategy  for Total Start-up Investment  </vt:lpstr>
      <vt:lpstr>Business Responsibility Plan Philanthropic Strategy Plan </vt:lpstr>
      <vt:lpstr>Business &amp; Educational Goals</vt:lpstr>
      <vt:lpstr>“Let Us Bring Your Farm Plot to You”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Schwartz</dc:creator>
  <cp:lastModifiedBy>nguya001</cp:lastModifiedBy>
  <cp:revision>813</cp:revision>
  <dcterms:created xsi:type="dcterms:W3CDTF">2009-03-28T18:15:00Z</dcterms:created>
  <dcterms:modified xsi:type="dcterms:W3CDTF">2010-09-13T11:01:59Z</dcterms:modified>
</cp:coreProperties>
</file>